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5" r:id="rId4"/>
    <p:sldId id="257" r:id="rId5"/>
    <p:sldId id="266" r:id="rId6"/>
    <p:sldId id="267" r:id="rId7"/>
    <p:sldId id="268" r:id="rId8"/>
    <p:sldId id="270" r:id="rId9"/>
    <p:sldId id="269" r:id="rId10"/>
    <p:sldId id="258" r:id="rId11"/>
    <p:sldId id="259" r:id="rId12"/>
    <p:sldId id="262" r:id="rId13"/>
    <p:sldId id="271" r:id="rId14"/>
    <p:sldId id="263"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F3F7-37B6-464D-A282-AAD8AF1D55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DB13B1-4C23-6A41-937B-12627C048A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389C0D-CBE1-3442-8676-15CD13120C08}"/>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D0093B6E-67AD-E049-A857-3FDEA5BC8F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A46AB-A6CF-3043-8C31-C5BC7C5C3009}"/>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799828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5A1A-87DB-9048-8B43-ACF41370BD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D98E5-D857-974B-BCCF-10B80D95D3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688BBE-5E86-F341-96FC-5ECF3B26575E}"/>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855B8A31-5741-944B-AABF-92DBB5A9B1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7CBDF-5055-F347-9F42-F3F9F8109909}"/>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1601150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B6E96D-2AF7-3B4B-94E4-DA3B3A831D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C3EBD4-D6D2-B44C-98EC-04B9E41573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1D915-3D7D-E848-AF0F-B3566768D228}"/>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EE0B2390-C7F0-3B4D-A538-DC777F812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FDECEC-8F0C-C14B-827B-7143423BF04F}"/>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289400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70E0D-A7E3-A249-AB09-B7A8B85BD2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4E4E98-D9DA-3E4F-B8A2-34EF008153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789E3E-38C5-754B-AEA0-C50754F234C3}"/>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E7602A85-B6AE-F14F-B494-CB18240836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540BE-5816-F647-B07C-DABCF8ADBFDC}"/>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312830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E8CDF-3E87-4142-B2E5-85A68512A9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074AF4-D4B6-2646-9A13-6F9B8EAAD7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8B5184-B611-2847-AA7F-8F2838F552F6}"/>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B40D8A63-E87B-574A-BB22-31CEBAF38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B77C63-89C8-4D4E-A6FF-1F4102A87588}"/>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380263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381CC-7FE2-D24D-9781-360C44C84A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D484BA-8FAE-BD48-A8FB-52F1D50273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A435E0-83A3-6347-8DDB-52AB8A474D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245E82-CAB5-1F48-9E22-959808E8F9EB}"/>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6" name="Footer Placeholder 5">
            <a:extLst>
              <a:ext uri="{FF2B5EF4-FFF2-40B4-BE49-F238E27FC236}">
                <a16:creationId xmlns:a16="http://schemas.microsoft.com/office/drawing/2014/main" id="{11D3901E-87C1-3D46-A338-A0A58D03BF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FD5ACA-A86F-1248-A665-6E44FAFA9C7A}"/>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165282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2F23-4793-704C-AC1D-AC553425C8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0AE804-A37D-C349-BB50-B9A3007EB2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09C881-7234-2345-AE47-5912EE22E0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4FA7D7-3580-FC4E-8C48-15A121B7C7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699274-D374-C54F-8E96-52FE4062C5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F25D7C-C1DE-6843-8F92-2D207BA474E6}"/>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8" name="Footer Placeholder 7">
            <a:extLst>
              <a:ext uri="{FF2B5EF4-FFF2-40B4-BE49-F238E27FC236}">
                <a16:creationId xmlns:a16="http://schemas.microsoft.com/office/drawing/2014/main" id="{D155BCAD-5443-5A4B-A3C4-6C77FFD12A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2D82E1-89CE-CE46-81CB-BA9CE51A0865}"/>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610038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83E6C-AF3F-534B-9A45-D2B1584BA7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1557FB-B86B-1D46-B376-B7134BE2067C}"/>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4" name="Footer Placeholder 3">
            <a:extLst>
              <a:ext uri="{FF2B5EF4-FFF2-40B4-BE49-F238E27FC236}">
                <a16:creationId xmlns:a16="http://schemas.microsoft.com/office/drawing/2014/main" id="{BE2418A2-1861-D444-BC05-04EF41C29B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26CE42-C23C-874B-A138-5F8E9829D81B}"/>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1027360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29C966-B779-9645-9E93-334F9B3F7830}"/>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3" name="Footer Placeholder 2">
            <a:extLst>
              <a:ext uri="{FF2B5EF4-FFF2-40B4-BE49-F238E27FC236}">
                <a16:creationId xmlns:a16="http://schemas.microsoft.com/office/drawing/2014/main" id="{17064353-6B7B-1541-B8BD-35083D10B1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58ABF0-E274-1F42-A935-33FE06A5C5F2}"/>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80240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06A58-562E-7E4C-9F2E-CBCE2C7BB1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0AB9FC-B094-9B4B-B7BF-FABA1962FA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CD2F36-5D4E-C945-8D75-22B78164C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7CBAE5-E07A-C74C-8055-F37FEB50ACB8}"/>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6" name="Footer Placeholder 5">
            <a:extLst>
              <a:ext uri="{FF2B5EF4-FFF2-40B4-BE49-F238E27FC236}">
                <a16:creationId xmlns:a16="http://schemas.microsoft.com/office/drawing/2014/main" id="{1BDA5E32-F033-7241-9356-06AB3AFF2D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6F6E54-7D77-2249-A3E3-18F8E4122829}"/>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781363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36EE7-712B-624A-8B7C-68952DBE2C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409FD3-7D2A-B249-909C-D83EBB349A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DC2756-5FA7-1C40-98C3-0617C2BA7D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1F017-FFF7-784E-851E-D7CBF86D13AA}"/>
              </a:ext>
            </a:extLst>
          </p:cNvPr>
          <p:cNvSpPr>
            <a:spLocks noGrp="1"/>
          </p:cNvSpPr>
          <p:nvPr>
            <p:ph type="dt" sz="half" idx="10"/>
          </p:nvPr>
        </p:nvSpPr>
        <p:spPr/>
        <p:txBody>
          <a:bodyPr/>
          <a:lstStyle/>
          <a:p>
            <a:fld id="{23339897-AFD0-D44A-9855-618F4BE29AE9}" type="datetimeFigureOut">
              <a:rPr lang="en-US" smtClean="0"/>
              <a:t>9/10/2020</a:t>
            </a:fld>
            <a:endParaRPr lang="en-US"/>
          </a:p>
        </p:txBody>
      </p:sp>
      <p:sp>
        <p:nvSpPr>
          <p:cNvPr id="6" name="Footer Placeholder 5">
            <a:extLst>
              <a:ext uri="{FF2B5EF4-FFF2-40B4-BE49-F238E27FC236}">
                <a16:creationId xmlns:a16="http://schemas.microsoft.com/office/drawing/2014/main" id="{2A3CF8CD-D430-574C-BAF0-52DF28F3AC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372C4D-4AFA-224B-A244-2E0913EA61AC}"/>
              </a:ext>
            </a:extLst>
          </p:cNvPr>
          <p:cNvSpPr>
            <a:spLocks noGrp="1"/>
          </p:cNvSpPr>
          <p:nvPr>
            <p:ph type="sldNum" sz="quarter" idx="12"/>
          </p:nvPr>
        </p:nvSpPr>
        <p:spPr/>
        <p:txBody>
          <a:bodyPr/>
          <a:lstStyle/>
          <a:p>
            <a:fld id="{7277CB32-06E7-184A-A069-16B5118AB84F}" type="slidenum">
              <a:rPr lang="en-US" smtClean="0"/>
              <a:t>‹#›</a:t>
            </a:fld>
            <a:endParaRPr lang="en-US"/>
          </a:p>
        </p:txBody>
      </p:sp>
    </p:spTree>
    <p:extLst>
      <p:ext uri="{BB962C8B-B14F-4D97-AF65-F5344CB8AC3E}">
        <p14:creationId xmlns:p14="http://schemas.microsoft.com/office/powerpoint/2010/main" val="174412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1C087-5EBE-B64C-B44D-14F5B260CE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54701B-4DF3-8849-B984-B506AC6493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F3B161-B449-EA47-8325-6DD8A17D5D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39897-AFD0-D44A-9855-618F4BE29AE9}" type="datetimeFigureOut">
              <a:rPr lang="en-US" smtClean="0"/>
              <a:t>9/10/2020</a:t>
            </a:fld>
            <a:endParaRPr lang="en-US"/>
          </a:p>
        </p:txBody>
      </p:sp>
      <p:sp>
        <p:nvSpPr>
          <p:cNvPr id="5" name="Footer Placeholder 4">
            <a:extLst>
              <a:ext uri="{FF2B5EF4-FFF2-40B4-BE49-F238E27FC236}">
                <a16:creationId xmlns:a16="http://schemas.microsoft.com/office/drawing/2014/main" id="{A1C05FA8-F676-1648-B60F-A40B88FA0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EA3F9E-201D-6449-B795-4F0B0C8F3C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7CB32-06E7-184A-A069-16B5118AB84F}" type="slidenum">
              <a:rPr lang="en-US" smtClean="0"/>
              <a:t>‹#›</a:t>
            </a:fld>
            <a:endParaRPr lang="en-US"/>
          </a:p>
        </p:txBody>
      </p:sp>
    </p:spTree>
    <p:extLst>
      <p:ext uri="{BB962C8B-B14F-4D97-AF65-F5344CB8AC3E}">
        <p14:creationId xmlns:p14="http://schemas.microsoft.com/office/powerpoint/2010/main" val="2501841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hyperlink" Target="https://en.m.wikipedia.org/wiki/Office_for_National_Statistics" TargetMode="External" /><Relationship Id="rId2" Type="http://schemas.openxmlformats.org/officeDocument/2006/relationships/hyperlink" Target="https://en.m.wikipedia.org/wiki/Built-up_area_(Highway_Code)" TargetMode="Externa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0270498-F0A5-944E-8983-3A7E00B0C38A}"/>
              </a:ext>
            </a:extLst>
          </p:cNvPr>
          <p:cNvSpPr txBox="1">
            <a:spLocks noGrp="1"/>
          </p:cNvSpPr>
          <p:nvPr>
            <p:ph type="ctrTitle"/>
          </p:nvPr>
        </p:nvSpPr>
        <p:spPr>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a:solidFill>
                  <a:srgbClr val="7030A0"/>
                </a:solidFill>
              </a:rPr>
              <a:t>II M.Sc. APPLIED GEOGRAPHY</a:t>
            </a:r>
            <a:br>
              <a:rPr lang="en-GB">
                <a:solidFill>
                  <a:srgbClr val="7030A0"/>
                </a:solidFill>
              </a:rPr>
            </a:br>
            <a:r>
              <a:rPr lang="en-GB" sz="3200">
                <a:solidFill>
                  <a:srgbClr val="7030A0"/>
                </a:solidFill>
              </a:rPr>
              <a:t>GOVERNMENT COLLEGE FOR WOMEN (A) KUMBAKONAM</a:t>
            </a:r>
            <a:br>
              <a:rPr lang="en-GB" sz="3200">
                <a:solidFill>
                  <a:srgbClr val="7030A0"/>
                </a:solidFill>
              </a:rPr>
            </a:br>
            <a:r>
              <a:rPr lang="en-GB" sz="3200">
                <a:solidFill>
                  <a:schemeClr val="accent2">
                    <a:lumMod val="50000"/>
                  </a:schemeClr>
                </a:solidFill>
              </a:rPr>
              <a:t>POPULATION AND SETTLEMENT GEOGRAPHY</a:t>
            </a:r>
            <a:br>
              <a:rPr lang="en-GB" sz="3200">
                <a:solidFill>
                  <a:schemeClr val="accent2">
                    <a:lumMod val="50000"/>
                  </a:schemeClr>
                </a:solidFill>
              </a:rPr>
            </a:br>
            <a:r>
              <a:rPr lang="en-GB" sz="3200" b="1" i="1" u="sng">
                <a:solidFill>
                  <a:schemeClr val="accent1"/>
                </a:solidFill>
              </a:rPr>
              <a:t>TITLE : URBAN SETTLEMENTS</a:t>
            </a:r>
            <a:br>
              <a:rPr lang="en-GB" sz="3200" b="1" i="1" u="sng">
                <a:solidFill>
                  <a:schemeClr val="accent1"/>
                </a:solidFill>
              </a:rPr>
            </a:br>
            <a:r>
              <a:rPr lang="en-GB" sz="3200" b="1" i="1" u="sng">
                <a:solidFill>
                  <a:schemeClr val="accent1"/>
                </a:solidFill>
              </a:rPr>
              <a:t>11</a:t>
            </a:r>
            <a:r>
              <a:rPr lang="en-GB" sz="3200" b="1" i="1">
                <a:solidFill>
                  <a:schemeClr val="accent1"/>
                </a:solidFill>
              </a:rPr>
              <a:t>.09.2020</a:t>
            </a:r>
            <a:endParaRPr lang="en-US">
              <a:solidFill>
                <a:srgbClr val="7030A0"/>
              </a:solidFill>
            </a:endParaRPr>
          </a:p>
        </p:txBody>
      </p:sp>
      <p:sp>
        <p:nvSpPr>
          <p:cNvPr id="2" name="Subtitle 2">
            <a:extLst>
              <a:ext uri="{FF2B5EF4-FFF2-40B4-BE49-F238E27FC236}">
                <a16:creationId xmlns:a16="http://schemas.microsoft.com/office/drawing/2014/main" id="{C16CCF08-F137-CA44-9DB9-065AB9A0C6C3}"/>
              </a:ext>
            </a:extLst>
          </p:cNvPr>
          <p:cNvSpPr txBox="1">
            <a:spLocks noGrp="1"/>
          </p:cNvSpPr>
          <p:nvPr>
            <p:ph type="subTitle" idx="1"/>
          </p:nvPr>
        </p:nvSpPr>
        <p:spPr>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a:t>PRESENTED BY</a:t>
            </a:r>
          </a:p>
          <a:p>
            <a:pPr algn="r"/>
            <a:r>
              <a:rPr lang="en-GB" b="1" i="1">
                <a:solidFill>
                  <a:srgbClr val="FF0000"/>
                </a:solidFill>
              </a:rPr>
              <a:t>S. MAHESWARI</a:t>
            </a:r>
          </a:p>
          <a:p>
            <a:pPr algn="r"/>
            <a:r>
              <a:rPr lang="en-GB" b="1" i="1">
                <a:solidFill>
                  <a:srgbClr val="FF0000"/>
                </a:solidFill>
              </a:rPr>
              <a:t>GUEST LECTURER IN GEOGRAPHY </a:t>
            </a:r>
            <a:endParaRPr lang="en-US" b="1" i="1">
              <a:solidFill>
                <a:srgbClr val="FF0000"/>
              </a:solidFill>
            </a:endParaRPr>
          </a:p>
        </p:txBody>
      </p:sp>
    </p:spTree>
    <p:extLst>
      <p:ext uri="{BB962C8B-B14F-4D97-AF65-F5344CB8AC3E}">
        <p14:creationId xmlns:p14="http://schemas.microsoft.com/office/powerpoint/2010/main" val="2529481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29C3770-84C3-3049-8F86-19CE113FD0CC}"/>
              </a:ext>
            </a:extLst>
          </p:cNvPr>
          <p:cNvSpPr>
            <a:spLocks noGrp="1"/>
          </p:cNvSpPr>
          <p:nvPr>
            <p:ph idx="1"/>
          </p:nvPr>
        </p:nvSpPr>
        <p:spPr>
          <a:xfrm>
            <a:off x="838200" y="742208"/>
            <a:ext cx="10515600" cy="5434755"/>
          </a:xfrm>
        </p:spPr>
        <p:txBody>
          <a:bodyPr/>
          <a:lstStyle/>
          <a:p>
            <a:pPr marL="0" indent="0" algn="just">
              <a:buNone/>
            </a:pPr>
            <a:r>
              <a:rPr lang="en-GB" b="1" i="1">
                <a:solidFill>
                  <a:srgbClr val="7030A0"/>
                </a:solidFill>
              </a:rPr>
              <a:t>City and Urban Agglomeration : </a:t>
            </a:r>
          </a:p>
          <a:p>
            <a:pPr algn="just"/>
            <a:r>
              <a:rPr lang="en-GB"/>
              <a:t>Towns with population of 100000 and above are called cities. An Urban Agglomeration is a continuous urban spread constituting a town and its adjoining urban outgrowths or two or more physically continuous towns together and any adjoining urban outgrowths of such towns.</a:t>
            </a:r>
          </a:p>
          <a:p>
            <a:pPr algn="just"/>
            <a:r>
              <a:rPr lang="en-GB"/>
              <a:t>For the purpose of delineation of Urban Agglomerations during Census of India 2011, following criteria are taken as pre-requisites: </a:t>
            </a:r>
          </a:p>
          <a:p>
            <a:pPr marL="514350" indent="-514350" algn="just">
              <a:buFont typeface="+mj-lt"/>
              <a:buAutoNum type="arabicPeriod"/>
            </a:pPr>
            <a:r>
              <a:rPr lang="en-GB"/>
              <a:t>The core town or at least one of the constituent towns of an urban agglomeration should necessarily be a statutory town,</a:t>
            </a:r>
          </a:p>
          <a:p>
            <a:pPr marL="514350" indent="-514350" algn="just">
              <a:buFont typeface="+mj-lt"/>
              <a:buAutoNum type="arabicPeriod"/>
            </a:pPr>
            <a:r>
              <a:rPr lang="en-GB"/>
              <a:t>The total population of all the constituents of an urban agglomeration should not be less than 20000. </a:t>
            </a:r>
            <a:endParaRPr lang="en-US"/>
          </a:p>
        </p:txBody>
      </p:sp>
    </p:spTree>
    <p:extLst>
      <p:ext uri="{BB962C8B-B14F-4D97-AF65-F5344CB8AC3E}">
        <p14:creationId xmlns:p14="http://schemas.microsoft.com/office/powerpoint/2010/main" val="1668694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D07040-4628-654D-B8AB-4821CB77AB53}"/>
              </a:ext>
            </a:extLst>
          </p:cNvPr>
          <p:cNvSpPr>
            <a:spLocks noGrp="1"/>
          </p:cNvSpPr>
          <p:nvPr>
            <p:ph idx="1"/>
          </p:nvPr>
        </p:nvSpPr>
        <p:spPr>
          <a:xfrm>
            <a:off x="1799853" y="655957"/>
            <a:ext cx="9071511" cy="5546086"/>
          </a:xfrm>
        </p:spPr>
        <p:txBody>
          <a:bodyPr>
            <a:normAutofit/>
          </a:bodyPr>
          <a:lstStyle/>
          <a:p>
            <a:pPr marL="0" indent="0" algn="just">
              <a:buNone/>
            </a:pPr>
            <a:r>
              <a:rPr lang="en-GB" sz="3200"/>
              <a:t>With these two basic criteria having been met, the following are the possible different situations in which Urban Agglomerations would be constituted:</a:t>
            </a:r>
          </a:p>
          <a:p>
            <a:pPr marL="514350" indent="-514350" algn="just">
              <a:buFont typeface="+mj-lt"/>
              <a:buAutoNum type="arabicPeriod"/>
            </a:pPr>
            <a:r>
              <a:rPr lang="en-GB" sz="3200"/>
              <a:t>A city or town with one or more contiguous outgrowths,</a:t>
            </a:r>
          </a:p>
          <a:p>
            <a:pPr marL="514350" indent="-514350" algn="just">
              <a:buFont typeface="+mj-lt"/>
              <a:buAutoNum type="arabicPeriod"/>
            </a:pPr>
            <a:r>
              <a:rPr lang="en-GB" sz="3200"/>
              <a:t>Two or more adjoining towns with their outgrowths, and </a:t>
            </a:r>
          </a:p>
          <a:p>
            <a:pPr marL="514350" indent="-514350" algn="just">
              <a:buFont typeface="+mj-lt"/>
              <a:buAutoNum type="arabicPeriod"/>
            </a:pPr>
            <a:r>
              <a:rPr lang="en-GB" sz="3200"/>
              <a:t>A city and one or more adjoining towns with their outgrowths all of which form a continuous spread. </a:t>
            </a:r>
            <a:endParaRPr lang="en-US" sz="3200"/>
          </a:p>
        </p:txBody>
      </p:sp>
    </p:spTree>
    <p:extLst>
      <p:ext uri="{BB962C8B-B14F-4D97-AF65-F5344CB8AC3E}">
        <p14:creationId xmlns:p14="http://schemas.microsoft.com/office/powerpoint/2010/main" val="3462743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1CB91-65F4-CA40-B1F3-EDB4DEA4DECD}"/>
              </a:ext>
            </a:extLst>
          </p:cNvPr>
          <p:cNvSpPr>
            <a:spLocks noGrp="1"/>
          </p:cNvSpPr>
          <p:nvPr>
            <p:ph type="title"/>
          </p:nvPr>
        </p:nvSpPr>
        <p:spPr>
          <a:xfrm>
            <a:off x="838200" y="410070"/>
            <a:ext cx="10515600" cy="1039090"/>
          </a:xfrm>
        </p:spPr>
        <p:txBody>
          <a:bodyPr/>
          <a:lstStyle/>
          <a:p>
            <a:r>
              <a:rPr lang="en-GB" b="1" i="1">
                <a:solidFill>
                  <a:srgbClr val="7030A0"/>
                </a:solidFill>
                <a:effectLst/>
                <a:latin typeface="Raleway"/>
              </a:rPr>
              <a:t>Differences Between Urban and Rural</a:t>
            </a:r>
          </a:p>
        </p:txBody>
      </p:sp>
      <p:sp>
        <p:nvSpPr>
          <p:cNvPr id="3" name="Content Placeholder 2">
            <a:extLst>
              <a:ext uri="{FF2B5EF4-FFF2-40B4-BE49-F238E27FC236}">
                <a16:creationId xmlns:a16="http://schemas.microsoft.com/office/drawing/2014/main" id="{5A9DF402-1C71-0642-9975-A6C00D7BB84F}"/>
              </a:ext>
            </a:extLst>
          </p:cNvPr>
          <p:cNvSpPr>
            <a:spLocks noGrp="1"/>
          </p:cNvSpPr>
          <p:nvPr>
            <p:ph idx="1"/>
          </p:nvPr>
        </p:nvSpPr>
        <p:spPr>
          <a:xfrm>
            <a:off x="1099952" y="1744188"/>
            <a:ext cx="10777352" cy="4703742"/>
          </a:xfrm>
        </p:spPr>
        <p:txBody>
          <a:bodyPr>
            <a:noAutofit/>
          </a:bodyPr>
          <a:lstStyle/>
          <a:p>
            <a:pPr algn="just"/>
            <a:r>
              <a:rPr lang="en-GB" b="0" i="0">
                <a:solidFill>
                  <a:srgbClr val="222222"/>
                </a:solidFill>
                <a:effectLst/>
                <a:latin typeface="Georgia" panose="02040502050405020303" pitchFamily="18" charset="0"/>
              </a:rPr>
              <a:t>The fundamental differences between urban and rural are discussed in the following points:</a:t>
            </a:r>
          </a:p>
          <a:p>
            <a:pPr algn="just"/>
            <a:r>
              <a:rPr lang="en-GB" b="0" i="0">
                <a:solidFill>
                  <a:srgbClr val="222222"/>
                </a:solidFill>
                <a:effectLst/>
                <a:latin typeface="Georgia" panose="02040502050405020303" pitchFamily="18" charset="0"/>
              </a:rPr>
              <a:t>A settlement where the population is very high and has the features of a built environment (an environment that provides basic facilities for human activity), is known as urban. Rural is the geographical region located in the outer parts of the cities or towns.</a:t>
            </a:r>
          </a:p>
          <a:p>
            <a:pPr algn="just"/>
            <a:r>
              <a:rPr lang="en-GB" b="0" i="0">
                <a:solidFill>
                  <a:srgbClr val="222222"/>
                </a:solidFill>
                <a:effectLst/>
                <a:latin typeface="Georgia" panose="02040502050405020303" pitchFamily="18" charset="0"/>
              </a:rPr>
              <a:t>The life in urban areas is fast and complicated, whereas rural life is simple and relaxed.</a:t>
            </a:r>
          </a:p>
          <a:p>
            <a:pPr marL="0" indent="0" algn="just">
              <a:buNone/>
            </a:pPr>
            <a:endParaRPr lang="en-GB" b="0" i="0">
              <a:solidFill>
                <a:srgbClr val="222222"/>
              </a:solidFill>
              <a:effectLst/>
              <a:latin typeface="Georgia" panose="02040502050405020303" pitchFamily="18" charset="0"/>
            </a:endParaRPr>
          </a:p>
        </p:txBody>
      </p:sp>
    </p:spTree>
    <p:extLst>
      <p:ext uri="{BB962C8B-B14F-4D97-AF65-F5344CB8AC3E}">
        <p14:creationId xmlns:p14="http://schemas.microsoft.com/office/powerpoint/2010/main" val="1653887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A298EB-AC6D-B64E-941E-7B405565CBDC}"/>
              </a:ext>
            </a:extLst>
          </p:cNvPr>
          <p:cNvSpPr>
            <a:spLocks noGrp="1"/>
          </p:cNvSpPr>
          <p:nvPr>
            <p:ph idx="1"/>
          </p:nvPr>
        </p:nvSpPr>
        <p:spPr>
          <a:xfrm>
            <a:off x="838200" y="686542"/>
            <a:ext cx="10515600" cy="5696446"/>
          </a:xfrm>
        </p:spPr>
        <p:txBody>
          <a:bodyPr>
            <a:normAutofit/>
          </a:bodyPr>
          <a:lstStyle/>
          <a:p>
            <a:pPr algn="just"/>
            <a:r>
              <a:rPr lang="en-GB" b="0" i="0">
                <a:solidFill>
                  <a:srgbClr val="222222"/>
                </a:solidFill>
                <a:effectLst/>
                <a:latin typeface="Georgia" panose="02040502050405020303" pitchFamily="18" charset="0"/>
              </a:rPr>
              <a:t>The Urban settlement includes cities and towns. On the other hand, the rural settlement includes villages and hamlets.</a:t>
            </a:r>
          </a:p>
          <a:p>
            <a:pPr algn="just"/>
            <a:r>
              <a:rPr lang="en-GB" b="0" i="0">
                <a:solidFill>
                  <a:srgbClr val="222222"/>
                </a:solidFill>
                <a:effectLst/>
                <a:latin typeface="Georgia" panose="02040502050405020303" pitchFamily="18" charset="0"/>
              </a:rPr>
              <a:t>There is greater isolation from nature in urban areas, due to the existence of the built environment. Conversely, rural areas are in direct contact with nature, as natural elements influence them.</a:t>
            </a:r>
          </a:p>
          <a:p>
            <a:pPr algn="just"/>
            <a:r>
              <a:rPr lang="en-GB" b="0" i="0">
                <a:solidFill>
                  <a:srgbClr val="222222"/>
                </a:solidFill>
                <a:effectLst/>
                <a:latin typeface="Georgia" panose="02040502050405020303" pitchFamily="18" charset="0"/>
              </a:rPr>
              <a:t>Urban people are engaged in non-agricultural work, i.e. trade, commerce or service industry. In contrast, the primary occupation of rural people is agriculture and animal husbandry.</a:t>
            </a:r>
          </a:p>
          <a:p>
            <a:pPr algn="just"/>
            <a:r>
              <a:rPr lang="en-GB" b="0" i="0">
                <a:solidFill>
                  <a:srgbClr val="222222"/>
                </a:solidFill>
                <a:effectLst/>
                <a:latin typeface="Georgia" panose="02040502050405020303" pitchFamily="18" charset="0"/>
              </a:rPr>
              <a:t>Population wise, urban areas are densely populated, which is based on the urbanisation, i.e. the higher the urbanisation, the higher is the population. On the contrary, the rural population is sparse, which has an inverse relationship with agriculturism.</a:t>
            </a:r>
            <a:endParaRPr lang="en-US"/>
          </a:p>
        </p:txBody>
      </p:sp>
    </p:spTree>
    <p:extLst>
      <p:ext uri="{BB962C8B-B14F-4D97-AF65-F5344CB8AC3E}">
        <p14:creationId xmlns:p14="http://schemas.microsoft.com/office/powerpoint/2010/main" val="1862074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0677F9-C9D6-8347-9FA6-D5428C84589F}"/>
              </a:ext>
            </a:extLst>
          </p:cNvPr>
          <p:cNvSpPr>
            <a:spLocks noGrp="1"/>
          </p:cNvSpPr>
          <p:nvPr>
            <p:ph idx="1"/>
          </p:nvPr>
        </p:nvSpPr>
        <p:spPr>
          <a:xfrm>
            <a:off x="838200" y="278328"/>
            <a:ext cx="10515600" cy="5898635"/>
          </a:xfrm>
        </p:spPr>
        <p:txBody>
          <a:bodyPr>
            <a:normAutofit/>
          </a:bodyPr>
          <a:lstStyle/>
          <a:p>
            <a:pPr marL="0" indent="0" algn="just">
              <a:buNone/>
            </a:pPr>
            <a:endParaRPr lang="en-GB" b="0" i="0">
              <a:solidFill>
                <a:srgbClr val="222222"/>
              </a:solidFill>
              <a:effectLst/>
              <a:latin typeface="Georgia" panose="02040502050405020303" pitchFamily="18" charset="0"/>
            </a:endParaRPr>
          </a:p>
          <a:p>
            <a:pPr algn="just"/>
            <a:r>
              <a:rPr lang="en-GB" b="0" i="0">
                <a:solidFill>
                  <a:srgbClr val="222222"/>
                </a:solidFill>
                <a:effectLst/>
                <a:latin typeface="Georgia" panose="02040502050405020303" pitchFamily="18" charset="0"/>
              </a:rPr>
              <a:t>Urban areas are developed in a planned and systematic way, according to the process of urbanisation and industrialisation. Development in rural areas is seldom, based on the availability of natural vegetation and fauna in the region.</a:t>
            </a:r>
          </a:p>
          <a:p>
            <a:pPr algn="just"/>
            <a:r>
              <a:rPr lang="en-GB" b="0" i="0">
                <a:solidFill>
                  <a:srgbClr val="222222"/>
                </a:solidFill>
                <a:effectLst/>
                <a:latin typeface="Georgia" panose="02040502050405020303" pitchFamily="18" charset="0"/>
              </a:rPr>
              <a:t>When it comes to social mobilisation, urban people are highly intensive as they change their occupation or residence frequently in search of better opportunities. However, in rural areas occupational or territorial mobility of the people is relatively less intensive.</a:t>
            </a:r>
          </a:p>
          <a:p>
            <a:pPr algn="just"/>
            <a:r>
              <a:rPr lang="en-GB" b="0" i="0">
                <a:solidFill>
                  <a:srgbClr val="222222"/>
                </a:solidFill>
                <a:effectLst/>
                <a:latin typeface="Georgia" panose="02040502050405020303" pitchFamily="18" charset="0"/>
              </a:rPr>
              <a:t>Division of labour and specialisation is always present in the urban settlement at the time of job allotment. As opposed to rural areas, there is no division of labour.</a:t>
            </a:r>
          </a:p>
        </p:txBody>
      </p:sp>
    </p:spTree>
    <p:extLst>
      <p:ext uri="{BB962C8B-B14F-4D97-AF65-F5344CB8AC3E}">
        <p14:creationId xmlns:p14="http://schemas.microsoft.com/office/powerpoint/2010/main" val="4061650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B0DD0-6508-5B48-978B-8CAF7A74E1E9}"/>
              </a:ext>
            </a:extLst>
          </p:cNvPr>
          <p:cNvSpPr>
            <a:spLocks noGrp="1"/>
          </p:cNvSpPr>
          <p:nvPr>
            <p:ph type="title"/>
          </p:nvPr>
        </p:nvSpPr>
        <p:spPr>
          <a:xfrm>
            <a:off x="838200" y="365125"/>
            <a:ext cx="10515600" cy="5887976"/>
          </a:xfrm>
        </p:spPr>
        <p:txBody>
          <a:bodyPr>
            <a:normAutofit/>
          </a:bodyPr>
          <a:lstStyle/>
          <a:p>
            <a:pPr algn="ctr"/>
            <a:r>
              <a:rPr lang="en-GB" sz="9600" b="1" i="1">
                <a:solidFill>
                  <a:srgbClr val="002060"/>
                </a:solidFill>
              </a:rPr>
              <a:t>THANK YOU </a:t>
            </a:r>
            <a:endParaRPr lang="en-US" sz="9600" b="1" i="1">
              <a:solidFill>
                <a:srgbClr val="002060"/>
              </a:solidFill>
            </a:endParaRPr>
          </a:p>
        </p:txBody>
      </p:sp>
    </p:spTree>
    <p:extLst>
      <p:ext uri="{BB962C8B-B14F-4D97-AF65-F5344CB8AC3E}">
        <p14:creationId xmlns:p14="http://schemas.microsoft.com/office/powerpoint/2010/main" val="4158740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1CFB3-A2CD-F941-BAD1-46F34AC86F7E}"/>
              </a:ext>
            </a:extLst>
          </p:cNvPr>
          <p:cNvSpPr>
            <a:spLocks noGrp="1"/>
          </p:cNvSpPr>
          <p:nvPr>
            <p:ph type="title"/>
          </p:nvPr>
        </p:nvSpPr>
        <p:spPr/>
        <p:txBody>
          <a:bodyPr/>
          <a:lstStyle/>
          <a:p>
            <a:pPr algn="ctr"/>
            <a:r>
              <a:rPr lang="en-GB" b="1" i="1">
                <a:solidFill>
                  <a:srgbClr val="7030A0"/>
                </a:solidFill>
              </a:rPr>
              <a:t>URBAN SETTLEMENTS</a:t>
            </a:r>
            <a:endParaRPr lang="en-US" b="1" i="1">
              <a:solidFill>
                <a:srgbClr val="7030A0"/>
              </a:solidFill>
            </a:endParaRPr>
          </a:p>
        </p:txBody>
      </p:sp>
      <p:pic>
        <p:nvPicPr>
          <p:cNvPr id="6" name="Picture 6">
            <a:extLst>
              <a:ext uri="{FF2B5EF4-FFF2-40B4-BE49-F238E27FC236}">
                <a16:creationId xmlns:a16="http://schemas.microsoft.com/office/drawing/2014/main" id="{77C2495A-1BED-864D-AAA6-240B85F456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6087" y="1892630"/>
            <a:ext cx="9370373" cy="4600245"/>
          </a:xfrm>
        </p:spPr>
      </p:pic>
    </p:spTree>
    <p:extLst>
      <p:ext uri="{BB962C8B-B14F-4D97-AF65-F5344CB8AC3E}">
        <p14:creationId xmlns:p14="http://schemas.microsoft.com/office/powerpoint/2010/main" val="426547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D6E666-B24A-7249-B33D-11F5565B2499}"/>
              </a:ext>
            </a:extLst>
          </p:cNvPr>
          <p:cNvSpPr>
            <a:spLocks noGrp="1"/>
          </p:cNvSpPr>
          <p:nvPr>
            <p:ph idx="1"/>
          </p:nvPr>
        </p:nvSpPr>
        <p:spPr>
          <a:xfrm>
            <a:off x="838200" y="296883"/>
            <a:ext cx="10515600" cy="5880080"/>
          </a:xfrm>
        </p:spPr>
        <p:txBody>
          <a:bodyPr>
            <a:noAutofit/>
          </a:bodyPr>
          <a:lstStyle/>
          <a:p>
            <a:pPr algn="just"/>
            <a:r>
              <a:rPr lang="en-GB" b="0" i="0">
                <a:solidFill>
                  <a:srgbClr val="222222"/>
                </a:solidFill>
                <a:effectLst/>
                <a:latin typeface="Georgia" panose="02040502050405020303" pitchFamily="18" charset="0"/>
              </a:rPr>
              <a:t>The term urban simply refers to the region or area which is densely populated and possess the characteristics of the man-made surroundings. The people residing in such area, are engaged in trade, commerce or services. In this settlement, there is high scale industrialisation that results in better employment opportunities. The Urban settlement is not confined to the cities only, but towns and suburbs (suburban areas) are also included in it.</a:t>
            </a:r>
          </a:p>
          <a:p>
            <a:pPr algn="just"/>
            <a:r>
              <a:rPr lang="en-GB" b="0" i="0">
                <a:solidFill>
                  <a:srgbClr val="222222"/>
                </a:solidFill>
                <a:effectLst/>
                <a:latin typeface="Georgia" panose="02040502050405020303" pitchFamily="18" charset="0"/>
              </a:rPr>
              <a:t>There are many advantages of life in urban areas like easy access to various amenities, better transportation facilities, entertainment and education options, health facilities. Although it suffers certain drawbacks like pollution, caused due to large scale industrialisation and means of transportation like buses, trains, cars and so on, leading to increasing in health problems in the people living in that area.</a:t>
            </a:r>
          </a:p>
        </p:txBody>
      </p:sp>
    </p:spTree>
    <p:extLst>
      <p:ext uri="{BB962C8B-B14F-4D97-AF65-F5344CB8AC3E}">
        <p14:creationId xmlns:p14="http://schemas.microsoft.com/office/powerpoint/2010/main" val="1489232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666E1-0769-6941-B9E3-ACB205444327}"/>
              </a:ext>
            </a:extLst>
          </p:cNvPr>
          <p:cNvSpPr>
            <a:spLocks noGrp="1"/>
          </p:cNvSpPr>
          <p:nvPr>
            <p:ph type="title"/>
          </p:nvPr>
        </p:nvSpPr>
        <p:spPr/>
        <p:txBody>
          <a:bodyPr/>
          <a:lstStyle/>
          <a:p>
            <a:pPr algn="ctr"/>
            <a:r>
              <a:rPr lang="en-GB" b="1" i="1">
                <a:solidFill>
                  <a:srgbClr val="7030A0"/>
                </a:solidFill>
              </a:rPr>
              <a:t>SETTLEMENT HIERARCHY PATTERN </a:t>
            </a:r>
            <a:endParaRPr lang="en-US" b="1" i="1">
              <a:solidFill>
                <a:srgbClr val="7030A0"/>
              </a:solidFill>
            </a:endParaRPr>
          </a:p>
        </p:txBody>
      </p:sp>
      <p:sp>
        <p:nvSpPr>
          <p:cNvPr id="3" name="Content Placeholder 2">
            <a:extLst>
              <a:ext uri="{FF2B5EF4-FFF2-40B4-BE49-F238E27FC236}">
                <a16:creationId xmlns:a16="http://schemas.microsoft.com/office/drawing/2014/main" id="{AE9120A3-7D42-B144-B13E-E04A57BCED2A}"/>
              </a:ext>
            </a:extLst>
          </p:cNvPr>
          <p:cNvSpPr>
            <a:spLocks noGrp="1"/>
          </p:cNvSpPr>
          <p:nvPr>
            <p:ph sz="half" idx="1"/>
          </p:nvPr>
        </p:nvSpPr>
        <p:spPr>
          <a:xfrm>
            <a:off x="838200" y="1690688"/>
            <a:ext cx="5181600" cy="4486275"/>
          </a:xfrm>
        </p:spPr>
        <p:txBody>
          <a:bodyPr/>
          <a:lstStyle/>
          <a:p>
            <a:pPr algn="just"/>
            <a:r>
              <a:rPr lang="en-GB" b="0" i="0">
                <a:solidFill>
                  <a:srgbClr val="3C4043"/>
                </a:solidFill>
                <a:effectLst/>
                <a:latin typeface="Roboto" panose="02000000000000000000" pitchFamily="2" charset="0"/>
              </a:rPr>
              <a:t>An </a:t>
            </a:r>
            <a:r>
              <a:rPr lang="en-GB" b="1" i="0">
                <a:solidFill>
                  <a:srgbClr val="3C4043"/>
                </a:solidFill>
                <a:effectLst/>
                <a:latin typeface="Roboto" panose="02000000000000000000" pitchFamily="2" charset="0"/>
              </a:rPr>
              <a:t>Urban settlement</a:t>
            </a:r>
            <a:r>
              <a:rPr lang="en-GB" b="0" i="0">
                <a:solidFill>
                  <a:srgbClr val="3C4043"/>
                </a:solidFill>
                <a:effectLst/>
                <a:latin typeface="Roboto" panose="02000000000000000000" pitchFamily="2" charset="0"/>
              </a:rPr>
              <a:t> is a concentrated </a:t>
            </a:r>
            <a:r>
              <a:rPr lang="en-GB" b="1" i="0">
                <a:solidFill>
                  <a:srgbClr val="3C4043"/>
                </a:solidFill>
                <a:effectLst/>
                <a:latin typeface="Roboto" panose="02000000000000000000" pitchFamily="2" charset="0"/>
              </a:rPr>
              <a:t>settlement</a:t>
            </a:r>
            <a:r>
              <a:rPr lang="en-GB" b="0" i="0">
                <a:solidFill>
                  <a:srgbClr val="3C4043"/>
                </a:solidFill>
                <a:effectLst/>
                <a:latin typeface="Roboto" panose="02000000000000000000" pitchFamily="2" charset="0"/>
              </a:rPr>
              <a:t> that constitutes or is part of an </a:t>
            </a:r>
            <a:r>
              <a:rPr lang="en-GB" b="1" i="0">
                <a:solidFill>
                  <a:srgbClr val="3C4043"/>
                </a:solidFill>
                <a:effectLst/>
                <a:latin typeface="Roboto" panose="02000000000000000000" pitchFamily="2" charset="0"/>
              </a:rPr>
              <a:t>urban</a:t>
            </a:r>
            <a:r>
              <a:rPr lang="en-GB" b="0" i="0">
                <a:solidFill>
                  <a:srgbClr val="3C4043"/>
                </a:solidFill>
                <a:effectLst/>
                <a:latin typeface="Roboto" panose="02000000000000000000" pitchFamily="2" charset="0"/>
              </a:rPr>
              <a:t> area. It is an area with high density of human-created structures. These geometrical patterns are usually in squares and rectangles and are well laid out.</a:t>
            </a:r>
            <a:endParaRPr lang="en-US"/>
          </a:p>
        </p:txBody>
      </p:sp>
      <p:pic>
        <p:nvPicPr>
          <p:cNvPr id="5" name="Picture 5">
            <a:extLst>
              <a:ext uri="{FF2B5EF4-FFF2-40B4-BE49-F238E27FC236}">
                <a16:creationId xmlns:a16="http://schemas.microsoft.com/office/drawing/2014/main" id="{0F9CE6E3-A42C-6E48-BD8E-6B667F84CDC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1690688"/>
            <a:ext cx="5181600" cy="4126688"/>
          </a:xfrm>
        </p:spPr>
      </p:pic>
    </p:spTree>
    <p:extLst>
      <p:ext uri="{BB962C8B-B14F-4D97-AF65-F5344CB8AC3E}">
        <p14:creationId xmlns:p14="http://schemas.microsoft.com/office/powerpoint/2010/main" val="2781002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E50D6-6E96-7346-AAA5-2467F17DDCF4}"/>
              </a:ext>
            </a:extLst>
          </p:cNvPr>
          <p:cNvSpPr>
            <a:spLocks noGrp="1"/>
          </p:cNvSpPr>
          <p:nvPr>
            <p:ph type="title"/>
          </p:nvPr>
        </p:nvSpPr>
        <p:spPr/>
        <p:txBody>
          <a:bodyPr/>
          <a:lstStyle/>
          <a:p>
            <a:pPr algn="ctr"/>
            <a:r>
              <a:rPr lang="en-GB" b="1" i="1">
                <a:solidFill>
                  <a:srgbClr val="7030A0"/>
                </a:solidFill>
              </a:rPr>
              <a:t>DEFINITION OF A TOWN </a:t>
            </a:r>
            <a:endParaRPr lang="en-US" b="1" i="1">
              <a:solidFill>
                <a:srgbClr val="7030A0"/>
              </a:solidFill>
            </a:endParaRPr>
          </a:p>
        </p:txBody>
      </p:sp>
      <p:sp>
        <p:nvSpPr>
          <p:cNvPr id="3" name="Content Placeholder 2">
            <a:extLst>
              <a:ext uri="{FF2B5EF4-FFF2-40B4-BE49-F238E27FC236}">
                <a16:creationId xmlns:a16="http://schemas.microsoft.com/office/drawing/2014/main" id="{009EC1DF-957C-1A46-B3FE-18559EE5DD47}"/>
              </a:ext>
            </a:extLst>
          </p:cNvPr>
          <p:cNvSpPr>
            <a:spLocks noGrp="1"/>
          </p:cNvSpPr>
          <p:nvPr>
            <p:ph idx="1"/>
          </p:nvPr>
        </p:nvSpPr>
        <p:spPr>
          <a:xfrm>
            <a:off x="838200" y="1280308"/>
            <a:ext cx="10515600" cy="4896655"/>
          </a:xfrm>
        </p:spPr>
        <p:txBody>
          <a:bodyPr/>
          <a:lstStyle/>
          <a:p>
            <a:pPr algn="just"/>
            <a:r>
              <a:rPr lang="en-GB"/>
              <a:t>The term urban centre includes both town and city. Im general use ‘town’ and ‘city’ are taken as synonymous, but in the specific sense, a small urban centre is known as ‘town’ while big urban centre is called ‘city’. </a:t>
            </a:r>
          </a:p>
          <a:p>
            <a:pPr algn="just"/>
            <a:r>
              <a:rPr lang="en-GB"/>
              <a:t>Here the term ‘town’ is used for all the urban centres : town, city, metropolitan etc.</a:t>
            </a:r>
          </a:p>
          <a:p>
            <a:pPr algn="just"/>
            <a:r>
              <a:rPr lang="en-GB"/>
              <a:t>A town and city is variously defined by the geographers. Some significant definitions of town and city are noted below: </a:t>
            </a:r>
          </a:p>
          <a:p>
            <a:pPr marL="514350" indent="-514350" algn="just">
              <a:buFont typeface="+mj-lt"/>
              <a:buAutoNum type="arabicPeriod"/>
            </a:pPr>
            <a:r>
              <a:rPr lang="en-GB"/>
              <a:t>A city is contiguous and dense aggrlomeration of people and dwellings occupying a large area of ground and lying at the focus of great trade routes – </a:t>
            </a:r>
            <a:r>
              <a:rPr lang="en-GB" i="1">
                <a:solidFill>
                  <a:srgbClr val="FF0000"/>
                </a:solidFill>
              </a:rPr>
              <a:t>F.RATZEL</a:t>
            </a:r>
            <a:endParaRPr lang="en-GB"/>
          </a:p>
          <a:p>
            <a:pPr marL="514350" indent="-514350" algn="just">
              <a:buFont typeface="+mj-lt"/>
              <a:buAutoNum type="arabicPeriod"/>
            </a:pPr>
            <a:endParaRPr lang="en-US"/>
          </a:p>
        </p:txBody>
      </p:sp>
    </p:spTree>
    <p:extLst>
      <p:ext uri="{BB962C8B-B14F-4D97-AF65-F5344CB8AC3E}">
        <p14:creationId xmlns:p14="http://schemas.microsoft.com/office/powerpoint/2010/main" val="97747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3FA36B-965F-8648-AE91-A5E66EAF7288}"/>
              </a:ext>
            </a:extLst>
          </p:cNvPr>
          <p:cNvSpPr>
            <a:spLocks noGrp="1"/>
          </p:cNvSpPr>
          <p:nvPr>
            <p:ph idx="1"/>
          </p:nvPr>
        </p:nvSpPr>
        <p:spPr>
          <a:xfrm>
            <a:off x="353167" y="176274"/>
            <a:ext cx="11485666" cy="6681726"/>
          </a:xfrm>
        </p:spPr>
        <p:txBody>
          <a:bodyPr>
            <a:noAutofit/>
          </a:bodyPr>
          <a:lstStyle/>
          <a:p>
            <a:pPr algn="just"/>
            <a:r>
              <a:rPr lang="en-GB"/>
              <a:t>A town consists of an organized group in which normally the main occupations are concerned with commerce and industy as opposednto agricultural pursuits – </a:t>
            </a:r>
            <a:r>
              <a:rPr lang="en-GB" i="1">
                <a:solidFill>
                  <a:srgbClr val="FF0000"/>
                </a:solidFill>
              </a:rPr>
              <a:t>FERDINAND VON RICHTHOFEN.</a:t>
            </a:r>
          </a:p>
          <a:p>
            <a:pPr algn="just"/>
            <a:r>
              <a:rPr lang="en-GB"/>
              <a:t>A city is a social organization of much greater scope ; it is the expression of a stage of civilization which certain localities have not achieved and which they may perhaps never of themselves attain –</a:t>
            </a:r>
            <a:r>
              <a:rPr lang="en-GB">
                <a:solidFill>
                  <a:srgbClr val="FF0000"/>
                </a:solidFill>
              </a:rPr>
              <a:t> </a:t>
            </a:r>
            <a:r>
              <a:rPr lang="en-GB" i="1">
                <a:solidFill>
                  <a:srgbClr val="FF0000"/>
                </a:solidFill>
              </a:rPr>
              <a:t>P.VIDAL DE LA BLACHE</a:t>
            </a:r>
            <a:r>
              <a:rPr lang="en-GB" i="1"/>
              <a:t>.</a:t>
            </a:r>
          </a:p>
          <a:p>
            <a:pPr algn="just"/>
            <a:r>
              <a:rPr lang="en-GB"/>
              <a:t>A town can be said to exist if the majority of population spend the greater part of its time within the bounds of the agglomeration – </a:t>
            </a:r>
            <a:r>
              <a:rPr lang="en-GB">
                <a:solidFill>
                  <a:srgbClr val="FF0000"/>
                </a:solidFill>
              </a:rPr>
              <a:t>JEAN</a:t>
            </a:r>
            <a:r>
              <a:rPr lang="en-GB"/>
              <a:t> </a:t>
            </a:r>
            <a:r>
              <a:rPr lang="en-GB">
                <a:solidFill>
                  <a:srgbClr val="FF0000"/>
                </a:solidFill>
              </a:rPr>
              <a:t>BRUNHES</a:t>
            </a:r>
            <a:r>
              <a:rPr lang="en-GB"/>
              <a:t>.</a:t>
            </a:r>
          </a:p>
          <a:p>
            <a:pPr algn="just"/>
            <a:r>
              <a:rPr lang="en-GB"/>
              <a:t>A town is a place where transport, manufacture, the import and export of raw materials, education, the administration of national affairs are carried on, or quite simply a place of residence – </a:t>
            </a:r>
            <a:r>
              <a:rPr lang="en-GB" i="1">
                <a:solidFill>
                  <a:srgbClr val="FF0000"/>
                </a:solidFill>
              </a:rPr>
              <a:t>M.AUROUSSEAU</a:t>
            </a:r>
            <a:r>
              <a:rPr lang="en-GB" i="1"/>
              <a:t>.</a:t>
            </a:r>
          </a:p>
          <a:p>
            <a:pPr algn="just"/>
            <a:r>
              <a:rPr lang="en-GB"/>
              <a:t>A city is a nucleus of people living in compact groups within the minimum population of 2000 providing that agricultural population does not exceed 25% in the agglomerations below 10000 and above 10000 all the centres are urban irrespective of the contribution of population – </a:t>
            </a:r>
            <a:r>
              <a:rPr lang="en-GB" i="1">
                <a:solidFill>
                  <a:srgbClr val="FF0000"/>
                </a:solidFill>
              </a:rPr>
              <a:t>EUROPEAN STATISTICAL CONFERENCE (1949)</a:t>
            </a:r>
            <a:r>
              <a:rPr lang="en-GB"/>
              <a:t> </a:t>
            </a:r>
            <a:endParaRPr lang="en-US"/>
          </a:p>
        </p:txBody>
      </p:sp>
    </p:spTree>
    <p:extLst>
      <p:ext uri="{BB962C8B-B14F-4D97-AF65-F5344CB8AC3E}">
        <p14:creationId xmlns:p14="http://schemas.microsoft.com/office/powerpoint/2010/main" val="1842203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7D841-2D66-2649-93F6-6E0A253E9475}"/>
              </a:ext>
            </a:extLst>
          </p:cNvPr>
          <p:cNvSpPr>
            <a:spLocks noGrp="1"/>
          </p:cNvSpPr>
          <p:nvPr>
            <p:ph type="title"/>
          </p:nvPr>
        </p:nvSpPr>
        <p:spPr>
          <a:xfrm>
            <a:off x="838200" y="241219"/>
            <a:ext cx="10515600" cy="834982"/>
          </a:xfrm>
        </p:spPr>
        <p:txBody>
          <a:bodyPr/>
          <a:lstStyle/>
          <a:p>
            <a:r>
              <a:rPr lang="en-GB" b="1" i="1">
                <a:solidFill>
                  <a:srgbClr val="7030A0"/>
                </a:solidFill>
              </a:rPr>
              <a:t>Criteria of Definition of a Town </a:t>
            </a:r>
            <a:endParaRPr lang="en-US" b="1" i="1">
              <a:solidFill>
                <a:srgbClr val="7030A0"/>
              </a:solidFill>
            </a:endParaRPr>
          </a:p>
        </p:txBody>
      </p:sp>
      <p:sp>
        <p:nvSpPr>
          <p:cNvPr id="3" name="Content Placeholder 2">
            <a:extLst>
              <a:ext uri="{FF2B5EF4-FFF2-40B4-BE49-F238E27FC236}">
                <a16:creationId xmlns:a16="http://schemas.microsoft.com/office/drawing/2014/main" id="{45A744C1-6CBE-064F-8EC8-90F6AB064E37}"/>
              </a:ext>
            </a:extLst>
          </p:cNvPr>
          <p:cNvSpPr>
            <a:spLocks noGrp="1"/>
          </p:cNvSpPr>
          <p:nvPr>
            <p:ph idx="1"/>
          </p:nvPr>
        </p:nvSpPr>
        <p:spPr>
          <a:xfrm>
            <a:off x="2263734" y="1224643"/>
            <a:ext cx="7848849" cy="4970875"/>
          </a:xfrm>
        </p:spPr>
        <p:txBody>
          <a:bodyPr>
            <a:normAutofit fontScale="92500" lnSpcReduction="10000"/>
          </a:bodyPr>
          <a:lstStyle/>
          <a:p>
            <a:pPr marL="0" indent="0" algn="just">
              <a:buNone/>
            </a:pPr>
            <a:r>
              <a:rPr lang="en-GB"/>
              <a:t>There are many criteria used in censuses and other definitions of urban places including size, density, and occupation of population and administrative authority.</a:t>
            </a:r>
          </a:p>
          <a:p>
            <a:pPr algn="just"/>
            <a:r>
              <a:rPr lang="en-GB"/>
              <a:t>Following are the main criteria used for the the definition of a town: </a:t>
            </a:r>
          </a:p>
          <a:p>
            <a:pPr marL="514350" indent="-514350" algn="just">
              <a:buFont typeface="+mj-lt"/>
              <a:buAutoNum type="arabicPeriod"/>
            </a:pPr>
            <a:r>
              <a:rPr lang="en-GB"/>
              <a:t>Minimum Population</a:t>
            </a:r>
          </a:p>
          <a:p>
            <a:pPr marL="514350" indent="-514350" algn="just">
              <a:buFont typeface="+mj-lt"/>
              <a:buAutoNum type="arabicPeriod"/>
            </a:pPr>
            <a:r>
              <a:rPr lang="en-GB"/>
              <a:t>Urban Occupations</a:t>
            </a:r>
          </a:p>
          <a:p>
            <a:pPr marL="514350" indent="-514350" algn="just">
              <a:buFont typeface="+mj-lt"/>
              <a:buAutoNum type="arabicPeriod"/>
            </a:pPr>
            <a:r>
              <a:rPr lang="en-GB"/>
              <a:t>Status of Administration</a:t>
            </a:r>
          </a:p>
          <a:p>
            <a:pPr marL="514350" indent="-514350" algn="just">
              <a:buFont typeface="+mj-lt"/>
              <a:buAutoNum type="arabicPeriod"/>
            </a:pPr>
            <a:r>
              <a:rPr lang="en-GB"/>
              <a:t>Density of Population</a:t>
            </a:r>
          </a:p>
          <a:p>
            <a:pPr marL="514350" indent="-514350" algn="just">
              <a:buFont typeface="+mj-lt"/>
              <a:buAutoNum type="arabicPeriod"/>
            </a:pPr>
            <a:r>
              <a:rPr lang="en-GB"/>
              <a:t>Government’s Decision</a:t>
            </a:r>
          </a:p>
          <a:p>
            <a:pPr marL="514350" indent="-514350" algn="just">
              <a:buFont typeface="+mj-lt"/>
              <a:buAutoNum type="arabicPeriod"/>
            </a:pPr>
            <a:r>
              <a:rPr lang="en-GB"/>
              <a:t>Way of Life</a:t>
            </a:r>
          </a:p>
          <a:p>
            <a:pPr marL="514350" indent="-514350" algn="just">
              <a:buFont typeface="+mj-lt"/>
              <a:buAutoNum type="arabicPeriod"/>
            </a:pPr>
            <a:r>
              <a:rPr lang="en-GB"/>
              <a:t>Combined Criteria </a:t>
            </a:r>
            <a:endParaRPr lang="en-US"/>
          </a:p>
        </p:txBody>
      </p:sp>
    </p:spTree>
    <p:extLst>
      <p:ext uri="{BB962C8B-B14F-4D97-AF65-F5344CB8AC3E}">
        <p14:creationId xmlns:p14="http://schemas.microsoft.com/office/powerpoint/2010/main" val="88435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528C-AD75-3140-95D3-044EF8218C05}"/>
              </a:ext>
            </a:extLst>
          </p:cNvPr>
          <p:cNvSpPr>
            <a:spLocks noGrp="1"/>
          </p:cNvSpPr>
          <p:nvPr>
            <p:ph type="title"/>
          </p:nvPr>
        </p:nvSpPr>
        <p:spPr>
          <a:xfrm>
            <a:off x="1023752" y="18255"/>
            <a:ext cx="10515600" cy="1325563"/>
          </a:xfrm>
        </p:spPr>
        <p:txBody>
          <a:bodyPr/>
          <a:lstStyle/>
          <a:p>
            <a:pPr algn="ctr"/>
            <a:r>
              <a:rPr lang="en-GB" b="1" i="1">
                <a:solidFill>
                  <a:srgbClr val="7030A0"/>
                </a:solidFill>
              </a:rPr>
              <a:t>URBAN AREA</a:t>
            </a:r>
            <a:endParaRPr lang="en-US" b="1" i="1">
              <a:solidFill>
                <a:srgbClr val="7030A0"/>
              </a:solidFill>
            </a:endParaRPr>
          </a:p>
        </p:txBody>
      </p:sp>
      <p:sp>
        <p:nvSpPr>
          <p:cNvPr id="5" name="Content Placeholder 2">
            <a:extLst>
              <a:ext uri="{FF2B5EF4-FFF2-40B4-BE49-F238E27FC236}">
                <a16:creationId xmlns:a16="http://schemas.microsoft.com/office/drawing/2014/main" id="{E1A70CF7-2A3D-3448-ACC5-5F598C3CF32A}"/>
              </a:ext>
            </a:extLst>
          </p:cNvPr>
          <p:cNvSpPr txBox="1">
            <a:spLocks noGrp="1"/>
          </p:cNvSpPr>
          <p:nvPr>
            <p:ph idx="1"/>
          </p:nvPr>
        </p:nvSpPr>
        <p:spPr>
          <a:xfrm>
            <a:off x="838200" y="1335974"/>
            <a:ext cx="10515600" cy="55037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3200">
                <a:solidFill>
                  <a:srgbClr val="202122"/>
                </a:solidFill>
                <a:latin typeface="-apple-system"/>
              </a:rPr>
              <a:t>The concept of an "urban area" as used in economic statistics should not be confused with the concept of the "urban area" used in road safety statistics. The last concept is also known as "</a:t>
            </a:r>
            <a:r>
              <a:rPr lang="en-GB" sz="3200">
                <a:solidFill>
                  <a:srgbClr val="6B4BA1"/>
                </a:solidFill>
                <a:latin typeface="-apple-system"/>
                <a:hlinkClick r:id="rId2" tooltip="Built-up area (Highway Code)"/>
              </a:rPr>
              <a:t>built-up area in road safety</a:t>
            </a:r>
            <a:r>
              <a:rPr lang="en-GB" sz="3200">
                <a:solidFill>
                  <a:srgbClr val="202122"/>
                </a:solidFill>
                <a:latin typeface="-apple-system"/>
              </a:rPr>
              <a:t>". </a:t>
            </a:r>
          </a:p>
          <a:p>
            <a:pPr algn="just"/>
            <a:r>
              <a:rPr lang="en-GB" sz="3200">
                <a:solidFill>
                  <a:srgbClr val="202122"/>
                </a:solidFill>
                <a:latin typeface="-apple-system"/>
              </a:rPr>
              <a:t>According to the definition by the </a:t>
            </a:r>
            <a:r>
              <a:rPr lang="en-GB" sz="3200">
                <a:solidFill>
                  <a:srgbClr val="6B4BA1"/>
                </a:solidFill>
                <a:latin typeface="-apple-system"/>
                <a:hlinkClick r:id="rId3" tooltip="Office for National Statistics"/>
              </a:rPr>
              <a:t>Office for National Statistics</a:t>
            </a:r>
            <a:r>
              <a:rPr lang="en-GB" sz="3200">
                <a:solidFill>
                  <a:srgbClr val="202122"/>
                </a:solidFill>
                <a:latin typeface="-apple-system"/>
              </a:rPr>
              <a:t>, "Built-up areas are defined as land which is 'irreversibly urban in character', meaning that they are characteristic of a town or city. They include areas of built-up land with a minimum of 20 hectares (200,000 m</a:t>
            </a:r>
            <a:r>
              <a:rPr lang="en-GB" sz="3200" baseline="30000">
                <a:solidFill>
                  <a:srgbClr val="202122"/>
                </a:solidFill>
                <a:latin typeface="-apple-system"/>
              </a:rPr>
              <a:t>2</a:t>
            </a:r>
            <a:r>
              <a:rPr lang="en-GB" sz="3200">
                <a:solidFill>
                  <a:srgbClr val="202122"/>
                </a:solidFill>
                <a:latin typeface="-apple-system"/>
              </a:rPr>
              <a:t>; 49 acres). Any areas [separated by] less than 200 metres [of non-urban space] are linked to become a single built-up area.</a:t>
            </a:r>
            <a:endParaRPr lang="en-US" sz="3200"/>
          </a:p>
        </p:txBody>
      </p:sp>
    </p:spTree>
    <p:extLst>
      <p:ext uri="{BB962C8B-B14F-4D97-AF65-F5344CB8AC3E}">
        <p14:creationId xmlns:p14="http://schemas.microsoft.com/office/powerpoint/2010/main" val="255377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CAEA9-2732-5B47-B77E-FE2AC4FCE546}"/>
              </a:ext>
            </a:extLst>
          </p:cNvPr>
          <p:cNvSpPr>
            <a:spLocks noGrp="1"/>
          </p:cNvSpPr>
          <p:nvPr>
            <p:ph type="title"/>
          </p:nvPr>
        </p:nvSpPr>
        <p:spPr>
          <a:xfrm>
            <a:off x="575211" y="300656"/>
            <a:ext cx="11318668" cy="760762"/>
          </a:xfrm>
        </p:spPr>
        <p:txBody>
          <a:bodyPr/>
          <a:lstStyle/>
          <a:p>
            <a:pPr algn="ctr"/>
            <a:r>
              <a:rPr lang="en-GB" b="1" i="1">
                <a:solidFill>
                  <a:srgbClr val="7030A0"/>
                </a:solidFill>
              </a:rPr>
              <a:t>Definition of Urban Area in the Census of India </a:t>
            </a:r>
            <a:endParaRPr lang="en-US" b="1" i="1">
              <a:solidFill>
                <a:srgbClr val="7030A0"/>
              </a:solidFill>
            </a:endParaRPr>
          </a:p>
        </p:txBody>
      </p:sp>
      <p:sp>
        <p:nvSpPr>
          <p:cNvPr id="3" name="Content Placeholder 2">
            <a:extLst>
              <a:ext uri="{FF2B5EF4-FFF2-40B4-BE49-F238E27FC236}">
                <a16:creationId xmlns:a16="http://schemas.microsoft.com/office/drawing/2014/main" id="{0262099E-ADEE-2547-942B-D0FC73591A09}"/>
              </a:ext>
            </a:extLst>
          </p:cNvPr>
          <p:cNvSpPr>
            <a:spLocks noGrp="1"/>
          </p:cNvSpPr>
          <p:nvPr>
            <p:ph idx="1"/>
          </p:nvPr>
        </p:nvSpPr>
        <p:spPr>
          <a:xfrm>
            <a:off x="976745" y="1061418"/>
            <a:ext cx="10515600" cy="5115545"/>
          </a:xfrm>
        </p:spPr>
        <p:txBody>
          <a:bodyPr/>
          <a:lstStyle/>
          <a:p>
            <a:pPr marL="0" indent="0" algn="just">
              <a:buNone/>
            </a:pPr>
            <a:r>
              <a:rPr lang="en-GB"/>
              <a:t>The definition of a town or urban area has been the same since 1961 to 2011. In the census of India 2011, the definition of urban area adopted is as follows: </a:t>
            </a:r>
          </a:p>
          <a:p>
            <a:pPr algn="just"/>
            <a:r>
              <a:rPr lang="en-GB"/>
              <a:t>All statutory places with a municipality, corporation, cantonment board or notified town area committee, etc.</a:t>
            </a:r>
          </a:p>
          <a:p>
            <a:pPr algn="just"/>
            <a:r>
              <a:rPr lang="en-GB"/>
              <a:t>A place satisfying the following three criteria simultaneously :</a:t>
            </a:r>
          </a:p>
          <a:p>
            <a:pPr marL="514350" indent="-514350" algn="just">
              <a:buFont typeface="+mj-lt"/>
              <a:buAutoNum type="arabicPeriod"/>
            </a:pPr>
            <a:r>
              <a:rPr lang="en-GB"/>
              <a:t>A minimum population of 5000</a:t>
            </a:r>
          </a:p>
          <a:p>
            <a:pPr marL="514350" indent="-514350" algn="just">
              <a:buFont typeface="+mj-lt"/>
              <a:buAutoNum type="arabicPeriod"/>
            </a:pPr>
            <a:r>
              <a:rPr lang="en-GB"/>
              <a:t>At least 75 % of male working population engaged in non-agricultural pursuits, and </a:t>
            </a:r>
          </a:p>
          <a:p>
            <a:pPr marL="514350" indent="-514350" algn="just">
              <a:buFont typeface="+mj-lt"/>
              <a:buAutoNum type="arabicPeriod"/>
            </a:pPr>
            <a:r>
              <a:rPr lang="en-GB"/>
              <a:t>A density of population at least 400 per sq.km. (1000 per sq.mile).</a:t>
            </a:r>
            <a:endParaRPr lang="en-US"/>
          </a:p>
        </p:txBody>
      </p:sp>
    </p:spTree>
    <p:extLst>
      <p:ext uri="{BB962C8B-B14F-4D97-AF65-F5344CB8AC3E}">
        <p14:creationId xmlns:p14="http://schemas.microsoft.com/office/powerpoint/2010/main" val="3019957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II M.Sc. APPLIED GEOGRAPHY GOVERNMENT COLLEGE FOR WOMEN (A) KUMBAKONAM POPULATION AND SETTLEMENT GEOGRAPHY TITLE : URBAN SETTLEMENTS 11.09.2020</vt:lpstr>
      <vt:lpstr>URBAN SETTLEMENTS</vt:lpstr>
      <vt:lpstr>PowerPoint Presentation</vt:lpstr>
      <vt:lpstr>SETTLEMENT HIERARCHY PATTERN </vt:lpstr>
      <vt:lpstr>DEFINITION OF A TOWN </vt:lpstr>
      <vt:lpstr>PowerPoint Presentation</vt:lpstr>
      <vt:lpstr>Criteria of Definition of a Town </vt:lpstr>
      <vt:lpstr>URBAN AREA</vt:lpstr>
      <vt:lpstr>Definition of Urban Area in the Census of India </vt:lpstr>
      <vt:lpstr>PowerPoint Presentation</vt:lpstr>
      <vt:lpstr>PowerPoint Presentation</vt:lpstr>
      <vt:lpstr>Differences Between Urban and Rural</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6</cp:revision>
  <dcterms:created xsi:type="dcterms:W3CDTF">2020-09-02T13:02:06Z</dcterms:created>
  <dcterms:modified xsi:type="dcterms:W3CDTF">2020-09-10T13:03:52Z</dcterms:modified>
</cp:coreProperties>
</file>