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882-92D5-144A-AB62-87DE63D9D8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9B9A79-157F-2D43-8283-552BFD8769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2C032F-F829-6248-B279-355BC7EE9450}"/>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A476B988-2B77-174A-9C9E-B2D0F0014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223C0F-7CC4-2644-BD58-688B54F7BCD8}"/>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378820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A296A-51BC-D642-A857-085932EF20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FB3826-9650-274B-B2BD-68264CB86E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CAFF4B-675F-F84F-A5E1-09A7BD66B3F1}"/>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7BD8BF02-2A52-D243-9EA3-B4626BDBC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59268D-5AAD-4047-8F87-A06BD578A70A}"/>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1160008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F04FAC-B9C6-1643-9FE9-0CDC9C62C9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29E599-7791-FE44-9005-6A68206AA7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7A138-7E1D-594A-9FD4-A48F9CF42A67}"/>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CFE17B20-54D2-5147-8D7F-55112C826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7B8681-6F4F-FE42-8C0B-4C7F281D42CB}"/>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355048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49F9-4A45-BB45-A039-5905888422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A8DAD3-8A50-184B-B75B-5BFEA17896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30261-0A0A-B943-90D0-9377A4FB80FD}"/>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D439F5D1-F9BE-2640-91D2-D04CE77DAF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7E2995-8366-594D-88C8-BD6CE004CD81}"/>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372996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C1B0C-E443-8340-BEB6-11BE4C9404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143A37-479B-EE46-A73C-86CFA5742F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183596-B6F6-6741-A4C9-9309BC692311}"/>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4DA02CAC-C37D-704C-AB05-26E59CD008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B3814-4DD5-524C-BA28-47416C8D0CCA}"/>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1870448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02BB2-3A22-9D41-8A63-9B5DF46810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6C1BBD-DF05-3349-BB85-C1E9007EF4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2E607-B65A-1D4D-A097-4C283CC36D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FD5926-547C-D947-8C81-A29A5A52CED0}"/>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6" name="Footer Placeholder 5">
            <a:extLst>
              <a:ext uri="{FF2B5EF4-FFF2-40B4-BE49-F238E27FC236}">
                <a16:creationId xmlns:a16="http://schemas.microsoft.com/office/drawing/2014/main" id="{8BE5840D-AF88-CD47-B22D-577472177B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A76322-855D-4C4F-AC63-A3997E6A3B83}"/>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354065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64DD-04FE-6847-9D07-E977706B45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F801DD-6849-5C4D-A8C4-015DB3993D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22AE-42E9-CC4D-AF12-1065E0722B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3BD19F-2738-F048-AE22-E87825273A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A87D4E-0F64-C84E-A2A0-7378A4076E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B814BF-E998-664A-934B-C6956E37E1E9}"/>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8" name="Footer Placeholder 7">
            <a:extLst>
              <a:ext uri="{FF2B5EF4-FFF2-40B4-BE49-F238E27FC236}">
                <a16:creationId xmlns:a16="http://schemas.microsoft.com/office/drawing/2014/main" id="{DFB56700-2BBC-054B-935E-50EF6E704E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BE200F-7486-AE43-BDB8-64A67277F326}"/>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265774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F4ECB-98D2-9F4E-A2CB-9DA875E8F2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4B288-DEB7-8A46-812F-3E08A1D7600B}"/>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4" name="Footer Placeholder 3">
            <a:extLst>
              <a:ext uri="{FF2B5EF4-FFF2-40B4-BE49-F238E27FC236}">
                <a16:creationId xmlns:a16="http://schemas.microsoft.com/office/drawing/2014/main" id="{ED88A03B-7A2C-5247-8799-A9A312E6FE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529EC7-A44F-D248-9281-1939EC1BAC29}"/>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15559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489876-BB90-4A4E-8253-4F7900DCF13A}"/>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3" name="Footer Placeholder 2">
            <a:extLst>
              <a:ext uri="{FF2B5EF4-FFF2-40B4-BE49-F238E27FC236}">
                <a16:creationId xmlns:a16="http://schemas.microsoft.com/office/drawing/2014/main" id="{6EEAB602-893D-D945-9553-651465D253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CBE23B-A5F6-7D42-B679-FAF769BFE4A6}"/>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420344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34DDF-0597-1049-919F-CF184342B9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C0011C-4A15-0145-833C-6BF2D564CD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EA3FEC-8B3C-5C47-A5CE-00B9D8683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7A7249-A681-A243-BC10-B1FF2126117D}"/>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6" name="Footer Placeholder 5">
            <a:extLst>
              <a:ext uri="{FF2B5EF4-FFF2-40B4-BE49-F238E27FC236}">
                <a16:creationId xmlns:a16="http://schemas.microsoft.com/office/drawing/2014/main" id="{BA5179E4-4AC0-5642-B18E-D37069A56E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2AA291-B160-0346-B508-705EEFB05971}"/>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394232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46679-9252-A54F-B8D5-F567145374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6D6A82-2248-8848-BBC2-B237E4B170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F17226-1477-B64F-967B-BAE8DB167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3F4C97-EF95-7D49-A0DF-43DCE76C2628}"/>
              </a:ext>
            </a:extLst>
          </p:cNvPr>
          <p:cNvSpPr>
            <a:spLocks noGrp="1"/>
          </p:cNvSpPr>
          <p:nvPr>
            <p:ph type="dt" sz="half" idx="10"/>
          </p:nvPr>
        </p:nvSpPr>
        <p:spPr/>
        <p:txBody>
          <a:bodyPr/>
          <a:lstStyle/>
          <a:p>
            <a:fld id="{8F7A9214-2B1B-C349-98BF-C230644D6B68}" type="datetimeFigureOut">
              <a:rPr lang="en-US" smtClean="0"/>
              <a:t>10/3/2020</a:t>
            </a:fld>
            <a:endParaRPr lang="en-US"/>
          </a:p>
        </p:txBody>
      </p:sp>
      <p:sp>
        <p:nvSpPr>
          <p:cNvPr id="6" name="Footer Placeholder 5">
            <a:extLst>
              <a:ext uri="{FF2B5EF4-FFF2-40B4-BE49-F238E27FC236}">
                <a16:creationId xmlns:a16="http://schemas.microsoft.com/office/drawing/2014/main" id="{CD7FED99-D6BB-CC48-9D43-6EAA653CBF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8923FD-C596-6F4C-8487-C98C9436B21C}"/>
              </a:ext>
            </a:extLst>
          </p:cNvPr>
          <p:cNvSpPr>
            <a:spLocks noGrp="1"/>
          </p:cNvSpPr>
          <p:nvPr>
            <p:ph type="sldNum" sz="quarter" idx="12"/>
          </p:nvPr>
        </p:nvSpPr>
        <p:spPr/>
        <p:txBody>
          <a:bodyPr/>
          <a:lstStyle/>
          <a:p>
            <a:fld id="{B8F1201C-C87E-5E45-9FF2-4627E4AE5BC5}" type="slidenum">
              <a:rPr lang="en-US" smtClean="0"/>
              <a:t>‹#›</a:t>
            </a:fld>
            <a:endParaRPr lang="en-US"/>
          </a:p>
        </p:txBody>
      </p:sp>
    </p:spTree>
    <p:extLst>
      <p:ext uri="{BB962C8B-B14F-4D97-AF65-F5344CB8AC3E}">
        <p14:creationId xmlns:p14="http://schemas.microsoft.com/office/powerpoint/2010/main" val="2479765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2AB3D0-ED91-8A47-A328-1AB270D6B5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0B8EA1-31BA-7140-9A96-AB3A6B5698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C0398-2EDB-FF49-A71D-5DAA68E8E6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A9214-2B1B-C349-98BF-C230644D6B68}" type="datetimeFigureOut">
              <a:rPr lang="en-US" smtClean="0"/>
              <a:t>10/3/2020</a:t>
            </a:fld>
            <a:endParaRPr lang="en-US"/>
          </a:p>
        </p:txBody>
      </p:sp>
      <p:sp>
        <p:nvSpPr>
          <p:cNvPr id="5" name="Footer Placeholder 4">
            <a:extLst>
              <a:ext uri="{FF2B5EF4-FFF2-40B4-BE49-F238E27FC236}">
                <a16:creationId xmlns:a16="http://schemas.microsoft.com/office/drawing/2014/main" id="{01093C31-2E83-2148-9EE7-9AEBB2AB1F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1B0CA9-E433-F64A-8CC9-13B983694A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1201C-C87E-5E45-9FF2-4627E4AE5BC5}" type="slidenum">
              <a:rPr lang="en-US" smtClean="0"/>
              <a:t>‹#›</a:t>
            </a:fld>
            <a:endParaRPr lang="en-US"/>
          </a:p>
        </p:txBody>
      </p:sp>
    </p:spTree>
    <p:extLst>
      <p:ext uri="{BB962C8B-B14F-4D97-AF65-F5344CB8AC3E}">
        <p14:creationId xmlns:p14="http://schemas.microsoft.com/office/powerpoint/2010/main" val="2746202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C1016BE-B0E2-6644-90F3-EFEE700D7EA2}"/>
              </a:ext>
            </a:extLst>
          </p:cNvPr>
          <p:cNvSpPr txBox="1">
            <a:spLocks noGrp="1"/>
          </p:cNvSpPr>
          <p:nvPr>
            <p:ph type="ctrTitle"/>
          </p:nvPr>
        </p:nvSpPr>
        <p:spPr>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solidFill>
                  <a:srgbClr val="7030A0"/>
                </a:solidFill>
              </a:rPr>
              <a:t>II M.Sc. APPLIED GEOGRAPHY</a:t>
            </a:r>
            <a:br>
              <a:rPr lang="en-GB">
                <a:solidFill>
                  <a:srgbClr val="7030A0"/>
                </a:solidFill>
              </a:rPr>
            </a:br>
            <a:r>
              <a:rPr lang="en-GB" sz="3200">
                <a:solidFill>
                  <a:srgbClr val="7030A0"/>
                </a:solidFill>
              </a:rPr>
              <a:t>GOVERNMENT COLLEGE FOR WOMEN (A) KUMBAKONAM</a:t>
            </a:r>
            <a:br>
              <a:rPr lang="en-GB" sz="3200">
                <a:solidFill>
                  <a:srgbClr val="7030A0"/>
                </a:solidFill>
              </a:rPr>
            </a:br>
            <a:r>
              <a:rPr lang="en-GB" sz="3200">
                <a:solidFill>
                  <a:schemeClr val="accent2">
                    <a:lumMod val="50000"/>
                  </a:schemeClr>
                </a:solidFill>
              </a:rPr>
              <a:t>POPULATION AND SETTLEMENT GEOGRAPHY</a:t>
            </a:r>
            <a:br>
              <a:rPr lang="en-GB" sz="3200">
                <a:solidFill>
                  <a:schemeClr val="accent2">
                    <a:lumMod val="50000"/>
                  </a:schemeClr>
                </a:solidFill>
              </a:rPr>
            </a:br>
            <a:r>
              <a:rPr lang="en-GB" sz="3200" b="1" i="1" u="sng">
                <a:solidFill>
                  <a:schemeClr val="accent1"/>
                </a:solidFill>
              </a:rPr>
              <a:t>TITLE : THE ORIGIN OF CITIES </a:t>
            </a:r>
            <a:br>
              <a:rPr lang="en-GB" sz="3200" b="1" i="1" u="sng">
                <a:solidFill>
                  <a:schemeClr val="accent1"/>
                </a:solidFill>
              </a:rPr>
            </a:br>
            <a:r>
              <a:rPr lang="en-GB" sz="3200" b="1" i="1">
                <a:solidFill>
                  <a:schemeClr val="accent1"/>
                </a:solidFill>
              </a:rPr>
              <a:t> 29.09.2020 &amp; 03.10.2020</a:t>
            </a:r>
            <a:endParaRPr lang="en-US">
              <a:solidFill>
                <a:srgbClr val="7030A0"/>
              </a:solidFill>
            </a:endParaRPr>
          </a:p>
        </p:txBody>
      </p:sp>
      <p:sp>
        <p:nvSpPr>
          <p:cNvPr id="2" name="Subtitle 2">
            <a:extLst>
              <a:ext uri="{FF2B5EF4-FFF2-40B4-BE49-F238E27FC236}">
                <a16:creationId xmlns:a16="http://schemas.microsoft.com/office/drawing/2014/main" id="{90E9BC5D-9FB1-3F45-B4BB-A9A09EC73648}"/>
              </a:ext>
            </a:extLst>
          </p:cNvPr>
          <p:cNvSpPr txBox="1">
            <a:spLocks noGrp="1"/>
          </p:cNvSpPr>
          <p:nvPr>
            <p:ph type="subTitle" idx="1"/>
          </p:nvPr>
        </p:nvSpPr>
        <p:spPr>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a:t>PRESENTED BY</a:t>
            </a:r>
          </a:p>
          <a:p>
            <a:pPr algn="r"/>
            <a:r>
              <a:rPr lang="en-GB" b="1" i="1">
                <a:solidFill>
                  <a:srgbClr val="FF0000"/>
                </a:solidFill>
              </a:rPr>
              <a:t>S. MAHESWARI</a:t>
            </a:r>
          </a:p>
          <a:p>
            <a:pPr algn="r"/>
            <a:r>
              <a:rPr lang="en-GB" b="1" i="1">
                <a:solidFill>
                  <a:srgbClr val="FF0000"/>
                </a:solidFill>
              </a:rPr>
              <a:t>GUEST LECTURER IN GEOGRAPHY </a:t>
            </a:r>
            <a:endParaRPr lang="en-US" b="1" i="1">
              <a:solidFill>
                <a:srgbClr val="FF0000"/>
              </a:solidFill>
            </a:endParaRPr>
          </a:p>
        </p:txBody>
      </p:sp>
    </p:spTree>
    <p:extLst>
      <p:ext uri="{BB962C8B-B14F-4D97-AF65-F5344CB8AC3E}">
        <p14:creationId xmlns:p14="http://schemas.microsoft.com/office/powerpoint/2010/main" val="267783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7F5CF3-4F78-EC42-9622-894D26112C43}"/>
              </a:ext>
            </a:extLst>
          </p:cNvPr>
          <p:cNvSpPr>
            <a:spLocks noGrp="1"/>
          </p:cNvSpPr>
          <p:nvPr>
            <p:ph idx="1"/>
          </p:nvPr>
        </p:nvSpPr>
        <p:spPr>
          <a:xfrm>
            <a:off x="838200" y="463880"/>
            <a:ext cx="10515600" cy="5713083"/>
          </a:xfrm>
        </p:spPr>
        <p:txBody>
          <a:bodyPr>
            <a:normAutofit/>
          </a:bodyPr>
          <a:lstStyle/>
          <a:p>
            <a:pPr algn="just"/>
            <a:r>
              <a:rPr lang="en-GB" sz="2400" b="0" i="0">
                <a:effectLst/>
                <a:latin typeface="Georgia" panose="02040502050405020303" pitchFamily="18" charset="0"/>
              </a:rPr>
              <a:t>Industrial development retrospectively influenced the development of other urban functions:</a:t>
            </a:r>
          </a:p>
          <a:p>
            <a:pPr algn="just"/>
            <a:r>
              <a:rPr lang="en-GB" sz="2400" b="0" i="0">
                <a:effectLst/>
                <a:latin typeface="Georgia" panose="02040502050405020303" pitchFamily="18" charset="0"/>
              </a:rPr>
              <a:t>Trade;</a:t>
            </a:r>
          </a:p>
          <a:p>
            <a:pPr algn="just"/>
            <a:r>
              <a:rPr lang="en-GB" sz="2400" b="0" i="0">
                <a:effectLst/>
                <a:latin typeface="Georgia" panose="02040502050405020303" pitchFamily="18" charset="0"/>
              </a:rPr>
              <a:t>Finance;</a:t>
            </a:r>
          </a:p>
          <a:p>
            <a:pPr algn="just"/>
            <a:r>
              <a:rPr lang="en-GB" sz="2400" b="0" i="0">
                <a:effectLst/>
                <a:latin typeface="Georgia" panose="02040502050405020303" pitchFamily="18" charset="0"/>
              </a:rPr>
              <a:t>Administration;</a:t>
            </a:r>
          </a:p>
          <a:p>
            <a:pPr algn="just"/>
            <a:r>
              <a:rPr lang="en-GB" sz="2400" b="0" i="0">
                <a:effectLst/>
                <a:latin typeface="Georgia" panose="02040502050405020303" pitchFamily="18" charset="0"/>
              </a:rPr>
              <a:t>Education and culture.</a:t>
            </a:r>
          </a:p>
          <a:p>
            <a:pPr algn="just"/>
            <a:r>
              <a:rPr lang="en-GB" sz="2400" b="0" i="0">
                <a:effectLst/>
                <a:latin typeface="Georgia" panose="02040502050405020303" pitchFamily="18" charset="0"/>
              </a:rPr>
              <a:t>A very important factor then becomes transportation, because sufficient water resources were required in addition to the fuel. For this reason, the settlement also develops around rivers and in the lowlands.</a:t>
            </a:r>
          </a:p>
          <a:p>
            <a:pPr algn="just"/>
            <a:r>
              <a:rPr lang="en-GB" sz="2400" b="0" i="0">
                <a:effectLst/>
                <a:latin typeface="Georgia" panose="02040502050405020303" pitchFamily="18" charset="0"/>
              </a:rPr>
              <a:t>Due to population growth in cities and urban sprawl the original medieval fortifications (walls) are vanishing and in its place industrial buildings or warehouses are built.</a:t>
            </a:r>
          </a:p>
          <a:p>
            <a:pPr algn="just"/>
            <a:r>
              <a:rPr lang="en-GB" sz="2400" b="0" i="0">
                <a:effectLst/>
                <a:latin typeface="Georgia" panose="02040502050405020303" pitchFamily="18" charset="0"/>
              </a:rPr>
              <a:t>Formerly farming villages near the city merge with large cities and become their suburbs.</a:t>
            </a:r>
          </a:p>
        </p:txBody>
      </p:sp>
    </p:spTree>
    <p:extLst>
      <p:ext uri="{BB962C8B-B14F-4D97-AF65-F5344CB8AC3E}">
        <p14:creationId xmlns:p14="http://schemas.microsoft.com/office/powerpoint/2010/main" val="301368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3A79FE-1A40-C248-8132-1EA5D530D916}"/>
              </a:ext>
            </a:extLst>
          </p:cNvPr>
          <p:cNvSpPr>
            <a:spLocks noGrp="1"/>
          </p:cNvSpPr>
          <p:nvPr>
            <p:ph idx="1"/>
          </p:nvPr>
        </p:nvSpPr>
        <p:spPr>
          <a:xfrm>
            <a:off x="838200" y="538101"/>
            <a:ext cx="10515600" cy="5844886"/>
          </a:xfrm>
        </p:spPr>
        <p:txBody>
          <a:bodyPr>
            <a:normAutofit fontScale="92500" lnSpcReduction="20000"/>
          </a:bodyPr>
          <a:lstStyle/>
          <a:p>
            <a:pPr marL="0" indent="0" algn="just">
              <a:buNone/>
            </a:pPr>
            <a:r>
              <a:rPr lang="en-GB" b="1" i="1">
                <a:solidFill>
                  <a:srgbClr val="7030A0"/>
                </a:solidFill>
                <a:effectLst/>
                <a:latin typeface="Georgia" panose="02040502050405020303" pitchFamily="18" charset="0"/>
              </a:rPr>
              <a:t>The main feature of urban-industrial period is:</a:t>
            </a:r>
          </a:p>
          <a:p>
            <a:pPr algn="just"/>
            <a:r>
              <a:rPr lang="en-GB" b="0" i="0">
                <a:effectLst/>
                <a:latin typeface="Georgia" panose="02040502050405020303" pitchFamily="18" charset="0"/>
              </a:rPr>
              <a:t>the rapid growth of urban population:</a:t>
            </a:r>
          </a:p>
          <a:p>
            <a:pPr algn="just"/>
            <a:r>
              <a:rPr lang="en-GB" b="0" i="0">
                <a:effectLst/>
                <a:latin typeface="Georgia" panose="02040502050405020303" pitchFamily="18" charset="0"/>
              </a:rPr>
              <a:t>In 1800 in the whole world there were about 750 cities over 5 thousand inhabitants, 200 cities over 20 thousand inhabitants and 45 cities over 100 thousand inhabitants and no city had more than 1 mil. inhabitants;</a:t>
            </a:r>
          </a:p>
          <a:p>
            <a:pPr algn="just"/>
            <a:r>
              <a:rPr lang="en-GB" b="0" i="0">
                <a:effectLst/>
                <a:latin typeface="Georgia" panose="02040502050405020303" pitchFamily="18" charset="0"/>
              </a:rPr>
              <a:t>In 1950, in the same categories there were 27600, 5500, 880 and 50 cities.</a:t>
            </a:r>
          </a:p>
          <a:p>
            <a:pPr algn="just"/>
            <a:r>
              <a:rPr lang="en-GB" b="0" i="0">
                <a:effectLst/>
                <a:latin typeface="Georgia" panose="02040502050405020303" pitchFamily="18" charset="0"/>
              </a:rPr>
              <a:t>Urban phenomenon affected all regions of the world:</a:t>
            </a:r>
          </a:p>
          <a:p>
            <a:pPr algn="just"/>
            <a:r>
              <a:rPr lang="en-GB" b="0" i="0">
                <a:effectLst/>
                <a:latin typeface="Georgia" panose="02040502050405020303" pitchFamily="18" charset="0"/>
              </a:rPr>
              <a:t>Old network of medieval towns, but also new cities in the coalfields and around railways,</a:t>
            </a:r>
          </a:p>
          <a:p>
            <a:pPr algn="just"/>
            <a:r>
              <a:rPr lang="en-GB" b="0" i="0">
                <a:effectLst/>
                <a:latin typeface="Georgia" panose="02040502050405020303" pitchFamily="18" charset="0"/>
              </a:rPr>
              <a:t>the area where cities were absent (North America, Australia). In Asia and Africa among the indigenous towns new colonial cities were created(eg. Shanghai, Hanoi, New Delhi, most cities in sub-Saharan Africa).</a:t>
            </a:r>
          </a:p>
          <a:p>
            <a:pPr algn="just"/>
            <a:r>
              <a:rPr lang="en-GB" b="0" i="0">
                <a:effectLst/>
                <a:latin typeface="Georgia" panose="02040502050405020303" pitchFamily="18" charset="0"/>
              </a:rPr>
              <a:t> Areal expansion of cities into surrounding communities;</a:t>
            </a:r>
          </a:p>
          <a:p>
            <a:pPr algn="just"/>
            <a:r>
              <a:rPr lang="en-GB" b="0" i="0">
                <a:effectLst/>
                <a:latin typeface="Georgia" panose="02040502050405020303" pitchFamily="18" charset="0"/>
              </a:rPr>
              <a:t>With the growth of cities differentiation of urban design occurs, which subsequently leads to social differentiation.</a:t>
            </a:r>
          </a:p>
          <a:p>
            <a:pPr marL="0" indent="0" algn="just">
              <a:buNone/>
            </a:pPr>
            <a:endParaRPr lang="en-GB" b="0" i="0">
              <a:effectLst/>
              <a:latin typeface="Georgia" panose="02040502050405020303" pitchFamily="18" charset="0"/>
            </a:endParaRPr>
          </a:p>
        </p:txBody>
      </p:sp>
    </p:spTree>
    <p:extLst>
      <p:ext uri="{BB962C8B-B14F-4D97-AF65-F5344CB8AC3E}">
        <p14:creationId xmlns:p14="http://schemas.microsoft.com/office/powerpoint/2010/main" val="72730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D188A-7351-5445-9522-D0460206225B}"/>
              </a:ext>
            </a:extLst>
          </p:cNvPr>
          <p:cNvSpPr>
            <a:spLocks noGrp="1"/>
          </p:cNvSpPr>
          <p:nvPr>
            <p:ph type="title"/>
          </p:nvPr>
        </p:nvSpPr>
        <p:spPr>
          <a:xfrm>
            <a:off x="838200" y="365125"/>
            <a:ext cx="11055680" cy="1026515"/>
          </a:xfrm>
        </p:spPr>
        <p:txBody>
          <a:bodyPr>
            <a:normAutofit/>
          </a:bodyPr>
          <a:lstStyle/>
          <a:p>
            <a:r>
              <a:rPr lang="en-GB" sz="3200" b="1" i="1">
                <a:solidFill>
                  <a:schemeClr val="accent5">
                    <a:lumMod val="75000"/>
                  </a:schemeClr>
                </a:solidFill>
                <a:effectLst/>
                <a:latin typeface="Georgia" panose="02040502050405020303" pitchFamily="18" charset="0"/>
              </a:rPr>
              <a:t>Basic characteristics of cities in industrial period</a:t>
            </a:r>
            <a:endParaRPr lang="en-US" sz="3200" b="1" i="1">
              <a:solidFill>
                <a:schemeClr val="accent5">
                  <a:lumMod val="75000"/>
                </a:schemeClr>
              </a:solidFill>
            </a:endParaRPr>
          </a:p>
        </p:txBody>
      </p:sp>
      <p:pic>
        <p:nvPicPr>
          <p:cNvPr id="4" name="Picture 4">
            <a:extLst>
              <a:ext uri="{FF2B5EF4-FFF2-40B4-BE49-F238E27FC236}">
                <a16:creationId xmlns:a16="http://schemas.microsoft.com/office/drawing/2014/main" id="{9A2210A3-76D3-224F-89AC-4213E5DF146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131867"/>
            <a:ext cx="10515600" cy="5466345"/>
          </a:xfrm>
        </p:spPr>
      </p:pic>
    </p:spTree>
    <p:extLst>
      <p:ext uri="{BB962C8B-B14F-4D97-AF65-F5344CB8AC3E}">
        <p14:creationId xmlns:p14="http://schemas.microsoft.com/office/powerpoint/2010/main" val="1749097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E7417-6ED8-6847-A33F-2FCCC15E66C2}"/>
              </a:ext>
            </a:extLst>
          </p:cNvPr>
          <p:cNvSpPr>
            <a:spLocks noGrp="1"/>
          </p:cNvSpPr>
          <p:nvPr>
            <p:ph type="title"/>
          </p:nvPr>
        </p:nvSpPr>
        <p:spPr>
          <a:xfrm>
            <a:off x="838200" y="296884"/>
            <a:ext cx="10515600" cy="630877"/>
          </a:xfrm>
        </p:spPr>
        <p:txBody>
          <a:bodyPr>
            <a:normAutofit fontScale="90000"/>
          </a:bodyPr>
          <a:lstStyle/>
          <a:p>
            <a:pPr algn="ctr"/>
            <a:r>
              <a:rPr lang="en-GB" b="1" i="1">
                <a:solidFill>
                  <a:srgbClr val="7030A0"/>
                </a:solidFill>
                <a:effectLst/>
                <a:latin typeface="Georgia" panose="02040502050405020303" pitchFamily="18" charset="0"/>
              </a:rPr>
              <a:t>Cities of the postindustrial epoch</a:t>
            </a:r>
            <a:endParaRPr lang="en-US" i="1">
              <a:solidFill>
                <a:srgbClr val="7030A0"/>
              </a:solidFill>
            </a:endParaRPr>
          </a:p>
        </p:txBody>
      </p:sp>
      <p:sp>
        <p:nvSpPr>
          <p:cNvPr id="3" name="Content Placeholder 2">
            <a:extLst>
              <a:ext uri="{FF2B5EF4-FFF2-40B4-BE49-F238E27FC236}">
                <a16:creationId xmlns:a16="http://schemas.microsoft.com/office/drawing/2014/main" id="{0CD7F231-DC21-1445-8183-F0636127C368}"/>
              </a:ext>
            </a:extLst>
          </p:cNvPr>
          <p:cNvSpPr>
            <a:spLocks noGrp="1"/>
          </p:cNvSpPr>
          <p:nvPr>
            <p:ph idx="1"/>
          </p:nvPr>
        </p:nvSpPr>
        <p:spPr>
          <a:xfrm>
            <a:off x="838200" y="797873"/>
            <a:ext cx="10515600" cy="6431232"/>
          </a:xfrm>
        </p:spPr>
        <p:txBody>
          <a:bodyPr>
            <a:normAutofit fontScale="92500" lnSpcReduction="10000"/>
          </a:bodyPr>
          <a:lstStyle/>
          <a:p>
            <a:pPr algn="just"/>
            <a:r>
              <a:rPr lang="en-GB" b="0" i="0">
                <a:effectLst/>
                <a:latin typeface="Georgia" panose="02040502050405020303" pitchFamily="18" charset="0"/>
              </a:rPr>
              <a:t>In the postindustrial era, the economic transformation is reflected in the transition from an economy based on secondary sector (manufacturing) to an economy based on the tertiary sector (services).</a:t>
            </a:r>
          </a:p>
          <a:p>
            <a:pPr algn="just"/>
            <a:r>
              <a:rPr lang="en-GB" b="0" i="0">
                <a:effectLst/>
                <a:latin typeface="Georgia" panose="02040502050405020303" pitchFamily="18" charset="0"/>
              </a:rPr>
              <a:t>The national and global capital (which reflects, among other things demand a new standard of living = emphasis on mental work, reducing working time, leisure, individualization, informatics development, ...) is extending.</a:t>
            </a:r>
          </a:p>
          <a:p>
            <a:pPr algn="just"/>
            <a:r>
              <a:rPr lang="en-GB" b="0" i="0">
                <a:effectLst/>
                <a:latin typeface="Georgia" panose="02040502050405020303" pitchFamily="18" charset="0"/>
              </a:rPr>
              <a:t>Changes in production technology and modern way of buying goods puts greater demands as far as area is concerned.</a:t>
            </a:r>
          </a:p>
          <a:p>
            <a:pPr algn="just"/>
            <a:r>
              <a:rPr lang="en-GB" b="0" i="0">
                <a:effectLst/>
                <a:latin typeface="Georgia" panose="02040502050405020303" pitchFamily="18" charset="0"/>
              </a:rPr>
              <a:t>New productions (e.g. car assembly) and superstores are built on previously undeveloped areas close to the city limits. The condition is a good communication network allowing easy and especially fast access (see AMAZON - Brno).</a:t>
            </a:r>
          </a:p>
          <a:p>
            <a:pPr algn="just"/>
            <a:r>
              <a:rPr lang="en-GB" b="0" i="0">
                <a:effectLst/>
                <a:latin typeface="Georgia" panose="02040502050405020303" pitchFamily="18" charset="0"/>
              </a:rPr>
              <a:t>Urbanization of postindustrial period affects still larger areas. Cities are expanding into rural areas and are changing the economic and cultural character of the village.</a:t>
            </a:r>
          </a:p>
        </p:txBody>
      </p:sp>
    </p:spTree>
    <p:extLst>
      <p:ext uri="{BB962C8B-B14F-4D97-AF65-F5344CB8AC3E}">
        <p14:creationId xmlns:p14="http://schemas.microsoft.com/office/powerpoint/2010/main" val="560173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C2CCF-CCD7-B041-851F-3670D18BBDD8}"/>
              </a:ext>
            </a:extLst>
          </p:cNvPr>
          <p:cNvSpPr>
            <a:spLocks noGrp="1"/>
          </p:cNvSpPr>
          <p:nvPr>
            <p:ph type="title"/>
          </p:nvPr>
        </p:nvSpPr>
        <p:spPr>
          <a:xfrm>
            <a:off x="838199" y="365125"/>
            <a:ext cx="11222677" cy="933739"/>
          </a:xfrm>
        </p:spPr>
        <p:txBody>
          <a:bodyPr>
            <a:normAutofit/>
          </a:bodyPr>
          <a:lstStyle/>
          <a:p>
            <a:r>
              <a:rPr lang="en-GB" sz="3200" b="1" i="1">
                <a:solidFill>
                  <a:srgbClr val="7030A0"/>
                </a:solidFill>
                <a:effectLst/>
                <a:latin typeface="Georgia" panose="02040502050405020303" pitchFamily="18" charset="0"/>
              </a:rPr>
              <a:t>Basic characteristics of the postindustrial period:</a:t>
            </a:r>
            <a:endParaRPr lang="en-US" sz="3200" b="1" i="1">
              <a:solidFill>
                <a:srgbClr val="7030A0"/>
              </a:solidFill>
            </a:endParaRPr>
          </a:p>
        </p:txBody>
      </p:sp>
      <p:pic>
        <p:nvPicPr>
          <p:cNvPr id="4" name="Picture 4">
            <a:extLst>
              <a:ext uri="{FF2B5EF4-FFF2-40B4-BE49-F238E27FC236}">
                <a16:creationId xmlns:a16="http://schemas.microsoft.com/office/drawing/2014/main" id="{5CA69F95-2035-C944-8203-974CD42C7A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1" y="1298863"/>
            <a:ext cx="10168247" cy="5194011"/>
          </a:xfrm>
        </p:spPr>
      </p:pic>
    </p:spTree>
    <p:extLst>
      <p:ext uri="{BB962C8B-B14F-4D97-AF65-F5344CB8AC3E}">
        <p14:creationId xmlns:p14="http://schemas.microsoft.com/office/powerpoint/2010/main" val="3609533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8A199-AF48-3844-B599-8484802BB1C7}"/>
              </a:ext>
            </a:extLst>
          </p:cNvPr>
          <p:cNvSpPr>
            <a:spLocks noGrp="1"/>
          </p:cNvSpPr>
          <p:nvPr>
            <p:ph type="title"/>
          </p:nvPr>
        </p:nvSpPr>
        <p:spPr>
          <a:xfrm>
            <a:off x="838200" y="365125"/>
            <a:ext cx="10515600" cy="6277635"/>
          </a:xfrm>
        </p:spPr>
        <p:txBody>
          <a:bodyPr>
            <a:normAutofit/>
          </a:bodyPr>
          <a:lstStyle/>
          <a:p>
            <a:pPr algn="ctr"/>
            <a:r>
              <a:rPr lang="en-GB" sz="8000" b="1" i="1">
                <a:solidFill>
                  <a:srgbClr val="7030A0"/>
                </a:solidFill>
                <a:latin typeface="Algerian" pitchFamily="82" charset="0"/>
              </a:rPr>
              <a:t>Thank you </a:t>
            </a:r>
            <a:endParaRPr lang="en-US" sz="8000" b="1" i="1">
              <a:solidFill>
                <a:srgbClr val="7030A0"/>
              </a:solidFill>
              <a:latin typeface="Algerian" pitchFamily="82" charset="0"/>
            </a:endParaRPr>
          </a:p>
        </p:txBody>
      </p:sp>
    </p:spTree>
    <p:extLst>
      <p:ext uri="{BB962C8B-B14F-4D97-AF65-F5344CB8AC3E}">
        <p14:creationId xmlns:p14="http://schemas.microsoft.com/office/powerpoint/2010/main" val="238745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A3508-DEB9-3849-9EE1-8C9A7E0773DE}"/>
              </a:ext>
            </a:extLst>
          </p:cNvPr>
          <p:cNvSpPr>
            <a:spLocks noGrp="1"/>
          </p:cNvSpPr>
          <p:nvPr>
            <p:ph type="title"/>
          </p:nvPr>
        </p:nvSpPr>
        <p:spPr>
          <a:xfrm>
            <a:off x="838200" y="365126"/>
            <a:ext cx="10515600" cy="711076"/>
          </a:xfrm>
        </p:spPr>
        <p:txBody>
          <a:bodyPr/>
          <a:lstStyle/>
          <a:p>
            <a:pPr algn="ctr"/>
            <a:r>
              <a:rPr lang="en-GB" b="1" i="1">
                <a:solidFill>
                  <a:srgbClr val="7030A0"/>
                </a:solidFill>
              </a:rPr>
              <a:t>THE ORIGIN OF TOWNS AND CITIES </a:t>
            </a:r>
            <a:endParaRPr lang="en-US" b="1" i="1">
              <a:solidFill>
                <a:srgbClr val="7030A0"/>
              </a:solidFill>
            </a:endParaRPr>
          </a:p>
        </p:txBody>
      </p:sp>
      <p:sp>
        <p:nvSpPr>
          <p:cNvPr id="3" name="Content Placeholder 2">
            <a:extLst>
              <a:ext uri="{FF2B5EF4-FFF2-40B4-BE49-F238E27FC236}">
                <a16:creationId xmlns:a16="http://schemas.microsoft.com/office/drawing/2014/main" id="{61C926E1-70D8-A644-B590-33BC4F8E253B}"/>
              </a:ext>
            </a:extLst>
          </p:cNvPr>
          <p:cNvSpPr>
            <a:spLocks noGrp="1"/>
          </p:cNvSpPr>
          <p:nvPr>
            <p:ph idx="1"/>
          </p:nvPr>
        </p:nvSpPr>
        <p:spPr>
          <a:xfrm>
            <a:off x="296883" y="1076202"/>
            <a:ext cx="11429999" cy="5416672"/>
          </a:xfrm>
        </p:spPr>
        <p:txBody>
          <a:bodyPr>
            <a:noAutofit/>
          </a:bodyPr>
          <a:lstStyle/>
          <a:p>
            <a:pPr algn="just"/>
            <a:r>
              <a:rPr lang="en-GB" sz="3200"/>
              <a:t>Blache (1965, 471) observed : “A study of the growth of cities in the past shows that what made the seed spring to life and guaranteed its growth, was usually an obstacle.  At borders of mountain barriers or at river-crossing, on the edge of deserts, on the sea coasts, in short, wherever it is necessary to halt and to find new methods of transportation there is opportunity for city growth.</a:t>
            </a:r>
          </a:p>
          <a:p>
            <a:pPr algn="just"/>
            <a:r>
              <a:rPr lang="en-GB" sz="3200"/>
              <a:t>R.E.Dickinson, studying the growth of the historic city observed : </a:t>
            </a:r>
          </a:p>
          <a:p>
            <a:pPr marL="514350" indent="-514350" algn="just">
              <a:buFont typeface="+mj-lt"/>
              <a:buAutoNum type="arabicPeriod"/>
            </a:pPr>
            <a:r>
              <a:rPr lang="en-GB" sz="3200"/>
              <a:t>Greek civilization began in the Aegean lands, and there its earliest city states were located, while the Greek colonial city was founded on the coast lands of theMediterranean, specially in southern Italy.</a:t>
            </a:r>
          </a:p>
          <a:p>
            <a:pPr marL="0" indent="0" algn="just">
              <a:buNone/>
            </a:pPr>
            <a:endParaRPr lang="en-US" sz="3200"/>
          </a:p>
        </p:txBody>
      </p:sp>
    </p:spTree>
    <p:extLst>
      <p:ext uri="{BB962C8B-B14F-4D97-AF65-F5344CB8AC3E}">
        <p14:creationId xmlns:p14="http://schemas.microsoft.com/office/powerpoint/2010/main" val="109942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77EB44-02CC-5D4A-86F9-BFD09C00D3D1}"/>
              </a:ext>
            </a:extLst>
          </p:cNvPr>
          <p:cNvSpPr>
            <a:spLocks noGrp="1"/>
          </p:cNvSpPr>
          <p:nvPr>
            <p:ph idx="1"/>
          </p:nvPr>
        </p:nvSpPr>
        <p:spPr>
          <a:xfrm>
            <a:off x="986642" y="1035380"/>
            <a:ext cx="10515600" cy="4787240"/>
          </a:xfrm>
        </p:spPr>
        <p:txBody>
          <a:bodyPr>
            <a:normAutofit/>
          </a:bodyPr>
          <a:lstStyle/>
          <a:p>
            <a:pPr marL="0" indent="0" algn="just">
              <a:buNone/>
            </a:pPr>
            <a:r>
              <a:rPr lang="en-GB" sz="3200"/>
              <a:t>2. Roman civilization spread the city idea not only throughout the      Mediterranean but also, for the first time, to the main land of Europe north of the Alps.</a:t>
            </a:r>
          </a:p>
          <a:p>
            <a:pPr marL="0" indent="0" algn="just">
              <a:buNone/>
            </a:pPr>
            <a:r>
              <a:rPr lang="en-GB" sz="3200"/>
              <a:t>3. With the end of Roman Empire urban life declined and almost disappeared. </a:t>
            </a:r>
          </a:p>
          <a:p>
            <a:pPr marL="0" indent="0" algn="just">
              <a:buNone/>
            </a:pPr>
            <a:r>
              <a:rPr lang="en-GB" sz="3200"/>
              <a:t>4. The second great phase of urban growth took place during the nineteenth century when the Industrial Revolution had its beginning in England and the adjacent countries of European mainland.</a:t>
            </a:r>
          </a:p>
          <a:p>
            <a:pPr marL="0" indent="0" algn="just">
              <a:buNone/>
            </a:pPr>
            <a:endParaRPr lang="en-US" sz="3200"/>
          </a:p>
        </p:txBody>
      </p:sp>
    </p:spTree>
    <p:extLst>
      <p:ext uri="{BB962C8B-B14F-4D97-AF65-F5344CB8AC3E}">
        <p14:creationId xmlns:p14="http://schemas.microsoft.com/office/powerpoint/2010/main" val="61830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1045-866D-0D46-9871-733F92CDB303}"/>
              </a:ext>
            </a:extLst>
          </p:cNvPr>
          <p:cNvSpPr>
            <a:spLocks noGrp="1"/>
          </p:cNvSpPr>
          <p:nvPr>
            <p:ph type="title"/>
          </p:nvPr>
        </p:nvSpPr>
        <p:spPr>
          <a:xfrm>
            <a:off x="838200" y="1"/>
            <a:ext cx="10515600" cy="964870"/>
          </a:xfrm>
        </p:spPr>
        <p:txBody>
          <a:bodyPr>
            <a:normAutofit fontScale="90000"/>
          </a:bodyPr>
          <a:lstStyle/>
          <a:p>
            <a:pPr algn="ctr"/>
            <a:r>
              <a:rPr lang="en-GB" b="1" i="1">
                <a:solidFill>
                  <a:srgbClr val="FF0000"/>
                </a:solidFill>
                <a:effectLst/>
                <a:latin typeface="Georgia" panose="02040502050405020303" pitchFamily="18" charset="0"/>
              </a:rPr>
              <a:t>Origins and evolution of cities in the preindustrial period</a:t>
            </a:r>
          </a:p>
        </p:txBody>
      </p:sp>
      <p:sp>
        <p:nvSpPr>
          <p:cNvPr id="3" name="Content Placeholder 2">
            <a:extLst>
              <a:ext uri="{FF2B5EF4-FFF2-40B4-BE49-F238E27FC236}">
                <a16:creationId xmlns:a16="http://schemas.microsoft.com/office/drawing/2014/main" id="{1A5B889F-043F-9546-BC1D-7DB60A761947}"/>
              </a:ext>
            </a:extLst>
          </p:cNvPr>
          <p:cNvSpPr>
            <a:spLocks noGrp="1"/>
          </p:cNvSpPr>
          <p:nvPr>
            <p:ph idx="1"/>
          </p:nvPr>
        </p:nvSpPr>
        <p:spPr>
          <a:xfrm>
            <a:off x="799111" y="964871"/>
            <a:ext cx="11392889" cy="5102679"/>
          </a:xfrm>
        </p:spPr>
        <p:txBody>
          <a:bodyPr>
            <a:noAutofit/>
          </a:bodyPr>
          <a:lstStyle/>
          <a:p>
            <a:pPr marL="0" indent="0" algn="just">
              <a:buNone/>
            </a:pPr>
            <a:r>
              <a:rPr lang="en-GB" sz="2400" b="0" i="0">
                <a:effectLst/>
                <a:latin typeface="Georgia" panose="02040502050405020303" pitchFamily="18" charset="0"/>
              </a:rPr>
              <a:t>       </a:t>
            </a:r>
            <a:r>
              <a:rPr lang="en-GB" sz="2400" b="1">
                <a:solidFill>
                  <a:srgbClr val="7030A0"/>
                </a:solidFill>
                <a:effectLst/>
                <a:latin typeface="Georgia" panose="02040502050405020303" pitchFamily="18" charset="0"/>
              </a:rPr>
              <a:t>Cities in ancient times</a:t>
            </a:r>
          </a:p>
          <a:p>
            <a:pPr algn="just"/>
            <a:r>
              <a:rPr lang="en-GB" sz="2400" b="0" i="0">
                <a:effectLst/>
                <a:latin typeface="Georgia" panose="02040502050405020303" pitchFamily="18" charset="0"/>
              </a:rPr>
              <a:t>The emergence of settlements was the result of the first social division of labor, i.e. the allocation of the first farmers. Later, the separation of crafts and their concentration in certain settlements took place - the first cities arose (the so-called second social division of labor). The emergence of the cities was the result of third social division of labor, i.e. the separation of the exchange of goods from crafts.</a:t>
            </a:r>
          </a:p>
          <a:p>
            <a:pPr algn="just"/>
            <a:r>
              <a:rPr lang="en-GB" sz="2400" b="0" i="0">
                <a:effectLst/>
                <a:latin typeface="Georgia" panose="02040502050405020303" pitchFamily="18" charset="0"/>
              </a:rPr>
              <a:t>Pre-industrial city became the center of an agricultural area and concentrated trade and crafts.</a:t>
            </a:r>
          </a:p>
          <a:p>
            <a:pPr algn="just"/>
            <a:r>
              <a:rPr lang="en-GB" sz="2400" b="0" i="0">
                <a:effectLst/>
                <a:latin typeface="Georgia" panose="02040502050405020303" pitchFamily="18" charset="0"/>
              </a:rPr>
              <a:t>The foundation of the city from the earliest times until the industrial revolution consists of:</a:t>
            </a:r>
          </a:p>
          <a:p>
            <a:pPr algn="just"/>
            <a:r>
              <a:rPr lang="en-GB" sz="2400" b="0" i="0">
                <a:effectLst/>
                <a:latin typeface="Georgia" panose="02040502050405020303" pitchFamily="18" charset="0"/>
              </a:rPr>
              <a:t>crafts,</a:t>
            </a:r>
          </a:p>
          <a:p>
            <a:pPr algn="just"/>
            <a:r>
              <a:rPr lang="en-GB" sz="2400" b="0" i="0">
                <a:effectLst/>
                <a:latin typeface="Georgia" panose="02040502050405020303" pitchFamily="18" charset="0"/>
              </a:rPr>
              <a:t>trade,</a:t>
            </a:r>
          </a:p>
          <a:p>
            <a:pPr algn="just"/>
            <a:r>
              <a:rPr lang="en-GB" sz="2400" b="0" i="0">
                <a:effectLst/>
                <a:latin typeface="Georgia" panose="02040502050405020303" pitchFamily="18" charset="0"/>
              </a:rPr>
              <a:t>defensive function,</a:t>
            </a:r>
          </a:p>
          <a:p>
            <a:pPr algn="just"/>
            <a:r>
              <a:rPr lang="en-GB" sz="2400" b="0" i="0">
                <a:effectLst/>
                <a:latin typeface="Georgia" panose="02040502050405020303" pitchFamily="18" charset="0"/>
              </a:rPr>
              <a:t>administrative functions.</a:t>
            </a:r>
          </a:p>
        </p:txBody>
      </p:sp>
    </p:spTree>
    <p:extLst>
      <p:ext uri="{BB962C8B-B14F-4D97-AF65-F5344CB8AC3E}">
        <p14:creationId xmlns:p14="http://schemas.microsoft.com/office/powerpoint/2010/main" val="397982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BD9454-0F18-5544-B5FE-AD4E652C1F4D}"/>
              </a:ext>
            </a:extLst>
          </p:cNvPr>
          <p:cNvSpPr>
            <a:spLocks noGrp="1"/>
          </p:cNvSpPr>
          <p:nvPr>
            <p:ph sz="half" idx="1"/>
          </p:nvPr>
        </p:nvSpPr>
        <p:spPr>
          <a:xfrm>
            <a:off x="838200" y="797873"/>
            <a:ext cx="4153147" cy="5379090"/>
          </a:xfrm>
        </p:spPr>
        <p:txBody>
          <a:bodyPr>
            <a:normAutofit fontScale="92500" lnSpcReduction="10000"/>
          </a:bodyPr>
          <a:lstStyle/>
          <a:p>
            <a:pPr algn="just"/>
            <a:r>
              <a:rPr lang="en-GB" b="0" i="0">
                <a:effectLst/>
                <a:latin typeface="Georgia" panose="02040502050405020303" pitchFamily="18" charset="0"/>
              </a:rPr>
              <a:t>The oldest towns originated in the 5th to 2nd millennium BC in the Middle East (Mesopotamia, Iran and Egypt),</a:t>
            </a:r>
          </a:p>
          <a:p>
            <a:pPr algn="just"/>
            <a:r>
              <a:rPr lang="en-GB" b="0" i="0">
                <a:effectLst/>
                <a:latin typeface="Georgia" panose="02040502050405020303" pitchFamily="18" charset="0"/>
              </a:rPr>
              <a:t>Urban civilization gradually expanded into other areas of the Mediterranean (Greece, Rome, the "Roman" new towns that were created as military camps / e.g. Cologne, Strasbourg, Vienna, Budapest, Barcelona, ​​Marseille, Paris, London /).</a:t>
            </a:r>
          </a:p>
        </p:txBody>
      </p:sp>
      <p:pic>
        <p:nvPicPr>
          <p:cNvPr id="5" name="Picture 5">
            <a:extLst>
              <a:ext uri="{FF2B5EF4-FFF2-40B4-BE49-F238E27FC236}">
                <a16:creationId xmlns:a16="http://schemas.microsoft.com/office/drawing/2014/main" id="{2B813C8C-1EDD-1846-879D-B30DA74149B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18117" y="797873"/>
            <a:ext cx="6327321" cy="5232565"/>
          </a:xfrm>
        </p:spPr>
      </p:pic>
    </p:spTree>
    <p:extLst>
      <p:ext uri="{BB962C8B-B14F-4D97-AF65-F5344CB8AC3E}">
        <p14:creationId xmlns:p14="http://schemas.microsoft.com/office/powerpoint/2010/main" val="394933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F30C13-B41E-BF4D-838F-709340F7BF77}"/>
              </a:ext>
            </a:extLst>
          </p:cNvPr>
          <p:cNvSpPr>
            <a:spLocks noGrp="1"/>
          </p:cNvSpPr>
          <p:nvPr>
            <p:ph sz="half" idx="1"/>
          </p:nvPr>
        </p:nvSpPr>
        <p:spPr>
          <a:xfrm>
            <a:off x="838200" y="296883"/>
            <a:ext cx="5181600" cy="5880080"/>
          </a:xfrm>
        </p:spPr>
        <p:txBody>
          <a:bodyPr>
            <a:noAutofit/>
          </a:bodyPr>
          <a:lstStyle/>
          <a:p>
            <a:r>
              <a:rPr lang="en-GB" b="0" i="0">
                <a:effectLst/>
                <a:latin typeface="Georgia" panose="02040502050405020303" pitchFamily="18" charset="0"/>
              </a:rPr>
              <a:t>The oldest settlements originated on the hills, especially for security and defense reasons:</a:t>
            </a:r>
          </a:p>
          <a:p>
            <a:r>
              <a:rPr lang="en-GB" b="0" i="0">
                <a:effectLst/>
                <a:latin typeface="Georgia" panose="02040502050405020303" pitchFamily="18" charset="0"/>
              </a:rPr>
              <a:t>Jericho,</a:t>
            </a:r>
          </a:p>
          <a:p>
            <a:r>
              <a:rPr lang="en-GB" b="0" i="0">
                <a:effectLst/>
                <a:latin typeface="Georgia" panose="02040502050405020303" pitchFamily="18" charset="0"/>
              </a:rPr>
              <a:t>Babylon,</a:t>
            </a:r>
          </a:p>
          <a:p>
            <a:r>
              <a:rPr lang="en-GB" b="0" i="0">
                <a:effectLst/>
                <a:latin typeface="Georgia" panose="02040502050405020303" pitchFamily="18" charset="0"/>
              </a:rPr>
              <a:t>Mennofer (Memphis)</a:t>
            </a:r>
          </a:p>
          <a:p>
            <a:r>
              <a:rPr lang="en-GB" b="0" i="0">
                <a:effectLst/>
                <a:latin typeface="Georgia" panose="02040502050405020303" pitchFamily="18" charset="0"/>
              </a:rPr>
              <a:t>Carthage,</a:t>
            </a:r>
          </a:p>
          <a:p>
            <a:r>
              <a:rPr lang="en-GB" b="0" i="0">
                <a:effectLst/>
                <a:latin typeface="Georgia" panose="02040502050405020303" pitchFamily="18" charset="0"/>
              </a:rPr>
              <a:t>Troy, Mycenae, Olympia, Delphi, Sparta and Athens, Miletos, etc.</a:t>
            </a:r>
          </a:p>
          <a:p>
            <a:r>
              <a:rPr lang="en-GB" b="0" i="0">
                <a:effectLst/>
                <a:latin typeface="Georgia" panose="02040502050405020303" pitchFamily="18" charset="0"/>
              </a:rPr>
              <a:t>Overview of the oldest cities of the world and the period of their creation</a:t>
            </a:r>
          </a:p>
        </p:txBody>
      </p:sp>
      <p:pic>
        <p:nvPicPr>
          <p:cNvPr id="5" name="Picture 5">
            <a:extLst>
              <a:ext uri="{FF2B5EF4-FFF2-40B4-BE49-F238E27FC236}">
                <a16:creationId xmlns:a16="http://schemas.microsoft.com/office/drawing/2014/main" id="{9F195FE5-AC29-6149-A497-BDB0095EAE8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05549" y="705097"/>
            <a:ext cx="5514109" cy="5306786"/>
          </a:xfrm>
        </p:spPr>
      </p:pic>
      <p:sp>
        <p:nvSpPr>
          <p:cNvPr id="7" name="Arrow: Right 6">
            <a:extLst>
              <a:ext uri="{FF2B5EF4-FFF2-40B4-BE49-F238E27FC236}">
                <a16:creationId xmlns:a16="http://schemas.microsoft.com/office/drawing/2014/main" id="{58D6BC83-2BD8-3A43-97AD-6E39FF00CD63}"/>
              </a:ext>
            </a:extLst>
          </p:cNvPr>
          <p:cNvSpPr/>
          <p:nvPr/>
        </p:nvSpPr>
        <p:spPr>
          <a:xfrm>
            <a:off x="2894610" y="5631502"/>
            <a:ext cx="1512798" cy="111331"/>
          </a:xfrm>
          <a:prstGeom prst="rightArrow">
            <a:avLst>
              <a:gd name="adj1" fmla="val 50000"/>
              <a:gd name="adj2" fmla="val 546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98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7571-BDBE-3F4A-AA72-A636232020D2}"/>
              </a:ext>
            </a:extLst>
          </p:cNvPr>
          <p:cNvSpPr>
            <a:spLocks noGrp="1"/>
          </p:cNvSpPr>
          <p:nvPr>
            <p:ph sz="half" idx="1"/>
          </p:nvPr>
        </p:nvSpPr>
        <p:spPr>
          <a:xfrm>
            <a:off x="278329" y="426769"/>
            <a:ext cx="6160324" cy="5750194"/>
          </a:xfrm>
        </p:spPr>
        <p:txBody>
          <a:bodyPr>
            <a:noAutofit/>
          </a:bodyPr>
          <a:lstStyle/>
          <a:p>
            <a:pPr algn="just"/>
            <a:r>
              <a:rPr lang="en-GB" sz="2000" b="0" i="0">
                <a:effectLst/>
                <a:latin typeface="Georgia" panose="02040502050405020303" pitchFamily="18" charset="0"/>
              </a:rPr>
              <a:t>Ancient cities were characterized by regular layout and showed common features of the city:</a:t>
            </a:r>
          </a:p>
          <a:p>
            <a:pPr algn="just"/>
            <a:r>
              <a:rPr lang="en-GB" sz="2000" b="0" i="0">
                <a:effectLst/>
                <a:latin typeface="Georgia" panose="02040502050405020303" pitchFamily="18" charset="0"/>
              </a:rPr>
              <a:t>The landmark was the palace of the ruler, temples and palaces of the courtiers,</a:t>
            </a:r>
          </a:p>
          <a:p>
            <a:pPr algn="just"/>
            <a:r>
              <a:rPr lang="en-GB" sz="2000" b="0" i="0">
                <a:effectLst/>
                <a:latin typeface="Georgia" panose="02040502050405020303" pitchFamily="18" charset="0"/>
              </a:rPr>
              <a:t>Cities were very extensive,</a:t>
            </a:r>
          </a:p>
          <a:p>
            <a:pPr algn="just"/>
            <a:r>
              <a:rPr lang="en-GB" sz="2000" b="0" i="0">
                <a:effectLst/>
                <a:latin typeface="Georgia" panose="02040502050405020303" pitchFamily="18" charset="0"/>
              </a:rPr>
              <a:t>Various neighborhoods were formed,</a:t>
            </a:r>
          </a:p>
          <a:p>
            <a:pPr algn="just"/>
            <a:r>
              <a:rPr lang="en-GB" sz="2000" b="0" i="0">
                <a:effectLst/>
                <a:latin typeface="Georgia" panose="02040502050405020303" pitchFamily="18" charset="0"/>
              </a:rPr>
              <a:t>Often showed a large population.</a:t>
            </a:r>
          </a:p>
          <a:p>
            <a:pPr algn="just"/>
            <a:r>
              <a:rPr lang="en-GB" sz="2000" b="0" i="0">
                <a:effectLst/>
                <a:latin typeface="Georgia" panose="02040502050405020303" pitchFamily="18" charset="0"/>
              </a:rPr>
              <a:t>The main building material in the Antiquity and in the Middle Ages was wood, stone was used only for the foundations of houses, larger buildings and religious objects.</a:t>
            </a:r>
          </a:p>
          <a:p>
            <a:pPr algn="just"/>
            <a:r>
              <a:rPr lang="en-GB" sz="2000" b="0" i="0">
                <a:effectLst/>
                <a:latin typeface="Georgia" panose="02040502050405020303" pitchFamily="18" charset="0"/>
              </a:rPr>
              <a:t>Fig. The layout of the city of Miletos:</a:t>
            </a:r>
            <a:endParaRPr lang="en-GB" sz="2000">
              <a:latin typeface="Georgia" panose="02040502050405020303" pitchFamily="18" charset="0"/>
            </a:endParaRPr>
          </a:p>
          <a:p>
            <a:pPr algn="just"/>
            <a:r>
              <a:rPr lang="en-GB" sz="2000" b="0" i="0">
                <a:effectLst/>
                <a:latin typeface="Georgia" panose="02040502050405020303" pitchFamily="18" charset="0"/>
              </a:rPr>
              <a:t>1 – marketplace</a:t>
            </a:r>
          </a:p>
          <a:p>
            <a:pPr algn="just"/>
            <a:r>
              <a:rPr lang="en-GB" sz="2000" b="0" i="0">
                <a:effectLst/>
                <a:latin typeface="Georgia" panose="02040502050405020303" pitchFamily="18" charset="0"/>
              </a:rPr>
              <a:t>2 – town hall</a:t>
            </a:r>
          </a:p>
          <a:p>
            <a:pPr algn="just"/>
            <a:r>
              <a:rPr lang="en-GB" sz="2000" b="0" i="0">
                <a:effectLst/>
                <a:latin typeface="Georgia" panose="02040502050405020303" pitchFamily="18" charset="0"/>
              </a:rPr>
              <a:t>3 – amphitheater</a:t>
            </a:r>
          </a:p>
          <a:p>
            <a:pPr algn="just"/>
            <a:r>
              <a:rPr lang="en-GB" sz="2000" b="0" i="0">
                <a:effectLst/>
                <a:latin typeface="Georgia" panose="02040502050405020303" pitchFamily="18" charset="0"/>
              </a:rPr>
              <a:t>4 – stadium</a:t>
            </a:r>
          </a:p>
          <a:p>
            <a:pPr algn="just"/>
            <a:r>
              <a:rPr lang="en-GB" sz="2000" b="0" i="0">
                <a:effectLst/>
                <a:latin typeface="Georgia" panose="02040502050405020303" pitchFamily="18" charset="0"/>
              </a:rPr>
              <a:t>Since Roman times (and then subsequently up to the 19th century) bricks are used in construction.</a:t>
            </a:r>
          </a:p>
        </p:txBody>
      </p:sp>
      <p:pic>
        <p:nvPicPr>
          <p:cNvPr id="5" name="Picture 5">
            <a:extLst>
              <a:ext uri="{FF2B5EF4-FFF2-40B4-BE49-F238E27FC236}">
                <a16:creationId xmlns:a16="http://schemas.microsoft.com/office/drawing/2014/main" id="{56297155-C76A-BA43-A469-CFF04862837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96100" y="1280309"/>
            <a:ext cx="4719452" cy="4896654"/>
          </a:xfrm>
        </p:spPr>
      </p:pic>
    </p:spTree>
    <p:extLst>
      <p:ext uri="{BB962C8B-B14F-4D97-AF65-F5344CB8AC3E}">
        <p14:creationId xmlns:p14="http://schemas.microsoft.com/office/powerpoint/2010/main" val="55152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114B5-1BC1-5744-A62E-A56DD4B1A21D}"/>
              </a:ext>
            </a:extLst>
          </p:cNvPr>
          <p:cNvSpPr>
            <a:spLocks noGrp="1"/>
          </p:cNvSpPr>
          <p:nvPr>
            <p:ph type="title"/>
          </p:nvPr>
        </p:nvSpPr>
        <p:spPr>
          <a:xfrm>
            <a:off x="838200" y="1"/>
            <a:ext cx="10515600" cy="927759"/>
          </a:xfrm>
        </p:spPr>
        <p:txBody>
          <a:bodyPr/>
          <a:lstStyle/>
          <a:p>
            <a:r>
              <a:rPr lang="en-GB" b="1" i="1">
                <a:solidFill>
                  <a:srgbClr val="7030A0"/>
                </a:solidFill>
                <a:effectLst/>
                <a:latin typeface="Georgia" panose="02040502050405020303" pitchFamily="18" charset="0"/>
              </a:rPr>
              <a:t>Cities in the Middle Ages</a:t>
            </a:r>
            <a:endParaRPr lang="en-GB" b="1" i="0">
              <a:solidFill>
                <a:srgbClr val="7030A0"/>
              </a:solidFill>
              <a:effectLst/>
              <a:latin typeface="Georgia" panose="02040502050405020303" pitchFamily="18" charset="0"/>
            </a:endParaRPr>
          </a:p>
        </p:txBody>
      </p:sp>
      <p:sp>
        <p:nvSpPr>
          <p:cNvPr id="3" name="Content Placeholder 2">
            <a:extLst>
              <a:ext uri="{FF2B5EF4-FFF2-40B4-BE49-F238E27FC236}">
                <a16:creationId xmlns:a16="http://schemas.microsoft.com/office/drawing/2014/main" id="{6746AD2D-87D2-424B-A1AB-E36C6FEFEDF9}"/>
              </a:ext>
            </a:extLst>
          </p:cNvPr>
          <p:cNvSpPr>
            <a:spLocks noGrp="1"/>
          </p:cNvSpPr>
          <p:nvPr>
            <p:ph idx="1"/>
          </p:nvPr>
        </p:nvSpPr>
        <p:spPr>
          <a:xfrm>
            <a:off x="838200" y="927760"/>
            <a:ext cx="10647466" cy="5249203"/>
          </a:xfrm>
        </p:spPr>
        <p:txBody>
          <a:bodyPr>
            <a:noAutofit/>
          </a:bodyPr>
          <a:lstStyle/>
          <a:p>
            <a:pPr algn="just"/>
            <a:r>
              <a:rPr lang="en-GB" sz="2400" b="0" i="0">
                <a:effectLst/>
                <a:latin typeface="Georgia" panose="02040502050405020303" pitchFamily="18" charset="0"/>
              </a:rPr>
              <a:t>After the collapse of the Western Roman Empire the Rhineland followed the ancient tradition - the "idea" of a city spread further into eastern, northeastern and southeastern Europe.</a:t>
            </a:r>
          </a:p>
          <a:p>
            <a:pPr algn="just"/>
            <a:r>
              <a:rPr lang="en-GB" sz="2400" b="0" i="0">
                <a:effectLst/>
                <a:latin typeface="Georgia" panose="02040502050405020303" pitchFamily="18" charset="0"/>
              </a:rPr>
              <a:t>From the 3rd century, due to Migration Period, the structure of population in cities was altered - the rich part of the population was suppressed, primarily artisans and traders remain. Breakthrough in the evolution of the city is significant in 8th-9th century when princes and bishops begin to establish their castles and monasteries. Royal and ecclesiastical seats then often become the core of the settlement, around which the city life evolves. Each period of the Middle Ages was associated with a particular architectural style, which was also connected with a function or meaning of the cities:</a:t>
            </a:r>
          </a:p>
          <a:p>
            <a:pPr algn="just"/>
            <a:r>
              <a:rPr lang="en-GB" sz="2400" b="0" i="0">
                <a:effectLst/>
                <a:latin typeface="Georgia" panose="02040502050405020303" pitchFamily="18" charset="0"/>
              </a:rPr>
              <a:t>Romanesque,</a:t>
            </a:r>
          </a:p>
          <a:p>
            <a:pPr algn="just"/>
            <a:r>
              <a:rPr lang="en-GB" sz="2400" b="0" i="0">
                <a:effectLst/>
                <a:latin typeface="Georgia" panose="02040502050405020303" pitchFamily="18" charset="0"/>
              </a:rPr>
              <a:t>Gothic style</a:t>
            </a:r>
          </a:p>
          <a:p>
            <a:pPr algn="just"/>
            <a:r>
              <a:rPr lang="en-GB" sz="2400" b="0" i="0">
                <a:effectLst/>
                <a:latin typeface="Georgia" panose="02040502050405020303" pitchFamily="18" charset="0"/>
              </a:rPr>
              <a:t>Renaissance,</a:t>
            </a:r>
          </a:p>
          <a:p>
            <a:pPr algn="just"/>
            <a:r>
              <a:rPr lang="en-GB" sz="2400" b="0" i="0">
                <a:effectLst/>
                <a:latin typeface="Georgia" panose="02040502050405020303" pitchFamily="18" charset="0"/>
              </a:rPr>
              <a:t>Baroque.</a:t>
            </a:r>
          </a:p>
        </p:txBody>
      </p:sp>
    </p:spTree>
    <p:extLst>
      <p:ext uri="{BB962C8B-B14F-4D97-AF65-F5344CB8AC3E}">
        <p14:creationId xmlns:p14="http://schemas.microsoft.com/office/powerpoint/2010/main" val="3465444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981F-843D-624E-8008-F645E896C6A0}"/>
              </a:ext>
            </a:extLst>
          </p:cNvPr>
          <p:cNvSpPr>
            <a:spLocks noGrp="1"/>
          </p:cNvSpPr>
          <p:nvPr>
            <p:ph type="title"/>
          </p:nvPr>
        </p:nvSpPr>
        <p:spPr>
          <a:xfrm>
            <a:off x="838200" y="1"/>
            <a:ext cx="10515600" cy="890648"/>
          </a:xfrm>
        </p:spPr>
        <p:txBody>
          <a:bodyPr/>
          <a:lstStyle/>
          <a:p>
            <a:r>
              <a:rPr lang="en-GB" b="1" i="1">
                <a:solidFill>
                  <a:srgbClr val="7030A0"/>
                </a:solidFill>
                <a:effectLst/>
                <a:latin typeface="Georgia" panose="02040502050405020303" pitchFamily="18" charset="0"/>
              </a:rPr>
              <a:t>Cities of the industrial era</a:t>
            </a:r>
            <a:endParaRPr lang="en-US" b="1" i="1">
              <a:solidFill>
                <a:srgbClr val="7030A0"/>
              </a:solidFill>
            </a:endParaRPr>
          </a:p>
        </p:txBody>
      </p:sp>
      <p:sp>
        <p:nvSpPr>
          <p:cNvPr id="3" name="Content Placeholder 2">
            <a:extLst>
              <a:ext uri="{FF2B5EF4-FFF2-40B4-BE49-F238E27FC236}">
                <a16:creationId xmlns:a16="http://schemas.microsoft.com/office/drawing/2014/main" id="{1031E644-F7DF-FF46-8B00-AC1F7D8A8C12}"/>
              </a:ext>
            </a:extLst>
          </p:cNvPr>
          <p:cNvSpPr>
            <a:spLocks noGrp="1"/>
          </p:cNvSpPr>
          <p:nvPr>
            <p:ph idx="1"/>
          </p:nvPr>
        </p:nvSpPr>
        <p:spPr>
          <a:xfrm>
            <a:off x="838200" y="890649"/>
            <a:ext cx="10515600" cy="5490421"/>
          </a:xfrm>
        </p:spPr>
        <p:txBody>
          <a:bodyPr>
            <a:normAutofit lnSpcReduction="10000"/>
          </a:bodyPr>
          <a:lstStyle/>
          <a:p>
            <a:pPr marL="0" indent="0" algn="just">
              <a:buNone/>
            </a:pPr>
            <a:endParaRPr lang="en-GB" b="1" i="0">
              <a:effectLst/>
              <a:latin typeface="Georgia" panose="02040502050405020303" pitchFamily="18" charset="0"/>
            </a:endParaRPr>
          </a:p>
          <a:p>
            <a:pPr algn="just"/>
            <a:r>
              <a:rPr lang="en-GB" b="0" i="0">
                <a:effectLst/>
                <a:latin typeface="Georgia" panose="02040502050405020303" pitchFamily="18" charset="0"/>
              </a:rPr>
              <a:t>In the modern era the nature of economic activity is qualitatively changing - agriculture is more mechanized and released labor force is heading to the cities. In the 18th-19th century a new town function is created - the industrial production.</a:t>
            </a:r>
          </a:p>
          <a:p>
            <a:pPr algn="just"/>
            <a:r>
              <a:rPr lang="en-GB" b="0" i="0">
                <a:effectLst/>
                <a:latin typeface="Georgia" panose="02040502050405020303" pitchFamily="18" charset="0"/>
              </a:rPr>
              <a:t>Industrial development would not be possible without significant social and economic changes, which we call the Industrial Revolution.</a:t>
            </a:r>
          </a:p>
          <a:p>
            <a:pPr algn="just"/>
            <a:r>
              <a:rPr lang="en-GB" b="0" i="0">
                <a:effectLst/>
                <a:latin typeface="Georgia" panose="02040502050405020303" pitchFamily="18" charset="0"/>
              </a:rPr>
              <a:t>With the industrial revolution a large number of people is beginning to be employed in large-scale production in cities (at the beginning manufactures, later factories), and significant population movements from rural to urban areas occurs.</a:t>
            </a:r>
          </a:p>
          <a:p>
            <a:pPr algn="just"/>
            <a:r>
              <a:rPr lang="en-GB" b="0" i="0">
                <a:effectLst/>
                <a:latin typeface="Georgia" panose="02040502050405020303" pitchFamily="18" charset="0"/>
              </a:rPr>
              <a:t>The localization factor for urban development or industrial period is mineral fuel (coal).Therefore, most of these cities develop in mining areas.</a:t>
            </a:r>
          </a:p>
        </p:txBody>
      </p:sp>
    </p:spTree>
    <p:extLst>
      <p:ext uri="{BB962C8B-B14F-4D97-AF65-F5344CB8AC3E}">
        <p14:creationId xmlns:p14="http://schemas.microsoft.com/office/powerpoint/2010/main" val="4025111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II M.Sc. APPLIED GEOGRAPHY GOVERNMENT COLLEGE FOR WOMEN (A) KUMBAKONAM POPULATION AND SETTLEMENT GEOGRAPHY TITLE : THE ORIGIN OF CITIES   29.09.2020 &amp; 03.10.2020</vt:lpstr>
      <vt:lpstr>THE ORIGIN OF TOWNS AND CITIES </vt:lpstr>
      <vt:lpstr>PowerPoint Presentation</vt:lpstr>
      <vt:lpstr>Origins and evolution of cities in the preindustrial period</vt:lpstr>
      <vt:lpstr>PowerPoint Presentation</vt:lpstr>
      <vt:lpstr>PowerPoint Presentation</vt:lpstr>
      <vt:lpstr>PowerPoint Presentation</vt:lpstr>
      <vt:lpstr>Cities in the Middle Ages</vt:lpstr>
      <vt:lpstr>Cities of the industrial era</vt:lpstr>
      <vt:lpstr>PowerPoint Presentation</vt:lpstr>
      <vt:lpstr>PowerPoint Presentation</vt:lpstr>
      <vt:lpstr>Basic characteristics of cities in industrial period</vt:lpstr>
      <vt:lpstr>Cities of the postindustrial epoch</vt:lpstr>
      <vt:lpstr>Basic characteristics of the postindustrial period:</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7</cp:revision>
  <dcterms:created xsi:type="dcterms:W3CDTF">2020-09-02T13:16:08Z</dcterms:created>
  <dcterms:modified xsi:type="dcterms:W3CDTF">2020-10-03T10:22:19Z</dcterms:modified>
</cp:coreProperties>
</file>