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7881F-7738-DF4C-BF70-060A85232A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E1A8C2-493E-E847-9065-88BD63625E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6FEA04-64CD-644F-8B5B-1BA3B65AB13D}"/>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67DDDB58-853C-704E-A0FB-C037D808DC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77430-E773-1E4B-945B-135975AE08BE}"/>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231504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F05D-EB59-1446-B953-3C228512D0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69FFE5-154E-E147-AA95-CFBD66286A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8E06E-9011-4F44-AA90-61E2CAB4064B}"/>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8584F035-E678-A44D-A5CF-72935430F7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5334EB-8F4C-8040-B0F4-BC52F76B3EB7}"/>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3072288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9D3F43-9C82-C44E-AA1D-B45CF53B3A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7A38EE-EEA0-D743-9E3A-BC3418E534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350D8-8A14-8A46-A930-F094F709981B}"/>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D9E79DB7-97A1-EF4B-B08D-2FA771F18A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33699-CF09-9A42-86F7-A56E5AAACFC8}"/>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363505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2D3A-79C0-DF4E-931D-716B788B0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6367E6-A686-D34A-B13E-5EE54B4346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12DCB-F519-324C-B3C1-016289E14288}"/>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31B7B185-8FE6-7240-ABC3-B411EA3CE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16B7B-8F56-E444-8669-28ABA14FF867}"/>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397368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EC4E-98B7-9F47-AFCD-35E70057B9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54110D-C419-6A4D-9837-7D56DD761B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8017CE-3470-DB4A-A101-33328511BB91}"/>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D1510166-CE7D-B245-855F-590541E327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5103B-7748-7B4F-B8F3-9D7543C554D0}"/>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2085482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2089-02D4-584C-B65B-95CA8EA7F0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0691FF-53E8-194F-B89C-2C81758AD0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8DC9E4-790C-6E4C-9319-D2CCA624FE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2CA167-8302-9A48-A767-A6FF11F671E9}"/>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6" name="Footer Placeholder 5">
            <a:extLst>
              <a:ext uri="{FF2B5EF4-FFF2-40B4-BE49-F238E27FC236}">
                <a16:creationId xmlns:a16="http://schemas.microsoft.com/office/drawing/2014/main" id="{0ADC857F-D7D8-934F-94C9-1E198C9C76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5D6248-7D31-FD42-8905-DF56C997F6DB}"/>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249904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2A2E-CCED-0542-9015-E030476617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E27F92-D8C7-4242-8ADC-3BF55185E1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0B3DDA-4EE6-5D49-90E7-18DB25F95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468F47-80A4-7249-AF99-C2D0037C8D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83FF4-2ADB-A145-9E9D-DD205CD21C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2658D5-6A3C-3A4B-A920-936E05841D02}"/>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8" name="Footer Placeholder 7">
            <a:extLst>
              <a:ext uri="{FF2B5EF4-FFF2-40B4-BE49-F238E27FC236}">
                <a16:creationId xmlns:a16="http://schemas.microsoft.com/office/drawing/2014/main" id="{1F83CEEB-4423-6A49-A4A2-C69B11AA92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906730-DDEF-5543-9AF8-D22C098423CD}"/>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214361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1839D-1D9D-2C45-8EA3-F58A54C033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D0ABDE-7A70-E74B-95CD-CC01017C548B}"/>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4" name="Footer Placeholder 3">
            <a:extLst>
              <a:ext uri="{FF2B5EF4-FFF2-40B4-BE49-F238E27FC236}">
                <a16:creationId xmlns:a16="http://schemas.microsoft.com/office/drawing/2014/main" id="{3297FB92-5864-CC43-AF04-C1151BB6D9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150B93-6CA5-CF44-89AD-E804660F7548}"/>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3962769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594623-1334-A949-BCD5-C43A2BB8D8FA}"/>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3" name="Footer Placeholder 2">
            <a:extLst>
              <a:ext uri="{FF2B5EF4-FFF2-40B4-BE49-F238E27FC236}">
                <a16:creationId xmlns:a16="http://schemas.microsoft.com/office/drawing/2014/main" id="{61D93B90-2D6A-AC4B-86AC-FB17CCD895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2FA828-CEBE-E042-BABB-51DF14BAF99C}"/>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3703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888D3-426F-1745-BBA0-3269143DDC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AD0EF6-B0DB-254D-B8A1-3744ECCDE3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9B8F28-4A57-BC48-9395-945FC2662E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2B869B-48F3-D745-BFD6-2D1B5794F23E}"/>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6" name="Footer Placeholder 5">
            <a:extLst>
              <a:ext uri="{FF2B5EF4-FFF2-40B4-BE49-F238E27FC236}">
                <a16:creationId xmlns:a16="http://schemas.microsoft.com/office/drawing/2014/main" id="{85CB7BB3-03DA-A145-9848-7CB6162B8C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921623-C4C1-9545-A10E-F03565ED9135}"/>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419344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A18C7-FA6E-9D4F-9F80-84BEC3D1CB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ED59C7-6F4D-A143-8D0E-9270C2DD3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991106-AAB5-D441-AACF-BB1BE970E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C7EF4A-D8B3-5A4A-A8B8-36927DC9CCF7}"/>
              </a:ext>
            </a:extLst>
          </p:cNvPr>
          <p:cNvSpPr>
            <a:spLocks noGrp="1"/>
          </p:cNvSpPr>
          <p:nvPr>
            <p:ph type="dt" sz="half" idx="10"/>
          </p:nvPr>
        </p:nvSpPr>
        <p:spPr/>
        <p:txBody>
          <a:bodyPr/>
          <a:lstStyle/>
          <a:p>
            <a:fld id="{DB3F5ECA-74B9-B64A-BEA8-CA18E90D57CD}" type="datetimeFigureOut">
              <a:rPr lang="en-US" smtClean="0"/>
              <a:t>11/4/2020</a:t>
            </a:fld>
            <a:endParaRPr lang="en-US"/>
          </a:p>
        </p:txBody>
      </p:sp>
      <p:sp>
        <p:nvSpPr>
          <p:cNvPr id="6" name="Footer Placeholder 5">
            <a:extLst>
              <a:ext uri="{FF2B5EF4-FFF2-40B4-BE49-F238E27FC236}">
                <a16:creationId xmlns:a16="http://schemas.microsoft.com/office/drawing/2014/main" id="{BF4C7F91-254A-EA46-BEFB-5D2BBAE446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B8879B-D375-F641-878B-D6FE28E4C14C}"/>
              </a:ext>
            </a:extLst>
          </p:cNvPr>
          <p:cNvSpPr>
            <a:spLocks noGrp="1"/>
          </p:cNvSpPr>
          <p:nvPr>
            <p:ph type="sldNum" sz="quarter" idx="12"/>
          </p:nvPr>
        </p:nvSpPr>
        <p:spPr/>
        <p:txBody>
          <a:bodyPr/>
          <a:lstStyle/>
          <a:p>
            <a:fld id="{7559FA2B-16CE-154F-86EF-30B7577EBFFF}" type="slidenum">
              <a:rPr lang="en-US" smtClean="0"/>
              <a:t>‹#›</a:t>
            </a:fld>
            <a:endParaRPr lang="en-US"/>
          </a:p>
        </p:txBody>
      </p:sp>
    </p:spTree>
    <p:extLst>
      <p:ext uri="{BB962C8B-B14F-4D97-AF65-F5344CB8AC3E}">
        <p14:creationId xmlns:p14="http://schemas.microsoft.com/office/powerpoint/2010/main" val="190689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8293C9-D99E-8E43-860E-8C375003CD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1AF23-ACE9-E24B-9EF1-5ED92F22B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82B6C6-98FF-5F43-8350-5B3A122DEA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F5ECA-74B9-B64A-BEA8-CA18E90D57CD}" type="datetimeFigureOut">
              <a:rPr lang="en-US" smtClean="0"/>
              <a:t>11/4/2020</a:t>
            </a:fld>
            <a:endParaRPr lang="en-US"/>
          </a:p>
        </p:txBody>
      </p:sp>
      <p:sp>
        <p:nvSpPr>
          <p:cNvPr id="5" name="Footer Placeholder 4">
            <a:extLst>
              <a:ext uri="{FF2B5EF4-FFF2-40B4-BE49-F238E27FC236}">
                <a16:creationId xmlns:a16="http://schemas.microsoft.com/office/drawing/2014/main" id="{8C96B409-1F16-7D47-9F6A-7070A2F92E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8ED24F-B071-DA42-A9B3-17746A312F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9FA2B-16CE-154F-86EF-30B7577EBFFF}" type="slidenum">
              <a:rPr lang="en-US" smtClean="0"/>
              <a:t>‹#›</a:t>
            </a:fld>
            <a:endParaRPr lang="en-US"/>
          </a:p>
        </p:txBody>
      </p:sp>
    </p:spTree>
    <p:extLst>
      <p:ext uri="{BB962C8B-B14F-4D97-AF65-F5344CB8AC3E}">
        <p14:creationId xmlns:p14="http://schemas.microsoft.com/office/powerpoint/2010/main" val="3662865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1B6F834-063F-3942-8942-96BF2EEBA34D}"/>
              </a:ext>
            </a:extLst>
          </p:cNvPr>
          <p:cNvSpPr txBox="1">
            <a:spLocks noGrp="1"/>
          </p:cNvSpPr>
          <p:nvPr>
            <p:ph type="ctrTitle"/>
          </p:nvPr>
        </p:nvSpPr>
        <p:spPr>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solidFill>
                  <a:srgbClr val="7030A0"/>
                </a:solidFill>
              </a:rPr>
              <a:t>II M.Sc. APPLIED GEOGRAPHY</a:t>
            </a:r>
            <a:br>
              <a:rPr lang="en-GB">
                <a:solidFill>
                  <a:srgbClr val="7030A0"/>
                </a:solidFill>
              </a:rPr>
            </a:br>
            <a:r>
              <a:rPr lang="en-GB" sz="3200">
                <a:solidFill>
                  <a:srgbClr val="7030A0"/>
                </a:solidFill>
              </a:rPr>
              <a:t>GOVERNMENT COLLEGE FOR WOMEN (A) KUMBAKONAM</a:t>
            </a:r>
            <a:br>
              <a:rPr lang="en-GB" sz="3200">
                <a:solidFill>
                  <a:srgbClr val="7030A0"/>
                </a:solidFill>
              </a:rPr>
            </a:br>
            <a:r>
              <a:rPr lang="en-GB" sz="3200">
                <a:solidFill>
                  <a:schemeClr val="accent2">
                    <a:lumMod val="50000"/>
                  </a:schemeClr>
                </a:solidFill>
              </a:rPr>
              <a:t>POPULATION AND SETTLEMENT GEOGRAPHY</a:t>
            </a:r>
            <a:br>
              <a:rPr lang="en-GB" sz="3200">
                <a:solidFill>
                  <a:schemeClr val="accent2">
                    <a:lumMod val="50000"/>
                  </a:schemeClr>
                </a:solidFill>
              </a:rPr>
            </a:br>
            <a:r>
              <a:rPr lang="en-GB" sz="3200" b="1" i="1" u="sng">
                <a:solidFill>
                  <a:schemeClr val="accent1"/>
                </a:solidFill>
              </a:rPr>
              <a:t>TITLE : FUNCTIONAL CLASSIFICATION OF TOWNS</a:t>
            </a:r>
            <a:br>
              <a:rPr lang="en-GB" sz="3200" b="1" i="1" u="sng">
                <a:solidFill>
                  <a:schemeClr val="accent1"/>
                </a:solidFill>
              </a:rPr>
            </a:br>
            <a:r>
              <a:rPr lang="en-GB" sz="3200" b="1" i="1">
                <a:solidFill>
                  <a:schemeClr val="accent1"/>
                </a:solidFill>
              </a:rPr>
              <a:t>28.10.2020 &amp; 04.11.2020</a:t>
            </a:r>
            <a:endParaRPr lang="en-US">
              <a:solidFill>
                <a:srgbClr val="7030A0"/>
              </a:solidFill>
            </a:endParaRPr>
          </a:p>
        </p:txBody>
      </p:sp>
      <p:sp>
        <p:nvSpPr>
          <p:cNvPr id="2" name="Subtitle 2">
            <a:extLst>
              <a:ext uri="{FF2B5EF4-FFF2-40B4-BE49-F238E27FC236}">
                <a16:creationId xmlns:a16="http://schemas.microsoft.com/office/drawing/2014/main" id="{8D2CE8FB-81BA-AF4C-84A2-7FF361ED265F}"/>
              </a:ext>
            </a:extLst>
          </p:cNvPr>
          <p:cNvSpPr txBox="1">
            <a:spLocks noGrp="1"/>
          </p:cNvSpPr>
          <p:nvPr>
            <p:ph type="subTitle" idx="1"/>
          </p:nvPr>
        </p:nvSpPr>
        <p:spPr>
          <a:xfrm>
            <a:off x="1885826" y="358348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a:t>PRESENTED BY</a:t>
            </a:r>
          </a:p>
          <a:p>
            <a:pPr algn="r"/>
            <a:r>
              <a:rPr lang="en-GB" b="1" i="1">
                <a:solidFill>
                  <a:srgbClr val="FF0000"/>
                </a:solidFill>
              </a:rPr>
              <a:t>S. MAHESWARI</a:t>
            </a:r>
          </a:p>
          <a:p>
            <a:pPr algn="r"/>
            <a:r>
              <a:rPr lang="en-GB" b="1" i="1">
                <a:solidFill>
                  <a:srgbClr val="FF0000"/>
                </a:solidFill>
              </a:rPr>
              <a:t>GUEST LECTURER IN GEOGRAPHY </a:t>
            </a:r>
            <a:endParaRPr lang="en-US" b="1" i="1">
              <a:solidFill>
                <a:srgbClr val="FF0000"/>
              </a:solidFill>
            </a:endParaRPr>
          </a:p>
        </p:txBody>
      </p:sp>
    </p:spTree>
    <p:extLst>
      <p:ext uri="{BB962C8B-B14F-4D97-AF65-F5344CB8AC3E}">
        <p14:creationId xmlns:p14="http://schemas.microsoft.com/office/powerpoint/2010/main" val="1680943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15C94-EA6C-9545-9DF3-9F0CA7D3DF5E}"/>
              </a:ext>
            </a:extLst>
          </p:cNvPr>
          <p:cNvSpPr>
            <a:spLocks noGrp="1"/>
          </p:cNvSpPr>
          <p:nvPr>
            <p:ph idx="1"/>
          </p:nvPr>
        </p:nvSpPr>
        <p:spPr>
          <a:xfrm>
            <a:off x="838200" y="556656"/>
            <a:ext cx="10515600" cy="5900552"/>
          </a:xfrm>
        </p:spPr>
        <p:txBody>
          <a:bodyPr>
            <a:normAutofit/>
          </a:bodyPr>
          <a:lstStyle/>
          <a:p>
            <a:pPr algn="just" fontAlgn="base"/>
            <a:r>
              <a:rPr lang="en-GB" sz="3200" b="0">
                <a:solidFill>
                  <a:srgbClr val="000000"/>
                </a:solidFill>
                <a:effectLst/>
                <a:latin typeface="Georgia" panose="02040502050405020303" pitchFamily="18" charset="0"/>
              </a:rPr>
              <a:t>The city of Meerut and its cantonment, the city of Roorkee and its cantonment and similarly numerous other military and defensive towns have the civil and military components adjacent to each other.</a:t>
            </a:r>
          </a:p>
          <a:p>
            <a:pPr algn="just" fontAlgn="base"/>
            <a:r>
              <a:rPr lang="en-GB" sz="3200" b="1">
                <a:solidFill>
                  <a:srgbClr val="000000"/>
                </a:solidFill>
                <a:effectLst/>
                <a:latin typeface="Georgia" panose="02040502050405020303" pitchFamily="18" charset="0"/>
              </a:rPr>
              <a:t>3. Cultural Centres:</a:t>
            </a:r>
          </a:p>
          <a:p>
            <a:pPr algn="just" fontAlgn="base"/>
            <a:r>
              <a:rPr lang="en-GB" sz="3200" b="0">
                <a:solidFill>
                  <a:srgbClr val="000000"/>
                </a:solidFill>
                <a:effectLst/>
                <a:latin typeface="Georgia" panose="02040502050405020303" pitchFamily="18" charset="0"/>
              </a:rPr>
              <a:t>There are numerous towns and cities in the world, almost in each of the countries, which perform cultural functions.</a:t>
            </a:r>
          </a:p>
          <a:p>
            <a:pPr algn="just" fontAlgn="base"/>
            <a:r>
              <a:rPr lang="en-GB" sz="3200" b="0">
                <a:solidFill>
                  <a:srgbClr val="000000"/>
                </a:solidFill>
                <a:effectLst/>
                <a:latin typeface="Georgia" panose="02040502050405020303" pitchFamily="18" charset="0"/>
              </a:rPr>
              <a:t>The cities of Oxford and Cambridge in England are the most suitable examples of educational towns. In these towns, one may find colleges, libraries, hostels, churches, playgrounds, parks and shopping centres. The environmental pollution in these towns is almost insignificant.</a:t>
            </a:r>
          </a:p>
        </p:txBody>
      </p:sp>
    </p:spTree>
    <p:extLst>
      <p:ext uri="{BB962C8B-B14F-4D97-AF65-F5344CB8AC3E}">
        <p14:creationId xmlns:p14="http://schemas.microsoft.com/office/powerpoint/2010/main" val="4143654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B7FA3E-ED98-854D-8C2D-1C606F018A00}"/>
              </a:ext>
            </a:extLst>
          </p:cNvPr>
          <p:cNvSpPr>
            <a:spLocks noGrp="1"/>
          </p:cNvSpPr>
          <p:nvPr>
            <p:ph idx="1"/>
          </p:nvPr>
        </p:nvSpPr>
        <p:spPr>
          <a:xfrm>
            <a:off x="838200" y="575210"/>
            <a:ext cx="10515600" cy="6104659"/>
          </a:xfrm>
        </p:spPr>
        <p:txBody>
          <a:bodyPr>
            <a:normAutofit/>
          </a:bodyPr>
          <a:lstStyle/>
          <a:p>
            <a:pPr algn="just" fontAlgn="base"/>
            <a:r>
              <a:rPr lang="en-GB" b="0">
                <a:solidFill>
                  <a:srgbClr val="000000"/>
                </a:solidFill>
                <a:effectLst/>
                <a:latin typeface="Georgia" panose="02040502050405020303" pitchFamily="18" charset="0"/>
              </a:rPr>
              <a:t>The cities of Harvard (USA), Heidelberg (Germany), Leiden (the Netherlands), and Aligarh, Varanasi, Pilani, Pantnagar and Roorkee (India) are also the good examples of educational towns. The university is sometimes mingled with the town but in every university town the campus is often on the outskirts of the town.</a:t>
            </a:r>
          </a:p>
          <a:p>
            <a:pPr algn="just" fontAlgn="base"/>
            <a:r>
              <a:rPr lang="en-GB" b="0">
                <a:solidFill>
                  <a:srgbClr val="000000"/>
                </a:solidFill>
                <a:effectLst/>
                <a:latin typeface="Georgia" panose="02040502050405020303" pitchFamily="18" charset="0"/>
              </a:rPr>
              <a:t>There are numerous religious centres. These religious towns may be the seats of religious leaders (e.g., the Vatican City, Rome, the residence of Pope; or Lhasa, once the seat of the Dalai Lama of Tibet).</a:t>
            </a:r>
          </a:p>
          <a:p>
            <a:pPr algn="just" fontAlgn="base"/>
            <a:r>
              <a:rPr lang="en-GB" b="0">
                <a:solidFill>
                  <a:srgbClr val="000000"/>
                </a:solidFill>
                <a:effectLst/>
                <a:latin typeface="Georgia" panose="02040502050405020303" pitchFamily="18" charset="0"/>
              </a:rPr>
              <a:t>These religious centres may be centres of pilgrimage, such as Jerusalem, Mecca, Medina, Karbala, Hardwar, Triputi, Badrinath, etc.</a:t>
            </a:r>
          </a:p>
          <a:p>
            <a:pPr algn="just" fontAlgn="base"/>
            <a:r>
              <a:rPr lang="en-GB" b="0">
                <a:solidFill>
                  <a:srgbClr val="000000"/>
                </a:solidFill>
                <a:effectLst/>
                <a:latin typeface="Georgia" panose="02040502050405020303" pitchFamily="18" charset="0"/>
              </a:rPr>
              <a:t>Towns where religion is important have many religious buildings, shops selling religious books, flowers, joss sticks, etc. They also provide accommodation for pilgrims and often have subsidiary functions as tourist centres.</a:t>
            </a:r>
          </a:p>
          <a:p>
            <a:pPr marL="0" indent="0" algn="just">
              <a:buNone/>
            </a:pPr>
            <a:endParaRPr lang="en-US"/>
          </a:p>
        </p:txBody>
      </p:sp>
    </p:spTree>
    <p:extLst>
      <p:ext uri="{BB962C8B-B14F-4D97-AF65-F5344CB8AC3E}">
        <p14:creationId xmlns:p14="http://schemas.microsoft.com/office/powerpoint/2010/main" val="330060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610A1-20AA-B842-8727-4181653E3ED7}"/>
              </a:ext>
            </a:extLst>
          </p:cNvPr>
          <p:cNvSpPr>
            <a:spLocks noGrp="1"/>
          </p:cNvSpPr>
          <p:nvPr>
            <p:ph idx="1"/>
          </p:nvPr>
        </p:nvSpPr>
        <p:spPr>
          <a:xfrm>
            <a:off x="723653" y="667883"/>
            <a:ext cx="10797143" cy="5882101"/>
          </a:xfrm>
        </p:spPr>
        <p:txBody>
          <a:bodyPr>
            <a:noAutofit/>
          </a:bodyPr>
          <a:lstStyle/>
          <a:p>
            <a:pPr algn="just" fontAlgn="base"/>
            <a:r>
              <a:rPr lang="en-GB" sz="3200" b="0">
                <a:solidFill>
                  <a:srgbClr val="000000"/>
                </a:solidFill>
                <a:effectLst/>
                <a:latin typeface="Georgia" panose="02040502050405020303" pitchFamily="18" charset="0"/>
              </a:rPr>
              <a:t>Moreover, there are many towns which perform entertainment functions. Stratford-on-Avon, the birthplace of William Shakespeare (England), Hollywood (California) and Cannes (France) are some of the examples of such towns.</a:t>
            </a:r>
          </a:p>
          <a:p>
            <a:pPr algn="just" fontAlgn="base"/>
            <a:r>
              <a:rPr lang="en-GB" sz="3200" b="1">
                <a:solidFill>
                  <a:srgbClr val="000000"/>
                </a:solidFill>
                <a:effectLst/>
                <a:latin typeface="Georgia" panose="02040502050405020303" pitchFamily="18" charset="0"/>
              </a:rPr>
              <a:t>4. Collection Centres:</a:t>
            </a:r>
          </a:p>
          <a:p>
            <a:pPr algn="just" fontAlgn="base"/>
            <a:r>
              <a:rPr lang="en-GB" sz="3200" b="0">
                <a:solidFill>
                  <a:srgbClr val="000000"/>
                </a:solidFill>
                <a:effectLst/>
                <a:latin typeface="Georgia" panose="02040502050405020303" pitchFamily="18" charset="0"/>
              </a:rPr>
              <a:t>The mining towns, fishing ports and lumbering centres fall under the category of collection centres/towns. There are numerous metallic, non-metallics, precious stones and energy resources which are obtained from mines.</a:t>
            </a:r>
          </a:p>
          <a:p>
            <a:pPr algn="just" fontAlgn="base"/>
            <a:r>
              <a:rPr lang="en-GB" sz="3200" b="0">
                <a:solidFill>
                  <a:srgbClr val="000000"/>
                </a:solidFill>
                <a:effectLst/>
                <a:latin typeface="Georgia" panose="02040502050405020303" pitchFamily="18" charset="0"/>
              </a:rPr>
              <a:t>The towns which serve these mines may be small settlements serving a particular mine such as Zawar near Udaipur (Rajasthan), Bjiladela (Madhya Pradesh) and Digboi (Assam).</a:t>
            </a:r>
          </a:p>
        </p:txBody>
      </p:sp>
    </p:spTree>
    <p:extLst>
      <p:ext uri="{BB962C8B-B14F-4D97-AF65-F5344CB8AC3E}">
        <p14:creationId xmlns:p14="http://schemas.microsoft.com/office/powerpoint/2010/main" val="45783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63F596-B182-AE46-9026-E90BBDCDAC96}"/>
              </a:ext>
            </a:extLst>
          </p:cNvPr>
          <p:cNvSpPr>
            <a:spLocks noGrp="1"/>
          </p:cNvSpPr>
          <p:nvPr>
            <p:ph idx="1"/>
          </p:nvPr>
        </p:nvSpPr>
        <p:spPr>
          <a:xfrm>
            <a:off x="838200" y="593766"/>
            <a:ext cx="10515600" cy="5863442"/>
          </a:xfrm>
        </p:spPr>
        <p:txBody>
          <a:bodyPr>
            <a:normAutofit/>
          </a:bodyPr>
          <a:lstStyle/>
          <a:p>
            <a:pPr algn="just" fontAlgn="base"/>
            <a:r>
              <a:rPr lang="en-GB" b="0">
                <a:solidFill>
                  <a:srgbClr val="000000"/>
                </a:solidFill>
                <a:effectLst/>
                <a:latin typeface="Georgia" panose="02040502050405020303" pitchFamily="18" charset="0"/>
              </a:rPr>
              <a:t>They may be large in size such as Raniganj, Hazaribagh (Bihar), Ipoh in the tin rich Kinta valley of Malaysia, or Kuwait and Abadan in the oil producing regions of Kuwait and Tehran, respectively.</a:t>
            </a:r>
          </a:p>
          <a:p>
            <a:pPr algn="just" fontAlgn="base"/>
            <a:r>
              <a:rPr lang="en-GB" b="0">
                <a:solidFill>
                  <a:srgbClr val="000000"/>
                </a:solidFill>
                <a:effectLst/>
                <a:latin typeface="Georgia" panose="02040502050405020303" pitchFamily="18" charset="0"/>
              </a:rPr>
              <a:t>Such towns may have some industries related to the mineral mines, such as smelters and refineries. The shops in such towns sell mining equipments and special clothes needed for miners.</a:t>
            </a:r>
          </a:p>
          <a:p>
            <a:pPr algn="just" fontAlgn="base"/>
            <a:r>
              <a:rPr lang="en-GB" b="0">
                <a:solidFill>
                  <a:srgbClr val="000000"/>
                </a:solidFill>
                <a:effectLst/>
                <a:latin typeface="Georgia" panose="02040502050405020303" pitchFamily="18" charset="0"/>
              </a:rPr>
              <a:t>Fishing ports are the base for small boats which go to sea every day or may be used by large vessels which stay at sea for days or weeks, but they have many features in common.</a:t>
            </a:r>
          </a:p>
          <a:p>
            <a:pPr algn="just" fontAlgn="base"/>
            <a:r>
              <a:rPr lang="en-GB" b="0">
                <a:solidFill>
                  <a:srgbClr val="000000"/>
                </a:solidFill>
                <a:effectLst/>
                <a:latin typeface="Georgia" panose="02040502050405020303" pitchFamily="18" charset="0"/>
              </a:rPr>
              <a:t>They are usually grouped fairly closely around the harbour and have facilities of landing, storing, cleaning, drying, packing and dispatching the fish, as well as canneries, fertilizer plants, fish meal plants or freezing plants in some cases.</a:t>
            </a:r>
          </a:p>
        </p:txBody>
      </p:sp>
    </p:spTree>
    <p:extLst>
      <p:ext uri="{BB962C8B-B14F-4D97-AF65-F5344CB8AC3E}">
        <p14:creationId xmlns:p14="http://schemas.microsoft.com/office/powerpoint/2010/main" val="1183592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59C713-2599-7945-9158-F3638B88E193}"/>
              </a:ext>
            </a:extLst>
          </p:cNvPr>
          <p:cNvSpPr>
            <a:spLocks noGrp="1"/>
          </p:cNvSpPr>
          <p:nvPr>
            <p:ph idx="1"/>
          </p:nvPr>
        </p:nvSpPr>
        <p:spPr>
          <a:xfrm>
            <a:off x="838200" y="315438"/>
            <a:ext cx="10515600" cy="5861525"/>
          </a:xfrm>
        </p:spPr>
        <p:txBody>
          <a:bodyPr>
            <a:normAutofit/>
          </a:bodyPr>
          <a:lstStyle/>
          <a:p>
            <a:pPr algn="just" fontAlgn="base"/>
            <a:r>
              <a:rPr lang="en-GB" sz="3200" b="0">
                <a:solidFill>
                  <a:srgbClr val="000000"/>
                </a:solidFill>
                <a:effectLst/>
                <a:latin typeface="Georgia" panose="02040502050405020303" pitchFamily="18" charset="0"/>
              </a:rPr>
              <a:t>In many fishing ports, other related activities such as boat building, net making or repairing and fishing equipment are also found.</a:t>
            </a:r>
          </a:p>
          <a:p>
            <a:pPr algn="just" fontAlgn="base"/>
            <a:r>
              <a:rPr lang="en-GB" sz="3200" b="0">
                <a:solidFill>
                  <a:srgbClr val="000000"/>
                </a:solidFill>
                <a:effectLst/>
                <a:latin typeface="Georgia" panose="02040502050405020303" pitchFamily="18" charset="0"/>
              </a:rPr>
              <a:t>The main functions of lumbering towns are to collect and partly process the wood and they often have saw mills and joinery.</a:t>
            </a:r>
          </a:p>
          <a:p>
            <a:pPr algn="just" fontAlgn="base"/>
            <a:r>
              <a:rPr lang="en-GB" sz="3200" b="0">
                <a:solidFill>
                  <a:srgbClr val="000000"/>
                </a:solidFill>
                <a:effectLst/>
                <a:latin typeface="Georgia" panose="02040502050405020303" pitchFamily="18" charset="0"/>
              </a:rPr>
              <a:t>Some may also have plants for making pulp and paper. The timber towns of Kahgodam (Uttranchal), Kotdwar (Uttar Pradesh), Dimapur (Nagaland), Sabah (Malaysia), New Foundland and Grand Falls (Canada) are the examples of lumbering towns. Apart from the saw and paper mills, the lumbering towns have tree nurseries and research centres.</a:t>
            </a:r>
          </a:p>
        </p:txBody>
      </p:sp>
    </p:spTree>
    <p:extLst>
      <p:ext uri="{BB962C8B-B14F-4D97-AF65-F5344CB8AC3E}">
        <p14:creationId xmlns:p14="http://schemas.microsoft.com/office/powerpoint/2010/main" val="2443255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3F528E-642F-FB4A-BC09-C63DB70FDF5A}"/>
              </a:ext>
            </a:extLst>
          </p:cNvPr>
          <p:cNvSpPr>
            <a:spLocks noGrp="1"/>
          </p:cNvSpPr>
          <p:nvPr>
            <p:ph idx="1"/>
          </p:nvPr>
        </p:nvSpPr>
        <p:spPr>
          <a:xfrm>
            <a:off x="838200" y="538101"/>
            <a:ext cx="10515600" cy="6121297"/>
          </a:xfrm>
        </p:spPr>
        <p:txBody>
          <a:bodyPr>
            <a:normAutofit/>
          </a:bodyPr>
          <a:lstStyle/>
          <a:p>
            <a:pPr algn="just" fontAlgn="base"/>
            <a:r>
              <a:rPr lang="en-GB" b="1">
                <a:solidFill>
                  <a:srgbClr val="000000"/>
                </a:solidFill>
                <a:effectLst/>
                <a:latin typeface="Georgia" panose="02040502050405020303" pitchFamily="18" charset="0"/>
              </a:rPr>
              <a:t>5. Production Centres:</a:t>
            </a:r>
          </a:p>
          <a:p>
            <a:pPr algn="just" fontAlgn="base"/>
            <a:r>
              <a:rPr lang="en-GB" b="0">
                <a:solidFill>
                  <a:srgbClr val="000000"/>
                </a:solidFill>
                <a:effectLst/>
                <a:latin typeface="Georgia" panose="02040502050405020303" pitchFamily="18" charset="0"/>
              </a:rPr>
              <a:t>Urban places, town and cities in which some kind of manufacturing industry is the major function is known as a production centre. The size and appearance of the town are affected by the type of industry located there.</a:t>
            </a:r>
          </a:p>
          <a:p>
            <a:pPr algn="just" fontAlgn="base"/>
            <a:r>
              <a:rPr lang="en-GB" b="0">
                <a:solidFill>
                  <a:srgbClr val="000000"/>
                </a:solidFill>
                <a:effectLst/>
                <a:latin typeface="Georgia" panose="02040502050405020303" pitchFamily="18" charset="0"/>
              </a:rPr>
              <a:t>For example, Jamshedpur, Rourkela, Bhilai, Durgapur, Dhanbad and Bhadravati in India, Pittsburgh in USA, Magnitogorsk in Russia and Birmingham in UK are dominated by large steel plants. Such iron and steel producing towns are generally located near the coal fields.</a:t>
            </a:r>
          </a:p>
          <a:p>
            <a:pPr algn="just" fontAlgn="base"/>
            <a:r>
              <a:rPr lang="en-GB" b="0">
                <a:solidFill>
                  <a:srgbClr val="000000"/>
                </a:solidFill>
                <a:effectLst/>
                <a:latin typeface="Georgia" panose="02040502050405020303" pitchFamily="18" charset="0"/>
              </a:rPr>
              <a:t>For the manufacturing towns, as collecting centres, transportation is very important for the transport of raw materials and the finished goods. These days such towns are generally set up on lines of communication.</a:t>
            </a:r>
          </a:p>
        </p:txBody>
      </p:sp>
    </p:spTree>
    <p:extLst>
      <p:ext uri="{BB962C8B-B14F-4D97-AF65-F5344CB8AC3E}">
        <p14:creationId xmlns:p14="http://schemas.microsoft.com/office/powerpoint/2010/main" val="1551938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FE9A85-6A0E-F641-899D-DCBCD319DDFC}"/>
              </a:ext>
            </a:extLst>
          </p:cNvPr>
          <p:cNvSpPr>
            <a:spLocks noGrp="1"/>
          </p:cNvSpPr>
          <p:nvPr>
            <p:ph idx="1"/>
          </p:nvPr>
        </p:nvSpPr>
        <p:spPr>
          <a:xfrm>
            <a:off x="838200" y="723653"/>
            <a:ext cx="10515600" cy="5453310"/>
          </a:xfrm>
        </p:spPr>
        <p:txBody>
          <a:bodyPr>
            <a:normAutofit/>
          </a:bodyPr>
          <a:lstStyle/>
          <a:p>
            <a:pPr algn="just" fontAlgn="base"/>
            <a:r>
              <a:rPr lang="en-GB" sz="3200" b="0">
                <a:solidFill>
                  <a:srgbClr val="000000"/>
                </a:solidFill>
                <a:effectLst/>
                <a:latin typeface="Georgia" panose="02040502050405020303" pitchFamily="18" charset="0"/>
              </a:rPr>
              <a:t>In Japan, there are such towns between Tokyo and Osaka. In India, Rourkela, Bhilai, Dhanbad and Durgapur are also on the main lines of transportation and communication.</a:t>
            </a:r>
          </a:p>
          <a:p>
            <a:pPr algn="just" fontAlgn="base"/>
            <a:r>
              <a:rPr lang="en-GB" sz="3200" b="0">
                <a:solidFill>
                  <a:srgbClr val="000000"/>
                </a:solidFill>
                <a:effectLst/>
                <a:latin typeface="Georgia" panose="02040502050405020303" pitchFamily="18" charset="0"/>
              </a:rPr>
              <a:t>In manufacturing towns, there is a segregation of houses and estab­lishments; the officer’s quarters may be grouped at one place and that of the labourers at the other.</a:t>
            </a:r>
          </a:p>
          <a:p>
            <a:pPr algn="just" fontAlgn="base"/>
            <a:r>
              <a:rPr lang="en-GB" sz="3200" b="0">
                <a:solidFill>
                  <a:srgbClr val="000000"/>
                </a:solidFill>
                <a:effectLst/>
                <a:latin typeface="Georgia" panose="02040502050405020303" pitchFamily="18" charset="0"/>
              </a:rPr>
              <a:t>Birmingham (iron and steel) in England, Rochester and Detroit (iron and car manufacturing) in America and Ahmadabad and Surat (textile manufacturing) in India are some of the examples of manufacturing towns. These towns may specialize in one or in several industries.</a:t>
            </a:r>
          </a:p>
        </p:txBody>
      </p:sp>
    </p:spTree>
    <p:extLst>
      <p:ext uri="{BB962C8B-B14F-4D97-AF65-F5344CB8AC3E}">
        <p14:creationId xmlns:p14="http://schemas.microsoft.com/office/powerpoint/2010/main" val="3704752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644FED-EC50-9745-AA76-E0F0CCF69C95}"/>
              </a:ext>
            </a:extLst>
          </p:cNvPr>
          <p:cNvSpPr>
            <a:spLocks noGrp="1"/>
          </p:cNvSpPr>
          <p:nvPr>
            <p:ph idx="1"/>
          </p:nvPr>
        </p:nvSpPr>
        <p:spPr>
          <a:xfrm>
            <a:off x="838200" y="340518"/>
            <a:ext cx="10515600" cy="6176963"/>
          </a:xfrm>
        </p:spPr>
        <p:txBody>
          <a:bodyPr>
            <a:normAutofit/>
          </a:bodyPr>
          <a:lstStyle/>
          <a:p>
            <a:pPr algn="just" fontAlgn="base"/>
            <a:r>
              <a:rPr lang="en-GB" b="1">
                <a:solidFill>
                  <a:srgbClr val="000000"/>
                </a:solidFill>
                <a:effectLst/>
                <a:latin typeface="Georgia" panose="02040502050405020303" pitchFamily="18" charset="0"/>
              </a:rPr>
              <a:t>6. Transfer and Distribution Centres:</a:t>
            </a:r>
          </a:p>
          <a:p>
            <a:pPr algn="just" fontAlgn="base"/>
            <a:r>
              <a:rPr lang="en-GB" b="0">
                <a:solidFill>
                  <a:srgbClr val="000000"/>
                </a:solidFill>
                <a:effectLst/>
                <a:latin typeface="Georgia" panose="02040502050405020303" pitchFamily="18" charset="0"/>
              </a:rPr>
              <a:t>The main functions performed at transfer centres are the trade, commerce and services. Towns which are concerned with the transfer and distribution of goods, however, have trade as their major function.</a:t>
            </a:r>
          </a:p>
          <a:p>
            <a:pPr algn="just" fontAlgn="base"/>
            <a:r>
              <a:rPr lang="en-GB" b="0">
                <a:solidFill>
                  <a:srgbClr val="000000"/>
                </a:solidFill>
                <a:effectLst/>
                <a:latin typeface="Georgia" panose="02040502050405020303" pitchFamily="18" charset="0"/>
              </a:rPr>
              <a:t>They include several types of towns. For example, market towns, sea ports and financial towns.</a:t>
            </a:r>
          </a:p>
          <a:p>
            <a:pPr algn="just" fontAlgn="base"/>
            <a:r>
              <a:rPr lang="en-GB" b="0">
                <a:solidFill>
                  <a:srgbClr val="000000"/>
                </a:solidFill>
                <a:effectLst/>
                <a:latin typeface="Georgia" panose="02040502050405020303" pitchFamily="18" charset="0"/>
              </a:rPr>
              <a:t>Market towns are characterized by markets, a wide range of shops, stores, warehouses, godowns, cold storages and wholesale .markets.</a:t>
            </a:r>
          </a:p>
          <a:p>
            <a:pPr algn="just" fontAlgn="base"/>
            <a:r>
              <a:rPr lang="en-GB" b="0">
                <a:solidFill>
                  <a:srgbClr val="000000"/>
                </a:solidFill>
                <a:effectLst/>
                <a:latin typeface="Georgia" panose="02040502050405020303" pitchFamily="18" charset="0"/>
              </a:rPr>
              <a:t>Market towns also have banks, insurance companies and other financial organizations. Kanpur, Ahmedabad, Vadodara, Indore, Bhopal, Patna, Lucknow, Ludhiana and Hapur in India, Norwich in England, Alexandria in Egypt, and Kumasi in Ghana are some of the examples of such towns.</a:t>
            </a:r>
          </a:p>
        </p:txBody>
      </p:sp>
    </p:spTree>
    <p:extLst>
      <p:ext uri="{BB962C8B-B14F-4D97-AF65-F5344CB8AC3E}">
        <p14:creationId xmlns:p14="http://schemas.microsoft.com/office/powerpoint/2010/main" val="52895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F16712-7B78-EB41-A1FB-D3CE1CA7FFAC}"/>
              </a:ext>
            </a:extLst>
          </p:cNvPr>
          <p:cNvSpPr>
            <a:spLocks noGrp="1"/>
          </p:cNvSpPr>
          <p:nvPr>
            <p:ph idx="1"/>
          </p:nvPr>
        </p:nvSpPr>
        <p:spPr>
          <a:xfrm>
            <a:off x="269669" y="0"/>
            <a:ext cx="11652662" cy="7117773"/>
          </a:xfrm>
        </p:spPr>
        <p:txBody>
          <a:bodyPr>
            <a:noAutofit/>
          </a:bodyPr>
          <a:lstStyle/>
          <a:p>
            <a:pPr algn="just" fontAlgn="base"/>
            <a:r>
              <a:rPr lang="en-GB" b="0">
                <a:solidFill>
                  <a:srgbClr val="000000"/>
                </a:solidFill>
                <a:effectLst/>
                <a:latin typeface="Georgia" panose="02040502050405020303" pitchFamily="18" charset="0"/>
              </a:rPr>
              <a:t>The most important trading and distribution centres are generally the ports. Moreover, most of the largest cities of the world are sea ports.</a:t>
            </a:r>
          </a:p>
          <a:p>
            <a:pPr algn="just" fontAlgn="base"/>
            <a:r>
              <a:rPr lang="en-GB" b="0">
                <a:solidFill>
                  <a:srgbClr val="000000"/>
                </a:solidFill>
                <a:effectLst/>
                <a:latin typeface="Georgia" panose="02040502050405020303" pitchFamily="18" charset="0"/>
              </a:rPr>
              <a:t>Tokyo, Sao Paulo, New York, Shanghai, Mumbai, Los Angeles, Buenos Aires, Kolkata and Rio de Janeiro are all important sea ports and have more than five million populations each.</a:t>
            </a:r>
          </a:p>
          <a:p>
            <a:pPr algn="just" fontAlgn="base"/>
            <a:r>
              <a:rPr lang="en-GB" b="0">
                <a:solidFill>
                  <a:srgbClr val="000000"/>
                </a:solidFill>
                <a:effectLst/>
                <a:latin typeface="Georgia" panose="02040502050405020303" pitchFamily="18" charset="0"/>
              </a:rPr>
              <a:t>There are many important inland ports on lakes and rivers including Kolkata on the Hooghly River, Hankow on Yangtze Kiang, St. Louis on the Mississippi, and Baku on the bank of Caspian Sea and Cleveland on Lake Erie. Apart from the infra­structure for trade, they have large commercial sectors with shops, offices and financial institutions.</a:t>
            </a:r>
          </a:p>
          <a:p>
            <a:pPr algn="just" fontAlgn="base"/>
            <a:r>
              <a:rPr lang="en-GB" b="0">
                <a:solidFill>
                  <a:srgbClr val="000000"/>
                </a:solidFill>
                <a:effectLst/>
                <a:latin typeface="Georgia" panose="02040502050405020303" pitchFamily="18" charset="0"/>
              </a:rPr>
              <a:t>There is a high degree of diversity in the functions performed by different ports. For example, there are general ports (Hamburg, Marseilles, Bandar Abbas, Karachi, Colombo, Malacca, Lobito, etc.), passenger ports such as Kingston 0amaica) and Jeddah (Saudi Arabia), out ports (Hamburg Avon, London) and entrepot ports (Rotterdam, Aden, Singapore). The entrepot ports are characterized with large warehouse facilities and shipping and trading companies.</a:t>
            </a:r>
          </a:p>
        </p:txBody>
      </p:sp>
    </p:spTree>
    <p:extLst>
      <p:ext uri="{BB962C8B-B14F-4D97-AF65-F5344CB8AC3E}">
        <p14:creationId xmlns:p14="http://schemas.microsoft.com/office/powerpoint/2010/main" val="1030752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86F61F-8242-674C-9134-539A1EF584B2}"/>
              </a:ext>
            </a:extLst>
          </p:cNvPr>
          <p:cNvSpPr>
            <a:spLocks noGrp="1"/>
          </p:cNvSpPr>
          <p:nvPr>
            <p:ph idx="1"/>
          </p:nvPr>
        </p:nvSpPr>
        <p:spPr>
          <a:xfrm>
            <a:off x="838200" y="482435"/>
            <a:ext cx="10515600" cy="5694528"/>
          </a:xfrm>
        </p:spPr>
        <p:txBody>
          <a:bodyPr>
            <a:normAutofit/>
          </a:bodyPr>
          <a:lstStyle/>
          <a:p>
            <a:pPr algn="just" fontAlgn="base"/>
            <a:r>
              <a:rPr lang="en-GB" b="0">
                <a:solidFill>
                  <a:srgbClr val="000000"/>
                </a:solidFill>
                <a:effectLst/>
                <a:latin typeface="Georgia" panose="02040502050405020303" pitchFamily="18" charset="0"/>
              </a:rPr>
              <a:t>In some of the towns, the dominant function is finance rather than trade or distribution of goods. Such towns include Frankfurt in Germany, Zurich in Switzerland, Amsterdam in the Netherlands, Beirut in Lebnon and Wall Street in New York.</a:t>
            </a:r>
          </a:p>
          <a:p>
            <a:pPr algn="just" fontAlgn="base"/>
            <a:r>
              <a:rPr lang="en-GB" b="0">
                <a:solidFill>
                  <a:srgbClr val="000000"/>
                </a:solidFill>
                <a:effectLst/>
                <a:latin typeface="Georgia" panose="02040502050405020303" pitchFamily="18" charset="0"/>
              </a:rPr>
              <a:t>These towns and cities have stock markets, auction rooms, and numerous offices, financial houses, banks and commercial agencies.</a:t>
            </a:r>
          </a:p>
          <a:p>
            <a:pPr algn="just" fontAlgn="base"/>
            <a:r>
              <a:rPr lang="en-GB" b="1">
                <a:solidFill>
                  <a:srgbClr val="000000"/>
                </a:solidFill>
                <a:effectLst/>
                <a:latin typeface="Georgia" panose="02040502050405020303" pitchFamily="18" charset="0"/>
              </a:rPr>
              <a:t>7. Resorts:</a:t>
            </a:r>
          </a:p>
          <a:p>
            <a:pPr algn="just" fontAlgn="base"/>
            <a:r>
              <a:rPr lang="en-GB" b="0">
                <a:solidFill>
                  <a:srgbClr val="000000"/>
                </a:solidFill>
                <a:effectLst/>
                <a:latin typeface="Georgia" panose="02040502050405020303" pitchFamily="18" charset="0"/>
              </a:rPr>
              <a:t>The urban places which cater to the recreation needs of people are known as resorts or recreation towns.</a:t>
            </a:r>
          </a:p>
          <a:p>
            <a:pPr algn="just" fontAlgn="base"/>
            <a:r>
              <a:rPr lang="en-GB" b="0">
                <a:solidFill>
                  <a:srgbClr val="000000"/>
                </a:solidFill>
                <a:effectLst/>
                <a:latin typeface="Georgia" panose="02040502050405020303" pitchFamily="18" charset="0"/>
              </a:rPr>
              <a:t>These urban places may be based on health-giving water (hot springs), seaside recreation, mountain climbing, cultural attractions, historical monuments, sports facilities, national parks and attractive scenery.</a:t>
            </a:r>
          </a:p>
        </p:txBody>
      </p:sp>
    </p:spTree>
    <p:extLst>
      <p:ext uri="{BB962C8B-B14F-4D97-AF65-F5344CB8AC3E}">
        <p14:creationId xmlns:p14="http://schemas.microsoft.com/office/powerpoint/2010/main" val="409709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C11EC-6544-4B40-9A19-A30C3356257B}"/>
              </a:ext>
            </a:extLst>
          </p:cNvPr>
          <p:cNvSpPr>
            <a:spLocks noGrp="1"/>
          </p:cNvSpPr>
          <p:nvPr>
            <p:ph type="title"/>
          </p:nvPr>
        </p:nvSpPr>
        <p:spPr>
          <a:xfrm>
            <a:off x="838200" y="365126"/>
            <a:ext cx="10515600" cy="711076"/>
          </a:xfrm>
        </p:spPr>
        <p:txBody>
          <a:bodyPr>
            <a:normAutofit/>
          </a:bodyPr>
          <a:lstStyle/>
          <a:p>
            <a:pPr algn="ctr"/>
            <a:r>
              <a:rPr lang="en-GB" b="1" i="1" u="sng">
                <a:solidFill>
                  <a:srgbClr val="7030A0"/>
                </a:solidFill>
              </a:rPr>
              <a:t>FUNCTIONAL CLASSIFICATION OF TOWNS </a:t>
            </a:r>
            <a:endParaRPr lang="en-US" b="1" i="1" u="sng">
              <a:solidFill>
                <a:srgbClr val="7030A0"/>
              </a:solidFill>
            </a:endParaRPr>
          </a:p>
        </p:txBody>
      </p:sp>
      <p:sp>
        <p:nvSpPr>
          <p:cNvPr id="3" name="Content Placeholder 2">
            <a:extLst>
              <a:ext uri="{FF2B5EF4-FFF2-40B4-BE49-F238E27FC236}">
                <a16:creationId xmlns:a16="http://schemas.microsoft.com/office/drawing/2014/main" id="{B2E3CE4E-4D2F-104B-B532-194B29E5148C}"/>
              </a:ext>
            </a:extLst>
          </p:cNvPr>
          <p:cNvSpPr>
            <a:spLocks noGrp="1"/>
          </p:cNvSpPr>
          <p:nvPr>
            <p:ph idx="1"/>
          </p:nvPr>
        </p:nvSpPr>
        <p:spPr>
          <a:xfrm>
            <a:off x="838200" y="1243198"/>
            <a:ext cx="10515600" cy="4933765"/>
          </a:xfrm>
        </p:spPr>
        <p:txBody>
          <a:bodyPr>
            <a:normAutofit lnSpcReduction="10000"/>
          </a:bodyPr>
          <a:lstStyle/>
          <a:p>
            <a:pPr algn="just" fontAlgn="base"/>
            <a:r>
              <a:rPr lang="en-GB" b="0">
                <a:solidFill>
                  <a:srgbClr val="000000"/>
                </a:solidFill>
                <a:effectLst/>
                <a:latin typeface="Georgia" panose="02040502050405020303" pitchFamily="18" charset="0"/>
              </a:rPr>
              <a:t>The definition of function varies across the disciplines. In political science it refers to duties, in mathematics it means the relationship between two variables and in geography it is synonymous to occupation.</a:t>
            </a:r>
          </a:p>
          <a:p>
            <a:pPr algn="just" fontAlgn="base"/>
            <a:r>
              <a:rPr lang="en-GB" b="0">
                <a:solidFill>
                  <a:srgbClr val="000000"/>
                </a:solidFill>
                <a:effectLst/>
                <a:latin typeface="Georgia" panose="02040502050405020303" pitchFamily="18" charset="0"/>
              </a:rPr>
              <a:t>Geographers have classified towns on the basis of their site, situation, size, rank, location and relative elevation.</a:t>
            </a:r>
          </a:p>
          <a:p>
            <a:pPr algn="just" fontAlgn="base"/>
            <a:r>
              <a:rPr lang="en-GB" b="0">
                <a:solidFill>
                  <a:srgbClr val="000000"/>
                </a:solidFill>
                <a:effectLst/>
                <a:latin typeface="Georgia" panose="02040502050405020303" pitchFamily="18" charset="0"/>
              </a:rPr>
              <a:t>A more useful classification of towns and cities is on the basis of functions they perform. This categorization is also known as the functional classification of towns.</a:t>
            </a:r>
          </a:p>
          <a:p>
            <a:pPr algn="just" fontAlgn="base"/>
            <a:r>
              <a:rPr lang="en-GB" b="0">
                <a:solidFill>
                  <a:srgbClr val="000000"/>
                </a:solidFill>
                <a:effectLst/>
                <a:latin typeface="Georgia" panose="02040502050405020303" pitchFamily="18" charset="0"/>
              </a:rPr>
              <a:t>Functional classification of </a:t>
            </a:r>
            <a:r>
              <a:rPr lang="en-GB" b="1">
                <a:solidFill>
                  <a:srgbClr val="000000"/>
                </a:solidFill>
                <a:effectLst/>
                <a:latin typeface="Georgia" panose="02040502050405020303" pitchFamily="18" charset="0"/>
              </a:rPr>
              <a:t>towns</a:t>
            </a:r>
            <a:r>
              <a:rPr lang="en-GB" b="0">
                <a:solidFill>
                  <a:srgbClr val="000000"/>
                </a:solidFill>
                <a:effectLst/>
                <a:latin typeface="Georgia" panose="02040502050405020303" pitchFamily="18" charset="0"/>
              </a:rPr>
              <a:t> attempts to categorize towns and cities according to their economic functions, thereby identifying their roles within urban systems. Most classifications use employment and occupational data.</a:t>
            </a:r>
          </a:p>
          <a:p>
            <a:pPr algn="just" fontAlgn="base"/>
            <a:endParaRPr lang="en-GB" b="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786166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5F385B-3C4D-8744-92B8-AE399FFF0825}"/>
              </a:ext>
            </a:extLst>
          </p:cNvPr>
          <p:cNvSpPr>
            <a:spLocks noGrp="1"/>
          </p:cNvSpPr>
          <p:nvPr>
            <p:ph idx="1"/>
          </p:nvPr>
        </p:nvSpPr>
        <p:spPr>
          <a:xfrm>
            <a:off x="838200" y="705097"/>
            <a:ext cx="10515600" cy="5471866"/>
          </a:xfrm>
        </p:spPr>
        <p:txBody>
          <a:bodyPr/>
          <a:lstStyle/>
          <a:p>
            <a:pPr algn="just" fontAlgn="base"/>
            <a:r>
              <a:rPr lang="en-GB" b="0">
                <a:solidFill>
                  <a:srgbClr val="000000"/>
                </a:solidFill>
                <a:effectLst/>
                <a:latin typeface="Georgia" panose="02040502050405020303" pitchFamily="18" charset="0"/>
              </a:rPr>
              <a:t>Resorts and recreational towns have many hotels to accommodate visitors, and also provide sporting facilities such as golf courses, swimming pools, trekking and skiing. Moreover, they have numerous entertainment facilities, such as theatres, cinemas, and night clubs and children parks.</a:t>
            </a:r>
          </a:p>
          <a:p>
            <a:pPr algn="just" fontAlgn="base"/>
            <a:r>
              <a:rPr lang="en-GB" b="0">
                <a:solidFill>
                  <a:srgbClr val="000000"/>
                </a:solidFill>
                <a:effectLst/>
                <a:latin typeface="Georgia" panose="02040502050405020303" pitchFamily="18" charset="0"/>
              </a:rPr>
              <a:t>They also have a good range of shopping facilities as most tourists like to buy souvenirs, postcards, and clothing and equipment for the sporting activ­ities. The old-age people also prefer to stay there to pass their retired life.</a:t>
            </a:r>
          </a:p>
          <a:p>
            <a:pPr algn="just" fontAlgn="base"/>
            <a:r>
              <a:rPr lang="en-GB" b="0">
                <a:solidFill>
                  <a:srgbClr val="000000"/>
                </a:solidFill>
                <a:effectLst/>
                <a:latin typeface="Georgia" panose="02040502050405020303" pitchFamily="18" charset="0"/>
              </a:rPr>
              <a:t>In some British seaside resorts, almost half of the population is over 65 years of age. Dehradun is also known as the town of retired officers.</a:t>
            </a:r>
          </a:p>
        </p:txBody>
      </p:sp>
    </p:spTree>
    <p:extLst>
      <p:ext uri="{BB962C8B-B14F-4D97-AF65-F5344CB8AC3E}">
        <p14:creationId xmlns:p14="http://schemas.microsoft.com/office/powerpoint/2010/main" val="3018356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559A8-8CFA-DA40-91BE-64AEEC709761}"/>
              </a:ext>
            </a:extLst>
          </p:cNvPr>
          <p:cNvSpPr>
            <a:spLocks noGrp="1"/>
          </p:cNvSpPr>
          <p:nvPr>
            <p:ph idx="1"/>
          </p:nvPr>
        </p:nvSpPr>
        <p:spPr>
          <a:xfrm>
            <a:off x="838200" y="649329"/>
            <a:ext cx="10515600" cy="5559342"/>
          </a:xfrm>
        </p:spPr>
        <p:txBody>
          <a:bodyPr/>
          <a:lstStyle/>
          <a:p>
            <a:pPr algn="just" fontAlgn="base"/>
            <a:r>
              <a:rPr lang="en-GB" b="0">
                <a:solidFill>
                  <a:srgbClr val="000000"/>
                </a:solidFill>
                <a:effectLst/>
                <a:latin typeface="Georgia" panose="02040502050405020303" pitchFamily="18" charset="0"/>
              </a:rPr>
              <a:t>Srinagar, Gulmarg, Pahalgam, Sonmarg (Kashmir), Shimla, Dalhousie, Kulu, Manali (Himachal Pradesh), Mussoorie, Nainital, Ranikhet (Uttranchal), Mt. Abu (Rajasthan) and Darjeeling (West Bengal) are some of the examples of such towns in India. Moritz (Switzerland), Trieste.</a:t>
            </a:r>
          </a:p>
          <a:p>
            <a:pPr algn="just" fontAlgn="base"/>
            <a:r>
              <a:rPr lang="en-GB" b="0">
                <a:solidFill>
                  <a:srgbClr val="000000"/>
                </a:solidFill>
                <a:effectLst/>
                <a:latin typeface="Georgia" panose="02040502050405020303" pitchFamily="18" charset="0"/>
              </a:rPr>
              <a:t>Padova (Italy), Gulu (Uganda), Wajir (Kenya), Murrie Mardan (Pakistan), Swansea (Wales), Aberdeen and Dundee (Scotland), and Samarkand, Bukhara and Khiva (Uzbekistan) are some of the examples of such towns.</a:t>
            </a:r>
          </a:p>
        </p:txBody>
      </p:sp>
    </p:spTree>
    <p:extLst>
      <p:ext uri="{BB962C8B-B14F-4D97-AF65-F5344CB8AC3E}">
        <p14:creationId xmlns:p14="http://schemas.microsoft.com/office/powerpoint/2010/main" val="2382616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426328-9C38-904B-93F6-BA137E01CCB9}"/>
              </a:ext>
            </a:extLst>
          </p:cNvPr>
          <p:cNvSpPr>
            <a:spLocks noGrp="1"/>
          </p:cNvSpPr>
          <p:nvPr>
            <p:ph idx="1"/>
          </p:nvPr>
        </p:nvSpPr>
        <p:spPr>
          <a:xfrm>
            <a:off x="838200" y="454602"/>
            <a:ext cx="10515600" cy="5948795"/>
          </a:xfrm>
        </p:spPr>
        <p:txBody>
          <a:bodyPr>
            <a:normAutofit/>
          </a:bodyPr>
          <a:lstStyle/>
          <a:p>
            <a:pPr algn="just" fontAlgn="base"/>
            <a:r>
              <a:rPr lang="en-GB" sz="3200" b="1">
                <a:solidFill>
                  <a:srgbClr val="000000"/>
                </a:solidFill>
                <a:effectLst/>
                <a:latin typeface="Georgia" panose="02040502050405020303" pitchFamily="18" charset="0"/>
              </a:rPr>
              <a:t>8. Residential Towns:</a:t>
            </a:r>
          </a:p>
          <a:p>
            <a:pPr algn="just" fontAlgn="base"/>
            <a:r>
              <a:rPr lang="en-GB" sz="3200" b="0">
                <a:solidFill>
                  <a:srgbClr val="000000"/>
                </a:solidFill>
                <a:effectLst/>
                <a:latin typeface="Georgia" panose="02040502050405020303" pitchFamily="18" charset="0"/>
              </a:rPr>
              <a:t>In some towns, the chief function is simply to house a concentration of population. In such areas, most of the land is devoted to houses, parks and hospitals. These towns are very- well-connected with the major cities, which enables the commuters to get to work each day.</a:t>
            </a:r>
          </a:p>
          <a:p>
            <a:pPr algn="just" fontAlgn="base"/>
            <a:r>
              <a:rPr lang="en-GB" sz="3200" b="0">
                <a:solidFill>
                  <a:srgbClr val="000000"/>
                </a:solidFill>
                <a:effectLst/>
                <a:latin typeface="Georgia" panose="02040502050405020303" pitchFamily="18" charset="0"/>
              </a:rPr>
              <a:t>Shahdara, Sahibabad, Ghaziabad, Shakarpur, Ghazipur, Khichripur, Bahadurgarh, Sanpla, Gurgaon, Sohna and Badarpur are such towns situated around Delhi. In fact, the towns which fall in this category are the suburbs, and small towns and villages around the metropolitan cities.</a:t>
            </a:r>
          </a:p>
        </p:txBody>
      </p:sp>
    </p:spTree>
    <p:extLst>
      <p:ext uri="{BB962C8B-B14F-4D97-AF65-F5344CB8AC3E}">
        <p14:creationId xmlns:p14="http://schemas.microsoft.com/office/powerpoint/2010/main" val="1582426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88D1A0-AE18-154F-8CC8-D548497B3BAD}"/>
              </a:ext>
            </a:extLst>
          </p:cNvPr>
          <p:cNvSpPr>
            <a:spLocks noGrp="1"/>
          </p:cNvSpPr>
          <p:nvPr>
            <p:ph idx="1"/>
          </p:nvPr>
        </p:nvSpPr>
        <p:spPr>
          <a:xfrm>
            <a:off x="838200" y="463880"/>
            <a:ext cx="10515600" cy="5713083"/>
          </a:xfrm>
        </p:spPr>
        <p:txBody>
          <a:bodyPr>
            <a:noAutofit/>
          </a:bodyPr>
          <a:lstStyle/>
          <a:p>
            <a:pPr algn="just" fontAlgn="base"/>
            <a:r>
              <a:rPr lang="en-GB" b="1">
                <a:solidFill>
                  <a:srgbClr val="000000"/>
                </a:solidFill>
                <a:effectLst/>
                <a:latin typeface="Georgia" panose="02040502050405020303" pitchFamily="18" charset="0"/>
              </a:rPr>
              <a:t>9. Towns of Diversified Functions:</a:t>
            </a:r>
          </a:p>
          <a:p>
            <a:pPr algn="just" fontAlgn="base"/>
            <a:r>
              <a:rPr lang="en-GB" b="0">
                <a:solidFill>
                  <a:srgbClr val="000000"/>
                </a:solidFill>
                <a:effectLst/>
                <a:latin typeface="Georgia" panose="02040502050405020303" pitchFamily="18" charset="0"/>
              </a:rPr>
              <a:t>As stated at the outset, towns are classified according to their major functions. So, all those towns (such as Mumbai, Kolkata, Chennai, etc.) can be put into a definite category in which a large number of activities are conducted. Such towns are referred as diversified in functions.</a:t>
            </a:r>
          </a:p>
          <a:p>
            <a:pPr algn="just" fontAlgn="base"/>
            <a:r>
              <a:rPr lang="en-GB" b="0">
                <a:solidFill>
                  <a:srgbClr val="000000"/>
                </a:solidFill>
                <a:effectLst/>
                <a:latin typeface="Georgia" panose="02040502050405020303" pitchFamily="18" charset="0"/>
              </a:rPr>
              <a:t>Over space and time, the functions of towns change. For example, defensive sites often become restrictive when the town expands.</a:t>
            </a:r>
          </a:p>
          <a:p>
            <a:pPr algn="just" fontAlgn="base"/>
            <a:r>
              <a:rPr lang="en-GB" b="0">
                <a:solidFill>
                  <a:srgbClr val="000000"/>
                </a:solidFill>
                <a:effectLst/>
                <a:latin typeface="Georgia" panose="02040502050405020303" pitchFamily="18" charset="0"/>
              </a:rPr>
              <a:t>Thus, many towns have restricted centres which were once confined within the town walls and more extensive suburbs which grew up outside the walls or after the walls were demolished.</a:t>
            </a:r>
          </a:p>
          <a:p>
            <a:pPr algn="just" fontAlgn="base"/>
            <a:r>
              <a:rPr lang="en-GB" b="0">
                <a:solidFill>
                  <a:srgbClr val="000000"/>
                </a:solidFill>
                <a:effectLst/>
                <a:latin typeface="Georgia" panose="02040502050405020303" pitchFamily="18" charset="0"/>
              </a:rPr>
              <a:t>Shahjahanabad (old Delhi), Padova (Italy), Lahore and Rawalpindi (Pakistan), Baghdad (Iraq) and Baku (Azerbaijan) are some of the examples of such towns.</a:t>
            </a:r>
          </a:p>
        </p:txBody>
      </p:sp>
    </p:spTree>
    <p:extLst>
      <p:ext uri="{BB962C8B-B14F-4D97-AF65-F5344CB8AC3E}">
        <p14:creationId xmlns:p14="http://schemas.microsoft.com/office/powerpoint/2010/main" val="3828022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E907D-0BF7-0049-8519-39C7045712B3}"/>
              </a:ext>
            </a:extLst>
          </p:cNvPr>
          <p:cNvSpPr>
            <a:spLocks noGrp="1"/>
          </p:cNvSpPr>
          <p:nvPr>
            <p:ph idx="1"/>
          </p:nvPr>
        </p:nvSpPr>
        <p:spPr>
          <a:xfrm>
            <a:off x="838200" y="408214"/>
            <a:ext cx="10515600" cy="5768749"/>
          </a:xfrm>
        </p:spPr>
        <p:txBody>
          <a:bodyPr>
            <a:noAutofit/>
          </a:bodyPr>
          <a:lstStyle/>
          <a:p>
            <a:pPr algn="just" fontAlgn="base"/>
            <a:r>
              <a:rPr lang="en-GB" b="0">
                <a:solidFill>
                  <a:srgbClr val="000000"/>
                </a:solidFill>
                <a:effectLst/>
                <a:latin typeface="Georgia" panose="02040502050405020303" pitchFamily="18" charset="0"/>
              </a:rPr>
              <a:t>The town of Enschede was a famous textile centre of the Netherlands, close to the border of Germany. But, after the Second World War, textile industry declined and disappeared from this town.</a:t>
            </a:r>
          </a:p>
          <a:p>
            <a:pPr algn="just" fontAlgn="base"/>
            <a:r>
              <a:rPr lang="en-GB" b="0">
                <a:solidFill>
                  <a:srgbClr val="000000"/>
                </a:solidFill>
                <a:effectLst/>
                <a:latin typeface="Georgia" panose="02040502050405020303" pitchFamily="18" charset="0"/>
              </a:rPr>
              <a:t>Now, the International Centre of Remote Sensing has been established, owing to which the city is devel­oping again at a faster pace.</a:t>
            </a:r>
          </a:p>
          <a:p>
            <a:pPr algn="just" fontAlgn="base"/>
            <a:r>
              <a:rPr lang="en-GB" b="0">
                <a:solidFill>
                  <a:srgbClr val="000000"/>
                </a:solidFill>
                <a:effectLst/>
                <a:latin typeface="Georgia" panose="02040502050405020303" pitchFamily="18" charset="0"/>
              </a:rPr>
              <a:t>Many towns have changed their sites in the past. For example, Delhi has shifted at several sites, i.e., Indraprastha, Surajkund, Mehrauli, Siri, Tughlakabad, Shahjahanabad, New Delhi, etc. Sometimes great disasters like floods or earthquakes lead to the shift and rebuilding of towns.</a:t>
            </a:r>
          </a:p>
          <a:p>
            <a:pPr algn="just" fontAlgn="base"/>
            <a:r>
              <a:rPr lang="en-GB" b="0">
                <a:solidFill>
                  <a:srgbClr val="000000"/>
                </a:solidFill>
                <a:effectLst/>
                <a:latin typeface="Georgia" panose="02040502050405020303" pitchFamily="18" charset="0"/>
              </a:rPr>
              <a:t>For example, San Francisco and California (USA), Tashkent (Uzbekistan), Aashikabad (Turkmenistan) and Agadir (Morocco) have been rebuilt at new sites after the great earthquakes in recent history.</a:t>
            </a:r>
          </a:p>
        </p:txBody>
      </p:sp>
    </p:spTree>
    <p:extLst>
      <p:ext uri="{BB962C8B-B14F-4D97-AF65-F5344CB8AC3E}">
        <p14:creationId xmlns:p14="http://schemas.microsoft.com/office/powerpoint/2010/main" val="144150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2E43B1-6A37-4F4A-8924-2493EA5BBF0F}"/>
              </a:ext>
            </a:extLst>
          </p:cNvPr>
          <p:cNvSpPr>
            <a:spLocks noGrp="1"/>
          </p:cNvSpPr>
          <p:nvPr>
            <p:ph idx="1"/>
          </p:nvPr>
        </p:nvSpPr>
        <p:spPr>
          <a:xfrm>
            <a:off x="838200" y="426769"/>
            <a:ext cx="10515600" cy="5750194"/>
          </a:xfrm>
        </p:spPr>
        <p:txBody>
          <a:bodyPr>
            <a:normAutofit/>
          </a:bodyPr>
          <a:lstStyle/>
          <a:p>
            <a:pPr algn="just" fontAlgn="base"/>
            <a:r>
              <a:rPr lang="en-GB" sz="3200" b="0">
                <a:solidFill>
                  <a:srgbClr val="000000"/>
                </a:solidFill>
                <a:effectLst/>
                <a:latin typeface="Georgia" panose="02040502050405020303" pitchFamily="18" charset="0"/>
              </a:rPr>
              <a:t>Such data are processed by applying simple and sophis­ticated statistical techniques, such as standard deviation and principal component analysis. These techniques help in ascertaining the main functions of the towns under study on an objective basis.</a:t>
            </a:r>
          </a:p>
          <a:p>
            <a:pPr algn="just" fontAlgn="base"/>
            <a:r>
              <a:rPr lang="en-GB" sz="3200" b="0">
                <a:solidFill>
                  <a:srgbClr val="000000"/>
                </a:solidFill>
                <a:effectLst/>
                <a:latin typeface="Georgia" panose="02040502050405020303" pitchFamily="18" charset="0"/>
              </a:rPr>
              <a:t>A common characteristic of all the towns and cities is that they are trading and have business centres. But most cities and towns perform additional functions also which give them distinctive characteristics.</a:t>
            </a:r>
          </a:p>
          <a:p>
            <a:pPr algn="just" fontAlgn="base"/>
            <a:r>
              <a:rPr lang="en-GB" sz="3200" b="0" i="0">
                <a:solidFill>
                  <a:srgbClr val="000000"/>
                </a:solidFill>
                <a:effectLst/>
                <a:latin typeface="Georgia" panose="02040502050405020303" pitchFamily="18" charset="0"/>
              </a:rPr>
              <a:t>Towns are therefore classified according to their dominant function. This dominant function may be trade, administration, defence or entertainment.</a:t>
            </a:r>
            <a:endParaRPr lang="en-GB" sz="3200" b="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46514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663BF-987B-254E-8CBD-A03C44894B69}"/>
              </a:ext>
            </a:extLst>
          </p:cNvPr>
          <p:cNvSpPr>
            <a:spLocks noGrp="1"/>
          </p:cNvSpPr>
          <p:nvPr>
            <p:ph idx="1"/>
          </p:nvPr>
        </p:nvSpPr>
        <p:spPr>
          <a:xfrm>
            <a:off x="838200" y="742208"/>
            <a:ext cx="11000014" cy="5434755"/>
          </a:xfrm>
        </p:spPr>
        <p:txBody>
          <a:bodyPr>
            <a:noAutofit/>
          </a:bodyPr>
          <a:lstStyle/>
          <a:p>
            <a:pPr algn="just" fontAlgn="base"/>
            <a:r>
              <a:rPr lang="en-GB" sz="3200" b="0">
                <a:solidFill>
                  <a:srgbClr val="000000"/>
                </a:solidFill>
                <a:effectLst/>
                <a:latin typeface="Georgia" panose="02040502050405020303" pitchFamily="18" charset="0"/>
              </a:rPr>
              <a:t>Towns have been examined from the origin, site, and situation, morpho­logical and functional points of view. One of the aspects on which geographers are increasingly focusing their attention is the functional aspect. In functional classification of towns, attempts are being made to categorize towns and cities according to their economic functions.</a:t>
            </a:r>
          </a:p>
          <a:p>
            <a:pPr algn="just" fontAlgn="base"/>
            <a:r>
              <a:rPr lang="en-GB" sz="3200" b="0">
                <a:solidFill>
                  <a:srgbClr val="000000"/>
                </a:solidFill>
                <a:effectLst/>
                <a:latin typeface="Georgia" panose="02040502050405020303" pitchFamily="18" charset="0"/>
              </a:rPr>
              <a:t>The main objective of functional classification of towns is to identify their roles within urban systems. Most of the classifications of towns have been done on the basis of primary or secondary data pertaining to occupations.</a:t>
            </a:r>
          </a:p>
          <a:p>
            <a:pPr algn="just" fontAlgn="base"/>
            <a:r>
              <a:rPr lang="en-GB" sz="3200" b="0">
                <a:solidFill>
                  <a:srgbClr val="000000"/>
                </a:solidFill>
                <a:effectLst/>
                <a:latin typeface="Georgia" panose="02040502050405020303" pitchFamily="18" charset="0"/>
              </a:rPr>
              <a:t>Simple and sophisticated techniques have been used to delineate and classify towns on the basis of functions.</a:t>
            </a:r>
          </a:p>
        </p:txBody>
      </p:sp>
    </p:spTree>
    <p:extLst>
      <p:ext uri="{BB962C8B-B14F-4D97-AF65-F5344CB8AC3E}">
        <p14:creationId xmlns:p14="http://schemas.microsoft.com/office/powerpoint/2010/main" val="362524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795966-12D8-A942-873D-F02430A21928}"/>
              </a:ext>
            </a:extLst>
          </p:cNvPr>
          <p:cNvSpPr>
            <a:spLocks noGrp="1"/>
          </p:cNvSpPr>
          <p:nvPr>
            <p:ph idx="1"/>
          </p:nvPr>
        </p:nvSpPr>
        <p:spPr>
          <a:xfrm>
            <a:off x="838200" y="1317419"/>
            <a:ext cx="10515600" cy="4859544"/>
          </a:xfrm>
        </p:spPr>
        <p:txBody>
          <a:bodyPr>
            <a:normAutofit/>
          </a:bodyPr>
          <a:lstStyle/>
          <a:p>
            <a:pPr algn="just" fontAlgn="base"/>
            <a:r>
              <a:rPr lang="en-GB" sz="3200" b="0">
                <a:solidFill>
                  <a:srgbClr val="000000"/>
                </a:solidFill>
                <a:effectLst/>
                <a:latin typeface="Georgia" panose="02040502050405020303" pitchFamily="18" charset="0"/>
              </a:rPr>
              <a:t>In reality, each town has the dominance of some function and any change in the function may change the importance of certain lavational advantages.</a:t>
            </a:r>
          </a:p>
          <a:p>
            <a:pPr algn="just" fontAlgn="base"/>
            <a:r>
              <a:rPr lang="en-GB" sz="3200" b="0">
                <a:solidFill>
                  <a:srgbClr val="000000"/>
                </a:solidFill>
                <a:effectLst/>
                <a:latin typeface="Georgia" panose="02040502050405020303" pitchFamily="18" charset="0"/>
              </a:rPr>
              <a:t>All towns perform trading functions of one sort or another, but most towns also have additional functions which give them distinctive characteristics.</a:t>
            </a:r>
          </a:p>
          <a:p>
            <a:pPr algn="just" fontAlgn="base"/>
            <a:r>
              <a:rPr lang="en-GB" sz="3200" b="0">
                <a:solidFill>
                  <a:srgbClr val="000000"/>
                </a:solidFill>
                <a:effectLst/>
                <a:latin typeface="Georgia" panose="02040502050405020303" pitchFamily="18" charset="0"/>
              </a:rPr>
              <a:t>In the functional classification approach, towns are classified on the basis of their dominant function. The functional classification of towns has been illus­trated in the following</a:t>
            </a:r>
          </a:p>
        </p:txBody>
      </p:sp>
    </p:spTree>
    <p:extLst>
      <p:ext uri="{BB962C8B-B14F-4D97-AF65-F5344CB8AC3E}">
        <p14:creationId xmlns:p14="http://schemas.microsoft.com/office/powerpoint/2010/main" val="286844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BDC370-0B88-B946-B9A6-CFEDC6638867}"/>
              </a:ext>
            </a:extLst>
          </p:cNvPr>
          <p:cNvSpPr>
            <a:spLocks noGrp="1"/>
          </p:cNvSpPr>
          <p:nvPr>
            <p:ph idx="1"/>
          </p:nvPr>
        </p:nvSpPr>
        <p:spPr>
          <a:xfrm>
            <a:off x="838200" y="500990"/>
            <a:ext cx="10515600" cy="5675973"/>
          </a:xfrm>
        </p:spPr>
        <p:txBody>
          <a:bodyPr>
            <a:noAutofit/>
          </a:bodyPr>
          <a:lstStyle/>
          <a:p>
            <a:pPr algn="just" fontAlgn="base"/>
            <a:r>
              <a:rPr lang="en-GB" b="1">
                <a:solidFill>
                  <a:srgbClr val="000000"/>
                </a:solidFill>
                <a:effectLst/>
                <a:latin typeface="Georgia" panose="02040502050405020303" pitchFamily="18" charset="0"/>
              </a:rPr>
              <a:t>1. Administrative Towns:</a:t>
            </a:r>
          </a:p>
          <a:p>
            <a:pPr algn="just" fontAlgn="base"/>
            <a:r>
              <a:rPr lang="en-GB" b="0">
                <a:solidFill>
                  <a:srgbClr val="000000"/>
                </a:solidFill>
                <a:effectLst/>
                <a:latin typeface="Georgia" panose="02040502050405020303" pitchFamily="18" charset="0"/>
              </a:rPr>
              <a:t>The main function of administrative cities and towns is to administer the country/state or a specific territory.</a:t>
            </a:r>
          </a:p>
          <a:p>
            <a:pPr algn="just" fontAlgn="base"/>
            <a:r>
              <a:rPr lang="en-GB" b="0">
                <a:solidFill>
                  <a:srgbClr val="000000"/>
                </a:solidFill>
                <a:effectLst/>
                <a:latin typeface="Georgia" panose="02040502050405020303" pitchFamily="18" charset="0"/>
              </a:rPr>
              <a:t>It includes not only the capital cities of countries, but all the centres of provinces, states, districts and other administrative divisions of the country.</a:t>
            </a:r>
          </a:p>
          <a:p>
            <a:pPr algn="just" fontAlgn="base"/>
            <a:r>
              <a:rPr lang="en-GB" b="0">
                <a:solidFill>
                  <a:srgbClr val="000000"/>
                </a:solidFill>
                <a:effectLst/>
                <a:latin typeface="Georgia" panose="02040502050405020303" pitchFamily="18" charset="0"/>
              </a:rPr>
              <a:t>There are quite large administrative cities, some of them as mega cities such as Tokyo (2.7 million), Mexico City (16.6 million), Buenos Aires (11.8 million), Seoul (11.6 million), Beijing (11.3 million), Cairo (9.7 million), Jakarta (8.6 million), Paris (8.5 million), New Delhi (10.2 million) and London (7.4 million).</a:t>
            </a:r>
          </a:p>
          <a:p>
            <a:pPr algn="just" fontAlgn="base"/>
            <a:r>
              <a:rPr lang="en-GB" b="0">
                <a:solidFill>
                  <a:srgbClr val="000000"/>
                </a:solidFill>
                <a:effectLst/>
                <a:latin typeface="Georgia" panose="02040502050405020303" pitchFamily="18" charset="0"/>
              </a:rPr>
              <a:t>There are several province capitals also which have more than several millions of population. In India, Mumbai, Chennai, Hyderabad, Luck now and Jaipur are some of the examples of such administrative towns.</a:t>
            </a:r>
          </a:p>
          <a:p>
            <a:pPr algn="just" fontAlgn="base"/>
            <a:endParaRPr lang="en-GB" b="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33547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42F92-D3FF-BA4D-A653-EE442CC974C8}"/>
              </a:ext>
            </a:extLst>
          </p:cNvPr>
          <p:cNvSpPr>
            <a:spLocks noGrp="1"/>
          </p:cNvSpPr>
          <p:nvPr>
            <p:ph idx="1"/>
          </p:nvPr>
        </p:nvSpPr>
        <p:spPr>
          <a:xfrm>
            <a:off x="838200" y="296883"/>
            <a:ext cx="10515600" cy="5880080"/>
          </a:xfrm>
        </p:spPr>
        <p:txBody>
          <a:bodyPr>
            <a:normAutofit/>
          </a:bodyPr>
          <a:lstStyle/>
          <a:p>
            <a:pPr algn="just" fontAlgn="base"/>
            <a:r>
              <a:rPr lang="en-GB" b="0">
                <a:solidFill>
                  <a:srgbClr val="000000"/>
                </a:solidFill>
                <a:effectLst/>
                <a:latin typeface="Georgia" panose="02040502050405020303" pitchFamily="18" charset="0"/>
              </a:rPr>
              <a:t>There are numerous small-sized administrative towns (capitals) such as male, capital of Maldiev (40,000), Stanley, capital of Falkland with a population of only one thousand, and Monaco (29,000).</a:t>
            </a:r>
          </a:p>
          <a:p>
            <a:pPr algn="just" fontAlgn="base"/>
            <a:r>
              <a:rPr lang="en-GB" b="0">
                <a:solidFill>
                  <a:srgbClr val="000000"/>
                </a:solidFill>
                <a:effectLst/>
                <a:latin typeface="Georgia" panose="02040502050405020303" pitchFamily="18" charset="0"/>
              </a:rPr>
              <a:t>In India, Kohima (60,650) and Itanagar (20,500) are the administrative towns with less than one lakh population each.</a:t>
            </a:r>
          </a:p>
          <a:p>
            <a:pPr algn="just" fontAlgn="base"/>
            <a:r>
              <a:rPr lang="en-GB" b="0">
                <a:solidFill>
                  <a:srgbClr val="000000"/>
                </a:solidFill>
                <a:effectLst/>
                <a:latin typeface="Georgia" panose="02040502050405020303" pitchFamily="18" charset="0"/>
              </a:rPr>
              <a:t>Apart from old capitals and homes of the ruling families, there are many capitals which have been newiy created for historical, political and strategic reasons. Islamabad in Pakistan, Ottawa in Canada, Brasilia in Brazil and Canberra in Australia are the examples of such capitals.</a:t>
            </a:r>
          </a:p>
          <a:p>
            <a:pPr algn="just" fontAlgn="base"/>
            <a:r>
              <a:rPr lang="en-GB" b="0">
                <a:solidFill>
                  <a:srgbClr val="000000"/>
                </a:solidFill>
                <a:effectLst/>
                <a:latin typeface="Georgia" panose="02040502050405020303" pitchFamily="18" charset="0"/>
              </a:rPr>
              <a:t>After the partition of the sub-continent of India, Chandigarh was planned as the capital of East Punjab (India) and later on it became the capital of Punjab, Haryana and the Union Territory of Chandigarh.</a:t>
            </a:r>
          </a:p>
        </p:txBody>
      </p:sp>
    </p:spTree>
    <p:extLst>
      <p:ext uri="{BB962C8B-B14F-4D97-AF65-F5344CB8AC3E}">
        <p14:creationId xmlns:p14="http://schemas.microsoft.com/office/powerpoint/2010/main" val="1430798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96BFE3-8B7D-094B-9A6B-D2DF30F24694}"/>
              </a:ext>
            </a:extLst>
          </p:cNvPr>
          <p:cNvSpPr>
            <a:spLocks noGrp="1"/>
          </p:cNvSpPr>
          <p:nvPr>
            <p:ph idx="1"/>
          </p:nvPr>
        </p:nvSpPr>
        <p:spPr>
          <a:xfrm>
            <a:off x="838200" y="408214"/>
            <a:ext cx="10515600" cy="5768749"/>
          </a:xfrm>
        </p:spPr>
        <p:txBody>
          <a:bodyPr>
            <a:noAutofit/>
          </a:bodyPr>
          <a:lstStyle/>
          <a:p>
            <a:pPr algn="just" fontAlgn="base"/>
            <a:r>
              <a:rPr lang="en-GB" sz="3200" b="0">
                <a:solidFill>
                  <a:srgbClr val="000000"/>
                </a:solidFill>
                <a:effectLst/>
                <a:latin typeface="Georgia" panose="02040502050405020303" pitchFamily="18" charset="0"/>
              </a:rPr>
              <a:t>The basic function of the administrative towns is the public adminis­tration. Consequently, all the administrative cities contain government offices, public buildings, royal palaces and residences of president, prime minister, ministers, bureaucrats and other officers.</a:t>
            </a:r>
          </a:p>
          <a:p>
            <a:pPr algn="just" fontAlgn="base"/>
            <a:r>
              <a:rPr lang="en-GB" sz="3200" b="0">
                <a:solidFill>
                  <a:srgbClr val="000000"/>
                </a:solidFill>
                <a:effectLst/>
                <a:latin typeface="Georgia" panose="02040502050405020303" pitchFamily="18" charset="0"/>
              </a:rPr>
              <a:t>These are usually the headquarters of state-run organizations such as banks, post offices, railways, defence, trade and industries.</a:t>
            </a:r>
          </a:p>
          <a:p>
            <a:pPr algn="just" fontAlgn="base"/>
            <a:r>
              <a:rPr lang="en-GB" sz="3200" b="0">
                <a:solidFill>
                  <a:srgbClr val="000000"/>
                </a:solidFill>
                <a:effectLst/>
                <a:latin typeface="Georgia" panose="02040502050405020303" pitchFamily="18" charset="0"/>
              </a:rPr>
              <a:t>The capitals also have universities, hospitals and headquarters of political parties. The concentration of public buildings, parks and sporting facilities tends to make capitals tourist centres, especially royal palaces, mosques, cathedrals, churches, temples and other historical buildings.</a:t>
            </a:r>
          </a:p>
        </p:txBody>
      </p:sp>
    </p:spTree>
    <p:extLst>
      <p:ext uri="{BB962C8B-B14F-4D97-AF65-F5344CB8AC3E}">
        <p14:creationId xmlns:p14="http://schemas.microsoft.com/office/powerpoint/2010/main" val="243125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313634-E24B-5A42-9342-9F0328621FE7}"/>
              </a:ext>
            </a:extLst>
          </p:cNvPr>
          <p:cNvSpPr>
            <a:spLocks noGrp="1"/>
          </p:cNvSpPr>
          <p:nvPr>
            <p:ph idx="1"/>
          </p:nvPr>
        </p:nvSpPr>
        <p:spPr>
          <a:xfrm>
            <a:off x="838200" y="315438"/>
            <a:ext cx="10515600" cy="6227123"/>
          </a:xfrm>
        </p:spPr>
        <p:txBody>
          <a:bodyPr>
            <a:noAutofit/>
          </a:bodyPr>
          <a:lstStyle/>
          <a:p>
            <a:pPr algn="just" fontAlgn="base"/>
            <a:r>
              <a:rPr lang="en-GB" b="1">
                <a:solidFill>
                  <a:srgbClr val="000000"/>
                </a:solidFill>
                <a:effectLst/>
                <a:latin typeface="Georgia" panose="02040502050405020303" pitchFamily="18" charset="0"/>
              </a:rPr>
              <a:t>2. Defensive Towns:</a:t>
            </a:r>
          </a:p>
          <a:p>
            <a:pPr algn="just" fontAlgn="base"/>
            <a:r>
              <a:rPr lang="en-GB" b="0">
                <a:solidFill>
                  <a:srgbClr val="000000"/>
                </a:solidFill>
                <a:effectLst/>
                <a:latin typeface="Georgia" panose="02040502050405020303" pitchFamily="18" charset="0"/>
              </a:rPr>
              <a:t>During the medieval period, most of the towns and cities used to be developed on the defensive sites.</a:t>
            </a:r>
          </a:p>
          <a:p>
            <a:pPr algn="just" fontAlgn="base"/>
            <a:r>
              <a:rPr lang="en-GB" b="0">
                <a:solidFill>
                  <a:srgbClr val="000000"/>
                </a:solidFill>
                <a:effectLst/>
                <a:latin typeface="Georgia" panose="02040502050405020303" pitchFamily="18" charset="0"/>
              </a:rPr>
              <a:t>Forts and garrisons used to be constructed at strategic places. The defensive towns have barracks, cantonments, and training facilities for the armed forces, airfields, and harbours for warships.</a:t>
            </a:r>
          </a:p>
          <a:p>
            <a:pPr algn="just" fontAlgn="base"/>
            <a:r>
              <a:rPr lang="en-GB" b="0">
                <a:solidFill>
                  <a:srgbClr val="000000"/>
                </a:solidFill>
                <a:effectLst/>
                <a:latin typeface="Georgia" panose="02040502050405020303" pitchFamily="18" charset="0"/>
              </a:rPr>
              <a:t>Visakhapatnam, MHOW and Khadakwasla (India); Peshawar (Pakistan); Playmouth and Portsmouth (England); and Halifax and Nova Scotia (Canada) have been developed as the defensive towns.</a:t>
            </a:r>
          </a:p>
          <a:p>
            <a:pPr algn="just" fontAlgn="base"/>
            <a:r>
              <a:rPr lang="en-GB" b="0">
                <a:solidFill>
                  <a:srgbClr val="000000"/>
                </a:solidFill>
                <a:effectLst/>
                <a:latin typeface="Georgia" panose="02040502050405020303" pitchFamily="18" charset="0"/>
              </a:rPr>
              <a:t>In many garrison and defensive towns, there is a clear division of land use between the civil and military authorities, so that the military installa­tions are often at a little distance from the town or are grouped together in one part of the town. This is necessary to maintain security, though often many town people are employed by the military.</a:t>
            </a:r>
          </a:p>
        </p:txBody>
      </p:sp>
    </p:spTree>
    <p:extLst>
      <p:ext uri="{BB962C8B-B14F-4D97-AF65-F5344CB8AC3E}">
        <p14:creationId xmlns:p14="http://schemas.microsoft.com/office/powerpoint/2010/main" val="3216309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24</Slides>
  <Notes>0</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II M.Sc. APPLIED GEOGRAPHY GOVERNMENT COLLEGE FOR WOMEN (A) KUMBAKONAM POPULATION AND SETTLEMENT GEOGRAPHY TITLE : FUNCTIONAL CLASSIFICATION OF TOWNS 28.10.2020 &amp; 04.11.2020</vt:lpstr>
      <vt:lpstr>FUNCTIONAL CLASSIFICATION OF TOWNS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5</cp:revision>
  <dcterms:created xsi:type="dcterms:W3CDTF">2020-09-20T16:10:30Z</dcterms:created>
  <dcterms:modified xsi:type="dcterms:W3CDTF">2020-11-04T05:23:02Z</dcterms:modified>
</cp:coreProperties>
</file>