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0" r:id="rId2"/>
    <p:sldId id="261" r:id="rId3"/>
    <p:sldId id="263" r:id="rId4"/>
    <p:sldId id="264" r:id="rId5"/>
    <p:sldId id="265" r:id="rId6"/>
    <p:sldId id="266" r:id="rId7"/>
    <p:sldId id="259" r:id="rId8"/>
    <p:sldId id="267" r:id="rId9"/>
    <p:sldId id="268" r:id="rId10"/>
    <p:sldId id="269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182520-4F84-4E76-B569-64BA151C12B3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E0F93E-37D7-41BF-B812-8422996233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0F93E-37D7-41BF-B812-84229962331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27D44-5C35-4C01-91E0-2CEE31EEB672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814FD-3216-4043-9F46-DCA83AD314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27D44-5C35-4C01-91E0-2CEE31EEB672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814FD-3216-4043-9F46-DCA83AD314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27D44-5C35-4C01-91E0-2CEE31EEB672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814FD-3216-4043-9F46-DCA83AD314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27D44-5C35-4C01-91E0-2CEE31EEB672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814FD-3216-4043-9F46-DCA83AD314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27D44-5C35-4C01-91E0-2CEE31EEB672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814FD-3216-4043-9F46-DCA83AD314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27D44-5C35-4C01-91E0-2CEE31EEB672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814FD-3216-4043-9F46-DCA83AD314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27D44-5C35-4C01-91E0-2CEE31EEB672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814FD-3216-4043-9F46-DCA83AD314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27D44-5C35-4C01-91E0-2CEE31EEB672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814FD-3216-4043-9F46-DCA83AD314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27D44-5C35-4C01-91E0-2CEE31EEB672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814FD-3216-4043-9F46-DCA83AD314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27D44-5C35-4C01-91E0-2CEE31EEB672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814FD-3216-4043-9F46-DCA83AD314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27D44-5C35-4C01-91E0-2CEE31EEB672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27814FD-3216-4043-9F46-DCA83AD314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2E27D44-5C35-4C01-91E0-2CEE31EEB672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7814FD-3216-4043-9F46-DCA83AD3145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4414" y="428604"/>
            <a:ext cx="700092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 smtClean="0">
                <a:solidFill>
                  <a:srgbClr val="00B0F0"/>
                </a:solidFill>
                <a:latin typeface="Algerian" pitchFamily="82" charset="0"/>
              </a:rPr>
              <a:t>GOOD AFTERNOON TO ALL</a:t>
            </a:r>
          </a:p>
          <a:p>
            <a:endParaRPr lang="en-IN" sz="2400" b="1" dirty="0">
              <a:solidFill>
                <a:srgbClr val="7030A0"/>
              </a:solidFill>
              <a:latin typeface="Algerian" pitchFamily="82" charset="0"/>
            </a:endParaRPr>
          </a:p>
          <a:p>
            <a:r>
              <a:rPr lang="en-IN" sz="2400" b="1" dirty="0" smtClean="0">
                <a:solidFill>
                  <a:srgbClr val="7030A0"/>
                </a:solidFill>
                <a:latin typeface="Algerian" pitchFamily="82" charset="0"/>
              </a:rPr>
              <a:t>STATISTICS :</a:t>
            </a:r>
          </a:p>
          <a:p>
            <a:endParaRPr lang="en-IN" sz="2400" b="1" dirty="0">
              <a:solidFill>
                <a:srgbClr val="7030A0"/>
              </a:solidFill>
              <a:latin typeface="Algerian" pitchFamily="82" charset="0"/>
            </a:endParaRPr>
          </a:p>
          <a:p>
            <a:r>
              <a:rPr lang="en-IN" sz="2400" b="1" dirty="0" smtClean="0">
                <a:solidFill>
                  <a:srgbClr val="7030A0"/>
                </a:solidFill>
                <a:latin typeface="Algerian" pitchFamily="82" charset="0"/>
              </a:rPr>
              <a:t>FREQUENCY DISTRIBUTION</a:t>
            </a:r>
          </a:p>
          <a:p>
            <a:r>
              <a:rPr lang="en-IN" sz="2400" b="1" dirty="0" smtClean="0">
                <a:solidFill>
                  <a:srgbClr val="7030A0"/>
                </a:solidFill>
                <a:latin typeface="Algerian" pitchFamily="82" charset="0"/>
              </a:rPr>
              <a:t> INDIVIDUAL SERIES,DISCRETE SERIES, CONTINUOUS SERIES</a:t>
            </a:r>
          </a:p>
          <a:p>
            <a:endParaRPr lang="en-IN" sz="2400" b="1" dirty="0">
              <a:solidFill>
                <a:srgbClr val="7030A0"/>
              </a:solidFill>
              <a:latin typeface="Algerian" pitchFamily="82" charset="0"/>
            </a:endParaRPr>
          </a:p>
          <a:p>
            <a:r>
              <a:rPr lang="en-IN" sz="2400" b="1" dirty="0" smtClean="0">
                <a:solidFill>
                  <a:srgbClr val="FF0000"/>
                </a:solidFill>
                <a:latin typeface="Algerian" pitchFamily="82" charset="0"/>
              </a:rPr>
              <a:t>DAY ORDER: IV</a:t>
            </a:r>
          </a:p>
          <a:p>
            <a:r>
              <a:rPr lang="en-IN" sz="2400" b="1" smtClean="0">
                <a:solidFill>
                  <a:srgbClr val="FF0000"/>
                </a:solidFill>
                <a:latin typeface="Algerian" pitchFamily="82" charset="0"/>
              </a:rPr>
              <a:t>DATE:13.08.2020</a:t>
            </a:r>
            <a:endParaRPr lang="en-IN" sz="2400" b="1" dirty="0">
              <a:solidFill>
                <a:srgbClr val="FF0000"/>
              </a:solidFill>
              <a:latin typeface="Algerian" pitchFamily="82" charset="0"/>
            </a:endParaRPr>
          </a:p>
          <a:p>
            <a:r>
              <a:rPr lang="en-IN" sz="2400" b="1" dirty="0" smtClean="0">
                <a:solidFill>
                  <a:srgbClr val="FF0000"/>
                </a:solidFill>
                <a:latin typeface="Algerian" pitchFamily="82" charset="0"/>
              </a:rPr>
              <a:t>TIME: 2:30 TO 3:30</a:t>
            </a:r>
          </a:p>
          <a:p>
            <a:endParaRPr lang="en-IN" sz="2400" b="1" dirty="0">
              <a:solidFill>
                <a:srgbClr val="7030A0"/>
              </a:solidFill>
              <a:latin typeface="Algerian" pitchFamily="82" charset="0"/>
            </a:endParaRPr>
          </a:p>
          <a:p>
            <a:endParaRPr lang="en-IN" sz="2400" b="1" dirty="0" smtClean="0">
              <a:solidFill>
                <a:srgbClr val="7030A0"/>
              </a:solidFill>
              <a:latin typeface="Algerian" pitchFamily="82" charset="0"/>
            </a:endParaRPr>
          </a:p>
          <a:p>
            <a:r>
              <a:rPr lang="en-IN" sz="2400" b="1" dirty="0" smtClean="0">
                <a:solidFill>
                  <a:srgbClr val="C00000"/>
                </a:solidFill>
                <a:latin typeface="Algerian" pitchFamily="82" charset="0"/>
              </a:rPr>
              <a:t>S.SASIKALA</a:t>
            </a:r>
          </a:p>
          <a:p>
            <a:r>
              <a:rPr lang="en-IN" sz="2400" b="1" dirty="0" smtClean="0">
                <a:solidFill>
                  <a:srgbClr val="C00000"/>
                </a:solidFill>
                <a:latin typeface="Algerian" pitchFamily="82" charset="0"/>
              </a:rPr>
              <a:t>LECTURER IN GEOGRAPHY</a:t>
            </a:r>
          </a:p>
          <a:p>
            <a:r>
              <a:rPr lang="en-IN" sz="2400" b="1" dirty="0" smtClean="0">
                <a:solidFill>
                  <a:srgbClr val="C00000"/>
                </a:solidFill>
                <a:latin typeface="Algerian" pitchFamily="82" charset="0"/>
              </a:rPr>
              <a:t>GCWK(A)</a:t>
            </a:r>
            <a:endParaRPr lang="en-IN" sz="2400" b="1" dirty="0">
              <a:solidFill>
                <a:srgbClr val="C0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89297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b="1" dirty="0" smtClean="0">
                <a:latin typeface="+mj-lt"/>
              </a:rPr>
              <a:t>36,38,35,45,40,42,52,46,49,</a:t>
            </a:r>
          </a:p>
          <a:p>
            <a:r>
              <a:rPr lang="en-IN" sz="4400" b="1" dirty="0" smtClean="0">
                <a:latin typeface="+mj-lt"/>
              </a:rPr>
              <a:t>58,60,55,59,48,52,50,51,</a:t>
            </a:r>
            <a:endParaRPr lang="en-US" sz="4400" b="1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2786058"/>
            <a:ext cx="6858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1397000"/>
          <a:ext cx="6477024" cy="50376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9256"/>
                <a:gridCol w="1619256"/>
                <a:gridCol w="1619256"/>
                <a:gridCol w="1619256"/>
              </a:tblGrid>
              <a:tr h="719669">
                <a:tc>
                  <a:txBody>
                    <a:bodyPr/>
                    <a:lstStyle/>
                    <a:p>
                      <a:r>
                        <a:rPr lang="en-IN" dirty="0" smtClean="0"/>
                        <a:t>CL/IN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TALLY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719669">
                <a:tc>
                  <a:txBody>
                    <a:bodyPr/>
                    <a:lstStyle/>
                    <a:p>
                      <a:r>
                        <a:rPr lang="en-IN" sz="2800" b="1" dirty="0" smtClean="0"/>
                        <a:t>30-35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719669">
                <a:tc>
                  <a:txBody>
                    <a:bodyPr/>
                    <a:lstStyle/>
                    <a:p>
                      <a:r>
                        <a:rPr lang="en-IN" sz="2800" b="1" dirty="0" smtClean="0"/>
                        <a:t>35-40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719669">
                <a:tc>
                  <a:txBody>
                    <a:bodyPr/>
                    <a:lstStyle/>
                    <a:p>
                      <a:r>
                        <a:rPr lang="en-IN" sz="2800" b="1" dirty="0" smtClean="0">
                          <a:latin typeface="+mj-lt"/>
                        </a:rPr>
                        <a:t>40-45</a:t>
                      </a:r>
                      <a:endParaRPr lang="en-US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719669">
                <a:tc>
                  <a:txBody>
                    <a:bodyPr/>
                    <a:lstStyle/>
                    <a:p>
                      <a:r>
                        <a:rPr lang="en-IN" sz="2800" b="1" dirty="0" smtClean="0">
                          <a:latin typeface="+mj-lt"/>
                        </a:rPr>
                        <a:t>45-50</a:t>
                      </a:r>
                      <a:endParaRPr lang="en-US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IIII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719669">
                <a:tc>
                  <a:txBody>
                    <a:bodyPr/>
                    <a:lstStyle/>
                    <a:p>
                      <a:r>
                        <a:rPr lang="en-IN" sz="3200" b="1" dirty="0" smtClean="0">
                          <a:latin typeface="+mj-lt"/>
                        </a:rPr>
                        <a:t>50-55</a:t>
                      </a:r>
                      <a:endParaRPr lang="en-US" sz="32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IIII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719669">
                <a:tc>
                  <a:txBody>
                    <a:bodyPr/>
                    <a:lstStyle/>
                    <a:p>
                      <a:r>
                        <a:rPr lang="en-IN" sz="3200" b="1" dirty="0" smtClean="0">
                          <a:latin typeface="+mj-lt"/>
                        </a:rPr>
                        <a:t>55-60</a:t>
                      </a:r>
                      <a:endParaRPr lang="en-US" sz="32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936928"/>
            <a:ext cx="8229600" cy="4385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28662" y="1285860"/>
          <a:ext cx="6096000" cy="4079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ROLL NUMBERS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MARKS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40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33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mtClean="0"/>
                        <a:t>38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41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48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44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51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39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55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00100" y="642918"/>
            <a:ext cx="5143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600" dirty="0" smtClean="0">
                <a:latin typeface="Aldhabi" pitchFamily="2" charset="-78"/>
                <a:cs typeface="Aldhabi" pitchFamily="2" charset="-78"/>
              </a:rPr>
              <a:t>INDIVIDUAL SERIES</a:t>
            </a:r>
            <a:endParaRPr lang="en-US" sz="3600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14348" y="1142986"/>
          <a:ext cx="7258104" cy="510564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19368"/>
                <a:gridCol w="2419368"/>
                <a:gridCol w="2419368"/>
              </a:tblGrid>
              <a:tr h="425054">
                <a:tc>
                  <a:txBody>
                    <a:bodyPr/>
                    <a:lstStyle/>
                    <a:p>
                      <a:r>
                        <a:rPr lang="en-IN" dirty="0" smtClean="0"/>
                        <a:t>OBSERVED</a:t>
                      </a:r>
                      <a:r>
                        <a:rPr lang="en-IN" baseline="0" dirty="0" smtClean="0"/>
                        <a:t>  VALUES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ASSENDING ORDER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DESENDING ORDER</a:t>
                      </a:r>
                      <a:endParaRPr lang="en-US" dirty="0"/>
                    </a:p>
                  </a:txBody>
                  <a:tcPr/>
                </a:tc>
              </a:tr>
              <a:tr h="425054">
                <a:tc>
                  <a:txBody>
                    <a:bodyPr/>
                    <a:lstStyle/>
                    <a:p>
                      <a:r>
                        <a:rPr lang="en-IN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27  Lowest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55  highest</a:t>
                      </a:r>
                      <a:endParaRPr lang="en-US" dirty="0"/>
                    </a:p>
                  </a:txBody>
                  <a:tcPr/>
                </a:tc>
              </a:tr>
              <a:tr h="425054">
                <a:tc>
                  <a:txBody>
                    <a:bodyPr/>
                    <a:lstStyle/>
                    <a:p>
                      <a:r>
                        <a:rPr lang="en-IN" dirty="0" smtClean="0"/>
                        <a:t>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51</a:t>
                      </a:r>
                      <a:endParaRPr lang="en-US" dirty="0"/>
                    </a:p>
                  </a:txBody>
                  <a:tcPr/>
                </a:tc>
              </a:tr>
              <a:tr h="425054">
                <a:tc>
                  <a:txBody>
                    <a:bodyPr/>
                    <a:lstStyle/>
                    <a:p>
                      <a:r>
                        <a:rPr lang="en-IN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48</a:t>
                      </a:r>
                      <a:endParaRPr lang="en-US" dirty="0"/>
                    </a:p>
                  </a:txBody>
                  <a:tcPr/>
                </a:tc>
              </a:tr>
              <a:tr h="425054">
                <a:tc>
                  <a:txBody>
                    <a:bodyPr/>
                    <a:lstStyle/>
                    <a:p>
                      <a:r>
                        <a:rPr lang="en-IN" dirty="0" smtClean="0"/>
                        <a:t>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44</a:t>
                      </a:r>
                      <a:endParaRPr lang="en-US" dirty="0"/>
                    </a:p>
                  </a:txBody>
                  <a:tcPr/>
                </a:tc>
              </a:tr>
              <a:tr h="425054">
                <a:tc>
                  <a:txBody>
                    <a:bodyPr/>
                    <a:lstStyle/>
                    <a:p>
                      <a:r>
                        <a:rPr lang="en-IN" dirty="0" smtClean="0"/>
                        <a:t>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41</a:t>
                      </a:r>
                      <a:endParaRPr lang="en-US" dirty="0"/>
                    </a:p>
                  </a:txBody>
                  <a:tcPr/>
                </a:tc>
              </a:tr>
              <a:tr h="425054">
                <a:tc>
                  <a:txBody>
                    <a:bodyPr/>
                    <a:lstStyle/>
                    <a:p>
                      <a:r>
                        <a:rPr lang="en-IN" dirty="0" smtClean="0"/>
                        <a:t>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40</a:t>
                      </a:r>
                      <a:endParaRPr lang="en-US" dirty="0"/>
                    </a:p>
                  </a:txBody>
                  <a:tcPr/>
                </a:tc>
              </a:tr>
              <a:tr h="425054">
                <a:tc>
                  <a:txBody>
                    <a:bodyPr/>
                    <a:lstStyle/>
                    <a:p>
                      <a:r>
                        <a:rPr lang="en-IN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39</a:t>
                      </a:r>
                      <a:endParaRPr lang="en-US" dirty="0"/>
                    </a:p>
                  </a:txBody>
                  <a:tcPr/>
                </a:tc>
              </a:tr>
              <a:tr h="425054">
                <a:tc>
                  <a:txBody>
                    <a:bodyPr/>
                    <a:lstStyle/>
                    <a:p>
                      <a:r>
                        <a:rPr lang="en-IN" dirty="0" smtClean="0"/>
                        <a:t>51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38</a:t>
                      </a:r>
                      <a:endParaRPr lang="en-US" dirty="0"/>
                    </a:p>
                  </a:txBody>
                  <a:tcPr/>
                </a:tc>
              </a:tr>
              <a:tr h="425054">
                <a:tc>
                  <a:txBody>
                    <a:bodyPr/>
                    <a:lstStyle/>
                    <a:p>
                      <a:r>
                        <a:rPr lang="en-IN" dirty="0" smtClean="0"/>
                        <a:t>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51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33</a:t>
                      </a:r>
                      <a:endParaRPr lang="en-US" dirty="0"/>
                    </a:p>
                  </a:txBody>
                  <a:tcPr/>
                </a:tc>
              </a:tr>
              <a:tr h="425054">
                <a:tc>
                  <a:txBody>
                    <a:bodyPr/>
                    <a:lstStyle/>
                    <a:p>
                      <a:r>
                        <a:rPr lang="en-IN" dirty="0" smtClean="0"/>
                        <a:t>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55 highest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27  Lowest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71538" y="1397000"/>
          <a:ext cx="7072362" cy="367507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536181"/>
                <a:gridCol w="3536181"/>
              </a:tblGrid>
              <a:tr h="525011">
                <a:tc>
                  <a:txBody>
                    <a:bodyPr/>
                    <a:lstStyle/>
                    <a:p>
                      <a:r>
                        <a:rPr lang="en-IN" dirty="0" smtClean="0"/>
                        <a:t> Number of children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No</a:t>
                      </a:r>
                      <a:r>
                        <a:rPr lang="en-IN" baseline="0" dirty="0" smtClean="0"/>
                        <a:t> of Families</a:t>
                      </a:r>
                      <a:endParaRPr lang="en-US" dirty="0"/>
                    </a:p>
                  </a:txBody>
                  <a:tcPr/>
                </a:tc>
              </a:tr>
              <a:tr h="525011">
                <a:tc>
                  <a:txBody>
                    <a:bodyPr/>
                    <a:lstStyle/>
                    <a:p>
                      <a:r>
                        <a:rPr lang="en-IN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  <a:tr h="525011">
                <a:tc>
                  <a:txBody>
                    <a:bodyPr/>
                    <a:lstStyle/>
                    <a:p>
                      <a:r>
                        <a:rPr lang="en-IN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84</a:t>
                      </a:r>
                      <a:endParaRPr lang="en-US" dirty="0"/>
                    </a:p>
                  </a:txBody>
                  <a:tcPr/>
                </a:tc>
              </a:tr>
              <a:tr h="525011">
                <a:tc>
                  <a:txBody>
                    <a:bodyPr/>
                    <a:lstStyle/>
                    <a:p>
                      <a:r>
                        <a:rPr lang="en-IN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110</a:t>
                      </a:r>
                      <a:endParaRPr lang="en-US" dirty="0"/>
                    </a:p>
                  </a:txBody>
                  <a:tcPr/>
                </a:tc>
              </a:tr>
              <a:tr h="525011">
                <a:tc>
                  <a:txBody>
                    <a:bodyPr/>
                    <a:lstStyle/>
                    <a:p>
                      <a:r>
                        <a:rPr lang="en-IN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65</a:t>
                      </a:r>
                      <a:endParaRPr lang="en-US" dirty="0"/>
                    </a:p>
                  </a:txBody>
                  <a:tcPr/>
                </a:tc>
              </a:tr>
              <a:tr h="525011">
                <a:tc>
                  <a:txBody>
                    <a:bodyPr/>
                    <a:lstStyle/>
                    <a:p>
                      <a:r>
                        <a:rPr lang="en-IN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29</a:t>
                      </a:r>
                      <a:endParaRPr lang="en-US" dirty="0"/>
                    </a:p>
                  </a:txBody>
                  <a:tcPr/>
                </a:tc>
              </a:tr>
              <a:tr h="525011">
                <a:tc>
                  <a:txBody>
                    <a:bodyPr/>
                    <a:lstStyle/>
                    <a:p>
                      <a:r>
                        <a:rPr lang="en-IN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300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57290" y="428604"/>
            <a:ext cx="64294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DISCRETE  (UNGROUPED ) FREQUENCY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28728" y="500042"/>
            <a:ext cx="607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b="1" dirty="0" smtClean="0">
                <a:solidFill>
                  <a:srgbClr val="7030A0"/>
                </a:solidFill>
              </a:rPr>
              <a:t>CONTINUOUS  OR GROUPED FEQUENCY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71736" y="2928934"/>
            <a:ext cx="33575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>
                <a:latin typeface="Andalus" pitchFamily="18" charset="-78"/>
                <a:cs typeface="Andalus" pitchFamily="18" charset="-78"/>
              </a:rPr>
              <a:t>       L – S</a:t>
            </a:r>
          </a:p>
          <a:p>
            <a:r>
              <a:rPr lang="en-IN" sz="2400" dirty="0">
                <a:latin typeface="Andalus" pitchFamily="18" charset="-78"/>
                <a:cs typeface="Andalus" pitchFamily="18" charset="-78"/>
              </a:rPr>
              <a:t>i</a:t>
            </a:r>
            <a:r>
              <a:rPr lang="en-IN" sz="2400" dirty="0" smtClean="0">
                <a:latin typeface="Andalus" pitchFamily="18" charset="-78"/>
                <a:cs typeface="Andalus" pitchFamily="18" charset="-78"/>
              </a:rPr>
              <a:t> = -------</a:t>
            </a:r>
          </a:p>
          <a:p>
            <a:r>
              <a:rPr lang="en-IN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2400" dirty="0" smtClean="0">
                <a:latin typeface="Andalus" pitchFamily="18" charset="-78"/>
                <a:cs typeface="Andalus" pitchFamily="18" charset="-78"/>
              </a:rPr>
              <a:t>        k</a:t>
            </a:r>
            <a:endParaRPr lang="en-US" sz="24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28728" y="4786322"/>
            <a:ext cx="4857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14348" y="1357298"/>
            <a:ext cx="721523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smtClean="0">
                <a:latin typeface="Andalus" pitchFamily="18" charset="-78"/>
                <a:cs typeface="Andalus" pitchFamily="18" charset="-78"/>
              </a:rPr>
              <a:t>If the marks of 50 students are varied between 10 and 80 if we want to 7 classes, then  the class interval would be</a:t>
            </a:r>
            <a:endParaRPr lang="en-US" sz="28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43042" y="4500570"/>
            <a:ext cx="528641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smtClean="0">
                <a:latin typeface="Andalus" pitchFamily="18" charset="-78"/>
                <a:cs typeface="Andalus" pitchFamily="18" charset="-78"/>
              </a:rPr>
              <a:t>I = class interval</a:t>
            </a:r>
          </a:p>
          <a:p>
            <a:r>
              <a:rPr lang="en-IN" sz="2800" dirty="0" smtClean="0">
                <a:latin typeface="Andalus" pitchFamily="18" charset="-78"/>
                <a:cs typeface="Andalus" pitchFamily="18" charset="-78"/>
              </a:rPr>
              <a:t>L = Largest Item</a:t>
            </a:r>
          </a:p>
          <a:p>
            <a:r>
              <a:rPr lang="en-IN" sz="2800" dirty="0" smtClean="0">
                <a:latin typeface="Andalus" pitchFamily="18" charset="-78"/>
                <a:cs typeface="Andalus" pitchFamily="18" charset="-78"/>
              </a:rPr>
              <a:t>S = Smallest Item</a:t>
            </a:r>
          </a:p>
          <a:p>
            <a:r>
              <a:rPr lang="en-IN" sz="2800" dirty="0" smtClean="0">
                <a:latin typeface="Andalus" pitchFamily="18" charset="-78"/>
                <a:cs typeface="Andalus" pitchFamily="18" charset="-78"/>
              </a:rPr>
              <a:t>K = The number of classes</a:t>
            </a:r>
          </a:p>
          <a:p>
            <a:endParaRPr lang="en-US" sz="28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0" y="1357298"/>
            <a:ext cx="457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dirty="0" smtClean="0">
                <a:latin typeface="Andalus" pitchFamily="18" charset="-78"/>
                <a:cs typeface="Andalus" pitchFamily="18" charset="-78"/>
              </a:rPr>
              <a:t>     L – S</a:t>
            </a:r>
          </a:p>
          <a:p>
            <a:r>
              <a:rPr lang="en-IN" sz="3200" dirty="0" err="1" smtClean="0">
                <a:latin typeface="Andalus" pitchFamily="18" charset="-78"/>
                <a:cs typeface="Andalus" pitchFamily="18" charset="-78"/>
              </a:rPr>
              <a:t>i</a:t>
            </a:r>
            <a:r>
              <a:rPr lang="en-IN" sz="3200" dirty="0" smtClean="0">
                <a:latin typeface="Andalus" pitchFamily="18" charset="-78"/>
                <a:cs typeface="Andalus" pitchFamily="18" charset="-78"/>
              </a:rPr>
              <a:t> = -------</a:t>
            </a:r>
          </a:p>
          <a:p>
            <a:r>
              <a:rPr lang="en-IN" sz="3200" dirty="0" smtClean="0">
                <a:latin typeface="Andalus" pitchFamily="18" charset="-78"/>
                <a:cs typeface="Andalus" pitchFamily="18" charset="-78"/>
              </a:rPr>
              <a:t>         k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214414" y="3500438"/>
            <a:ext cx="592935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L  =  80:    S = 10:  k = 7</a:t>
            </a:r>
          </a:p>
          <a:p>
            <a:endParaRPr lang="en-IN" dirty="0" smtClean="0"/>
          </a:p>
          <a:p>
            <a:r>
              <a:rPr lang="en-IN" u="sng" dirty="0" smtClean="0"/>
              <a:t>  80 – 10 </a:t>
            </a:r>
          </a:p>
          <a:p>
            <a:r>
              <a:rPr lang="en-IN" dirty="0"/>
              <a:t> </a:t>
            </a:r>
            <a:r>
              <a:rPr lang="en-IN" dirty="0" smtClean="0"/>
              <a:t>  7  </a:t>
            </a:r>
          </a:p>
          <a:p>
            <a:r>
              <a:rPr lang="en-IN" dirty="0" smtClean="0"/>
              <a:t>70/7 = 10</a:t>
            </a:r>
          </a:p>
          <a:p>
            <a:r>
              <a:rPr lang="en-IN" dirty="0" smtClean="0"/>
              <a:t>Therefore , the class interval would be 10 -20,20 – 30,30 – 40, 40 – 50, 50 – 60, 60 – 70,70 - 80                 </a:t>
            </a:r>
          </a:p>
          <a:p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85852" y="1357298"/>
          <a:ext cx="609600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MARKS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NO</a:t>
                      </a:r>
                      <a:r>
                        <a:rPr lang="en-IN" baseline="0" dirty="0" smtClean="0"/>
                        <a:t> OF STUDENTS</a:t>
                      </a:r>
                      <a:endParaRPr lang="en-US" dirty="0"/>
                    </a:p>
                  </a:txBody>
                  <a:tcPr/>
                </a:tc>
              </a:tr>
              <a:tr h="303838">
                <a:tc>
                  <a:txBody>
                    <a:bodyPr/>
                    <a:lstStyle/>
                    <a:p>
                      <a:r>
                        <a:rPr lang="en-IN" dirty="0" smtClean="0"/>
                        <a:t>10 - 20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20 - 30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30  -40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45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348" y="1785926"/>
            <a:ext cx="79296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b="1" dirty="0" smtClean="0"/>
              <a:t>2,5,9,6,8,9,8,6,5,7,2,3,6,8,4,5,9,5,6,8,5,6,8,4,3,2,9,7,5,1,8,3,9,4,2,7,8,4,6,1,8,2,6,4,7,3,5,8,9,7</a:t>
            </a:r>
            <a:endParaRPr lang="en-US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643042" y="4643446"/>
            <a:ext cx="164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 smtClean="0"/>
              <a:t>50</a:t>
            </a:r>
            <a:endParaRPr lang="en-US" sz="2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1397000"/>
          <a:ext cx="60960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Class</a:t>
                      </a:r>
                      <a:r>
                        <a:rPr lang="en-IN" baseline="0" dirty="0" smtClean="0"/>
                        <a:t> intervals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Tally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IIIII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IIII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IIIII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IIIII 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IIIII 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IIIII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5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IIIII IIII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9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IIIII 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6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50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225</TotalTime>
  <Words>317</Words>
  <Application>Microsoft Office PowerPoint</Application>
  <PresentationFormat>On-screen Show (4:3)</PresentationFormat>
  <Paragraphs>172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subramaniyan sanmugam</dc:creator>
  <cp:lastModifiedBy>subramaniyan sanmugam</cp:lastModifiedBy>
  <cp:revision>19</cp:revision>
  <dcterms:created xsi:type="dcterms:W3CDTF">2020-08-14T03:58:18Z</dcterms:created>
  <dcterms:modified xsi:type="dcterms:W3CDTF">2020-08-19T11:56:29Z</dcterms:modified>
</cp:coreProperties>
</file>