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85" r:id="rId4"/>
    <p:sldId id="257" r:id="rId5"/>
    <p:sldId id="258" r:id="rId6"/>
    <p:sldId id="270" r:id="rId7"/>
    <p:sldId id="260" r:id="rId8"/>
    <p:sldId id="304" r:id="rId9"/>
    <p:sldId id="274" r:id="rId10"/>
    <p:sldId id="259" r:id="rId11"/>
    <p:sldId id="264" r:id="rId12"/>
    <p:sldId id="267" r:id="rId13"/>
    <p:sldId id="280" r:id="rId14"/>
    <p:sldId id="281" r:id="rId15"/>
    <p:sldId id="282" r:id="rId16"/>
    <p:sldId id="275" r:id="rId17"/>
    <p:sldId id="289" r:id="rId18"/>
    <p:sldId id="290" r:id="rId19"/>
    <p:sldId id="291" r:id="rId20"/>
    <p:sldId id="295" r:id="rId21"/>
    <p:sldId id="294" r:id="rId22"/>
    <p:sldId id="296" r:id="rId23"/>
    <p:sldId id="305"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D41D5"/>
    <a:srgbClr val="3A18E6"/>
    <a:srgbClr val="553C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2" autoAdjust="0"/>
    <p:restoredTop sz="94660"/>
  </p:normalViewPr>
  <p:slideViewPr>
    <p:cSldViewPr snapToGrid="0">
      <p:cViewPr varScale="1">
        <p:scale>
          <a:sx n="53" d="100"/>
          <a:sy n="53" d="100"/>
        </p:scale>
        <p:origin x="18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7" Type="http://schemas.openxmlformats.org/officeDocument/2006/relationships/tableStyles" Target="tableStyles.xml"/><Relationship Id="rId26" Type="http://schemas.openxmlformats.org/officeDocument/2006/relationships/viewProps" Target="viewProps.xml"/><Relationship Id="rId25" Type="http://schemas.openxmlformats.org/officeDocument/2006/relationships/presProps" Target="presProps.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PhAnim="0" showMasterSp="0">
  <p:cSld name="Title Slide">
    <p:bg>
      <p:bgPr>
        <a:solidFill>
          <a:schemeClr val="bg1"/>
        </a:solidFill>
        <a:effectLst/>
      </p:bgPr>
    </p:bg>
    <p:spTree>
      <p:nvGrpSpPr>
        <p:cNvPr id="1" name=""/>
        <p:cNvGrpSpPr/>
        <p:nvPr/>
      </p:nvGrpSpPr>
      <p:grpSpPr>
        <a:xfrm>
          <a:off x="0" y="0"/>
          <a:ext cx="0" cy="0"/>
          <a:chOff x="0" y="0"/>
          <a:chExt cx="0" cy="0"/>
        </a:xfrm>
      </p:grpSpPr>
      <p:pic>
        <p:nvPicPr>
          <p:cNvPr id="2050" name="Picture 2" descr="关系图"/>
          <p:cNvPicPr>
            <a:picLocks noChangeAspect="1"/>
          </p:cNvPicPr>
          <p:nvPr/>
        </p:nvPicPr>
        <p:blipFill>
          <a:blip r:embed="rId2"/>
          <a:srcRect r="2528" b="10909"/>
          <a:stretch>
            <a:fillRect/>
          </a:stretch>
        </p:blipFill>
        <p:spPr>
          <a:xfrm>
            <a:off x="239184" y="692150"/>
            <a:ext cx="11885083" cy="6110288"/>
          </a:xfrm>
          <a:prstGeom prst="rect">
            <a:avLst/>
          </a:prstGeom>
          <a:noFill/>
          <a:ln w="9525">
            <a:noFill/>
          </a:ln>
        </p:spPr>
      </p:pic>
      <p:sp>
        <p:nvSpPr>
          <p:cNvPr id="10" name="Rectangle 7"/>
          <p:cNvSpPr>
            <a:spLocks noChangeArrowheads="1"/>
          </p:cNvSpPr>
          <p:nvPr/>
        </p:nvSpPr>
        <p:spPr bwMode="auto">
          <a:xfrm>
            <a:off x="2117" y="549275"/>
            <a:ext cx="12192000" cy="1511300"/>
          </a:xfrm>
          <a:prstGeom prst="rect">
            <a:avLst/>
          </a:prstGeom>
          <a:gradFill rotWithShape="0">
            <a:gsLst>
              <a:gs pos="0">
                <a:schemeClr val="bg2">
                  <a:gamma/>
                  <a:tint val="0"/>
                  <a:invGamma/>
                </a:schemeClr>
              </a:gs>
              <a:gs pos="100000">
                <a:schemeClr val="bg2">
                  <a:alpha val="53999"/>
                </a:schemeClr>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2051" name="Rectangle 3"/>
          <p:cNvSpPr>
            <a:spLocks noChangeArrowheads="1"/>
          </p:cNvSpPr>
          <p:nvPr>
            <p:ph type="subTitle" idx="1"/>
          </p:nvPr>
        </p:nvSpPr>
        <p:spPr>
          <a:xfrm>
            <a:off x="2544233" y="2492375"/>
            <a:ext cx="7393517" cy="1222375"/>
          </a:xfrm>
        </p:spPr>
        <p:txBody>
          <a:bodyPr anchor="ctr"/>
          <a:lstStyle>
            <a:lvl1pPr marL="0" indent="0" algn="ctr">
              <a:buFontTx/>
              <a:buNone/>
              <a:defRPr/>
            </a:lvl1pPr>
          </a:lstStyle>
          <a:p>
            <a:pPr lvl="0"/>
            <a:r>
              <a:rPr lang="en-US" altLang="zh-CN" noProof="0" smtClean="0"/>
              <a:t>Click to edit Master subtitle style</a:t>
            </a:r>
            <a:endParaRPr lang="en-US" altLang="zh-CN" noProof="0" smtClean="0"/>
          </a:p>
        </p:txBody>
      </p:sp>
      <p:sp>
        <p:nvSpPr>
          <p:cNvPr id="2056" name="Rectangle 8"/>
          <p:cNvSpPr>
            <a:spLocks noChangeArrowheads="1"/>
          </p:cNvSpPr>
          <p:nvPr>
            <p:ph type="ctrTitle"/>
          </p:nvPr>
        </p:nvSpPr>
        <p:spPr>
          <a:xfrm>
            <a:off x="1007533" y="620713"/>
            <a:ext cx="10363200" cy="1470025"/>
          </a:xfrm>
        </p:spPr>
        <p:txBody>
          <a:bodyPr/>
          <a:lstStyle>
            <a:lvl1pPr>
              <a:defRPr sz="3600"/>
            </a:lvl1pPr>
          </a:lstStyle>
          <a:p>
            <a:pPr lvl="0"/>
            <a:r>
              <a:rPr lang="en-US" altLang="zh-CN" noProof="0" smtClean="0"/>
              <a:t>Click to edit Master title style</a:t>
            </a:r>
            <a:endParaRPr lang="en-US" altLang="zh-CN" noProof="0" smtClean="0"/>
          </a:p>
        </p:txBody>
      </p:sp>
      <p:sp>
        <p:nvSpPr>
          <p:cNvPr id="11" name="Rectangle 4"/>
          <p:cNvSpPr>
            <a:spLocks noChangeArrowheads="1"/>
          </p:cNvSpPr>
          <p:nvPr>
            <p:ph type="dt" sz="half" idx="2"/>
          </p:nvPr>
        </p:nvSpPr>
        <p:spPr bwMode="auto">
          <a:xfrm>
            <a:off x="609600" y="6245225"/>
            <a:ext cx="2844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63A1C593-65D0-4073-BCC9-577B9352EA97}" type="datetimeFigureOut">
              <a:rPr lang="en-US" smtClean="0"/>
            </a:fld>
            <a:endParaRPr lang="en-US"/>
          </a:p>
        </p:txBody>
      </p:sp>
      <p:sp>
        <p:nvSpPr>
          <p:cNvPr id="12" name="Rectangle 5"/>
          <p:cNvSpPr>
            <a:spLocks noChangeArrowheads="1"/>
          </p:cNvSpPr>
          <p:nvPr>
            <p:ph type="ftr" sz="quarter" idx="3"/>
          </p:nvPr>
        </p:nvSpPr>
        <p:spPr bwMode="auto">
          <a:xfrm>
            <a:off x="4165600" y="6245225"/>
            <a:ext cx="3860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endParaRPr lang="en-US"/>
          </a:p>
        </p:txBody>
      </p:sp>
      <p:sp>
        <p:nvSpPr>
          <p:cNvPr id="13" name="Rectangle 6"/>
          <p:cNvSpPr>
            <a:spLocks noChangeArrowheads="1"/>
          </p:cNvSpPr>
          <p:nvPr>
            <p:ph type="sldNum" sz="quarter" idx="4"/>
          </p:nvPr>
        </p:nvSpPr>
        <p:spPr bwMode="auto">
          <a:xfrm>
            <a:off x="8737600" y="6245225"/>
            <a:ext cx="2844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9B618960-8005-486C-9A75-10CB2AAC16F9}" type="slidenum">
              <a:rPr lang="en-US" smtClean="0"/>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ppt_x</p:attrName>
                                        </p:attrNameLst>
                                      </p:cBhvr>
                                      <p:tavLst>
                                        <p:tav tm="0">
                                          <p:val>
                                            <p:strVal val="#ppt_x-.2"/>
                                          </p:val>
                                        </p:tav>
                                        <p:tav tm="100000">
                                          <p:val>
                                            <p:strVal val="#ppt_x"/>
                                          </p:val>
                                        </p:tav>
                                      </p:tavLst>
                                    </p:anim>
                                    <p:anim calcmode="lin" valueType="num">
                                      <p:cBhvr>
                                        <p:cTn id="8"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Lst>
  </p:timing>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p>
            <a:endParaRPr lang="en-US"/>
          </a:p>
        </p:txBody>
      </p:sp>
      <p:sp>
        <p:nvSpPr>
          <p:cNvPr id="6" name="Slide Number Placeholder 5"/>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8"/>
            <a:ext cx="80264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p>
            <a:endParaRPr lang="en-US"/>
          </a:p>
        </p:txBody>
      </p:sp>
      <p:sp>
        <p:nvSpPr>
          <p:cNvPr id="6" name="Slide Number Placeholder 5"/>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p>
            <a:endParaRPr lang="en-US"/>
          </a:p>
        </p:txBody>
      </p:sp>
      <p:sp>
        <p:nvSpPr>
          <p:cNvPr id="6" name="Slide Number Placeholder 5"/>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p>
            <a:endParaRPr lang="en-US"/>
          </a:p>
        </p:txBody>
      </p:sp>
      <p:sp>
        <p:nvSpPr>
          <p:cNvPr id="6" name="Slide Number Placeholder 5"/>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0"/>
            <a:ext cx="5384800" cy="4525963"/>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97600" y="1600200"/>
            <a:ext cx="5384800" cy="4525963"/>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p>
            <a:endParaRPr lang="en-US"/>
          </a:p>
        </p:txBody>
      </p:sp>
      <p:sp>
        <p:nvSpPr>
          <p:cNvPr id="7" name="Slide Number Placeholder 6"/>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7"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840317" y="2505075"/>
            <a:ext cx="5158316"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p>
            <a:fld id="{63A1C593-65D0-4073-BCC9-577B9352EA97}" type="datetimeFigureOut">
              <a:rPr lang="en-US" smtClean="0"/>
            </a:fld>
            <a:endParaRPr lang="en-US"/>
          </a:p>
        </p:txBody>
      </p:sp>
      <p:sp>
        <p:nvSpPr>
          <p:cNvPr id="8" name="Footer Placeholder 7"/>
          <p:cNvSpPr>
            <a:spLocks noGrp="1"/>
          </p:cNvSpPr>
          <p:nvPr>
            <p:ph type="ftr" sz="quarter" idx="11"/>
          </p:nvPr>
        </p:nvSpPr>
        <p:spPr/>
        <p:txBody>
          <a:bodyPr/>
          <a:p>
            <a:endParaRPr lang="en-US"/>
          </a:p>
        </p:txBody>
      </p:sp>
      <p:sp>
        <p:nvSpPr>
          <p:cNvPr id="9" name="Slide Number Placeholder 8"/>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p>
            <a:fld id="{63A1C593-65D0-4073-BCC9-577B9352EA97}" type="datetimeFigureOut">
              <a:rPr lang="en-US" smtClean="0"/>
            </a:fld>
            <a:endParaRPr lang="en-US"/>
          </a:p>
        </p:txBody>
      </p:sp>
      <p:sp>
        <p:nvSpPr>
          <p:cNvPr id="4" name="Footer Placeholder 3"/>
          <p:cNvSpPr>
            <a:spLocks noGrp="1"/>
          </p:cNvSpPr>
          <p:nvPr>
            <p:ph type="ftr" sz="quarter" idx="11"/>
          </p:nvPr>
        </p:nvSpPr>
        <p:spPr/>
        <p:txBody>
          <a:bodyPr/>
          <a:p>
            <a:endParaRPr lang="en-US"/>
          </a:p>
        </p:txBody>
      </p:sp>
      <p:sp>
        <p:nvSpPr>
          <p:cNvPr id="5" name="Slide Number Placeholder 4"/>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fld id="{63A1C593-65D0-4073-BCC9-577B9352EA97}" type="datetimeFigureOut">
              <a:rPr lang="en-US" smtClean="0"/>
            </a:fld>
            <a:endParaRPr lang="en-US"/>
          </a:p>
        </p:txBody>
      </p:sp>
      <p:sp>
        <p:nvSpPr>
          <p:cNvPr id="3" name="Footer Placeholder 2"/>
          <p:cNvSpPr>
            <a:spLocks noGrp="1"/>
          </p:cNvSpPr>
          <p:nvPr>
            <p:ph type="ftr" sz="quarter" idx="11"/>
          </p:nvPr>
        </p:nvSpPr>
        <p:spPr/>
        <p:txBody>
          <a:bodyPr/>
          <a:p>
            <a:endParaRPr lang="en-US"/>
          </a:p>
        </p:txBody>
      </p:sp>
      <p:sp>
        <p:nvSpPr>
          <p:cNvPr id="4" name="Slide Number Placeholder 3"/>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7" y="457200"/>
            <a:ext cx="393276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84031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p>
            <a:endParaRPr lang="en-US"/>
          </a:p>
        </p:txBody>
      </p:sp>
      <p:sp>
        <p:nvSpPr>
          <p:cNvPr id="7" name="Slide Number Placeholder 6"/>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7" y="457200"/>
            <a:ext cx="393276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5"/>
            <a:ext cx="617220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ct val="20000"/>
              </a:spcBef>
              <a:spcAft>
                <a:spcPct val="0"/>
              </a:spcAft>
              <a:buClrTx/>
              <a:buSzTx/>
              <a:buFontTx/>
              <a:buNone/>
              <a:defRPr/>
            </a:pPr>
            <a:endParaRPr kumimoji="0" lang="en-US" sz="32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4031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p>
            <a:endParaRPr lang="en-US"/>
          </a:p>
        </p:txBody>
      </p:sp>
      <p:sp>
        <p:nvSpPr>
          <p:cNvPr id="7" name="Slide Number Placeholder 6"/>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Rectangle 2"/>
          <p:cNvSpPr>
            <a:spLocks noChangeArrowheads="1"/>
          </p:cNvSpPr>
          <p:nvPr/>
        </p:nvSpPr>
        <p:spPr bwMode="auto">
          <a:xfrm>
            <a:off x="2117" y="333375"/>
            <a:ext cx="12192000" cy="1009650"/>
          </a:xfrm>
          <a:prstGeom prst="rect">
            <a:avLst/>
          </a:prstGeom>
          <a:gradFill rotWithShape="0">
            <a:gsLst>
              <a:gs pos="0">
                <a:schemeClr val="bg2">
                  <a:gamma/>
                  <a:tint val="0"/>
                  <a:invGamma/>
                </a:schemeClr>
              </a:gs>
              <a:gs pos="100000">
                <a:schemeClr val="bg2">
                  <a:alpha val="53999"/>
                </a:schemeClr>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pic>
        <p:nvPicPr>
          <p:cNvPr id="1027" name="Picture 3" descr="关系图"/>
          <p:cNvPicPr>
            <a:picLocks noChangeAspect="1"/>
          </p:cNvPicPr>
          <p:nvPr/>
        </p:nvPicPr>
        <p:blipFill>
          <a:blip r:embed="rId12"/>
          <a:srcRect t="1094" r="8122" b="13318"/>
          <a:stretch>
            <a:fillRect/>
          </a:stretch>
        </p:blipFill>
        <p:spPr>
          <a:xfrm>
            <a:off x="7730067" y="4438650"/>
            <a:ext cx="4453467" cy="2333625"/>
          </a:xfrm>
          <a:prstGeom prst="rect">
            <a:avLst/>
          </a:prstGeom>
          <a:noFill/>
          <a:ln w="9525">
            <a:noFill/>
          </a:ln>
        </p:spPr>
      </p:pic>
      <p:sp>
        <p:nvSpPr>
          <p:cNvPr id="1028" name="Rectangle 4"/>
          <p:cNvSpPr/>
          <p:nvPr>
            <p:ph type="title"/>
          </p:nvPr>
        </p:nvSpPr>
        <p:spPr>
          <a:xfrm>
            <a:off x="609600" y="274638"/>
            <a:ext cx="10972800" cy="1143000"/>
          </a:xfrm>
          <a:prstGeom prst="rect">
            <a:avLst/>
          </a:prstGeom>
          <a:noFill/>
          <a:ln w="9525">
            <a:noFill/>
          </a:ln>
        </p:spPr>
        <p:txBody>
          <a:bodyPr anchor="ctr"/>
          <a:p>
            <a:pPr lvl="0"/>
            <a:r>
              <a:rPr lang="en-US" altLang="zh-CN" dirty="0"/>
              <a:t>Click to edit Master title style</a:t>
            </a:r>
            <a:endParaRPr lang="en-US" altLang="zh-CN" dirty="0"/>
          </a:p>
        </p:txBody>
      </p:sp>
      <p:sp>
        <p:nvSpPr>
          <p:cNvPr id="1029" name="Rectangle 5"/>
          <p:cNvSpPr/>
          <p:nvPr>
            <p:ph type="body" idx="1"/>
          </p:nvPr>
        </p:nvSpPr>
        <p:spPr>
          <a:xfrm>
            <a:off x="609600" y="1600200"/>
            <a:ext cx="10972800" cy="4525963"/>
          </a:xfrm>
          <a:prstGeom prst="rect">
            <a:avLst/>
          </a:prstGeom>
          <a:noFill/>
          <a:ln w="9525">
            <a:noFill/>
          </a:ln>
        </p:spPr>
        <p:txBody>
          <a:bodyPr/>
          <a:p>
            <a:pPr lvl="0"/>
            <a:r>
              <a:rPr lang="en-US" altLang="zh-CN" dirty="0"/>
              <a:t>Click to edit Master text styles</a:t>
            </a:r>
            <a:endParaRPr lang="en-US" altLang="zh-CN" dirty="0"/>
          </a:p>
          <a:p>
            <a:pPr lvl="1"/>
            <a:r>
              <a:rPr lang="en-US" altLang="zh-CN" dirty="0"/>
              <a:t>Second level</a:t>
            </a:r>
            <a:endParaRPr lang="en-US" altLang="zh-CN" dirty="0"/>
          </a:p>
          <a:p>
            <a:pPr lvl="2"/>
            <a:r>
              <a:rPr lang="en-US" altLang="zh-CN" dirty="0"/>
              <a:t>Third level</a:t>
            </a:r>
            <a:endParaRPr lang="en-US" altLang="zh-CN" dirty="0"/>
          </a:p>
          <a:p>
            <a:pPr lvl="3"/>
            <a:r>
              <a:rPr lang="en-US" altLang="zh-CN" dirty="0"/>
              <a:t>Fourth level</a:t>
            </a:r>
            <a:endParaRPr lang="en-US" altLang="zh-CN" dirty="0"/>
          </a:p>
          <a:p>
            <a:pPr lvl="4"/>
            <a:r>
              <a:rPr lang="en-US" altLang="zh-CN" dirty="0"/>
              <a:t>Fifth level</a:t>
            </a:r>
            <a:endParaRPr lang="en-US" altLang="zh-CN" dirty="0"/>
          </a:p>
        </p:txBody>
      </p:sp>
      <p:sp>
        <p:nvSpPr>
          <p:cNvPr id="1030" name="Rectangle 6"/>
          <p:cNvSpPr>
            <a:spLocks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lvl1pPr>
          </a:lstStyle>
          <a:p>
            <a:fld id="{63A1C593-65D0-4073-BCC9-577B9352EA97}" type="datetimeFigureOut">
              <a:rPr lang="en-US" smtClean="0"/>
            </a:fld>
            <a:endParaRPr lang="en-US"/>
          </a:p>
        </p:txBody>
      </p:sp>
      <p:sp>
        <p:nvSpPr>
          <p:cNvPr id="1031" name="Rectangle 7"/>
          <p:cNvSpPr>
            <a:spLocks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lvl1pPr>
          </a:lstStyle>
          <a:p>
            <a:endParaRPr lang="en-US"/>
          </a:p>
        </p:txBody>
      </p:sp>
      <p:sp>
        <p:nvSpPr>
          <p:cNvPr id="1032" name="Rectangle 8"/>
          <p:cNvSpPr>
            <a:spLocks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vl1pPr>
          </a:lstStyle>
          <a:p>
            <a:fld id="{9B618960-8005-486C-9A75-10CB2AAC16F9}"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2pPr>
      <a:lvl3pPr algn="ctr" rtl="0"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3pPr>
      <a:lvl4pPr algn="ctr" rtl="0"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4pPr>
      <a:lvl5pPr algn="ctr" rtl="0"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SimSun" panose="02010600030101010101" pitchFamily="2" charset="-122"/>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p:nvPr/>
        </p:nvSpPr>
        <p:spPr>
          <a:xfrm>
            <a:off x="977900" y="1050290"/>
            <a:ext cx="10235565" cy="6123940"/>
          </a:xfrm>
          <a:prstGeom prst="rect">
            <a:avLst/>
          </a:prstGeom>
          <a:noFill/>
        </p:spPr>
        <p:txBody>
          <a:bodyPr wrap="square" rtlCol="0">
            <a:spAutoFit/>
          </a:bodyPr>
          <a:p>
            <a:r>
              <a:rPr lang="en-IN" altLang="en-US" sz="2800" b="1">
                <a:gradFill>
                  <a:gsLst>
                    <a:gs pos="0">
                      <a:srgbClr val="14CD68"/>
                    </a:gs>
                    <a:gs pos="100000">
                      <a:srgbClr val="035C7D"/>
                    </a:gs>
                  </a:gsLst>
                  <a:lin scaled="0"/>
                </a:gradFill>
                <a:latin typeface="Tw Cen MT Condensed Extra Bold" panose="020B0803020202020204" charset="0"/>
                <a:cs typeface="Tw Cen MT Condensed Extra Bold" panose="020B0803020202020204" charset="0"/>
              </a:rPr>
              <a:t>GOOD MORNING TO ALL </a:t>
            </a:r>
            <a:endParaRPr lang="en-IN" altLang="en-US" sz="2800" b="1">
              <a:solidFill>
                <a:srgbClr val="FF0000"/>
              </a:solidFill>
              <a:latin typeface="Tw Cen MT Condensed Extra Bold" panose="020B0803020202020204" charset="0"/>
              <a:cs typeface="Tw Cen MT Condensed Extra Bold" panose="020B0803020202020204" charset="0"/>
            </a:endParaRPr>
          </a:p>
          <a:p>
            <a:endParaRPr lang="en-IN" altLang="en-US" sz="2800" b="1">
              <a:solidFill>
                <a:srgbClr val="FF0000"/>
              </a:solidFill>
              <a:latin typeface="Tw Cen MT Condensed Extra Bold" panose="020B0803020202020204" charset="0"/>
              <a:cs typeface="Tw Cen MT Condensed Extra Bold" panose="020B0803020202020204" charset="0"/>
            </a:endParaRPr>
          </a:p>
          <a:p>
            <a:r>
              <a:rPr lang="en-IN" altLang="en-US" sz="2800" b="1">
                <a:solidFill>
                  <a:srgbClr val="FF0000"/>
                </a:solidFill>
                <a:latin typeface="Tw Cen MT Condensed Extra Bold" panose="020B0803020202020204" charset="0"/>
                <a:cs typeface="Tw Cen MT Condensed Extra Bold" panose="020B0803020202020204" charset="0"/>
              </a:rPr>
              <a:t>STATISTICS  I</a:t>
            </a:r>
            <a:endParaRPr lang="en-IN" altLang="en-US" sz="2800" b="1">
              <a:solidFill>
                <a:srgbClr val="FF0000"/>
              </a:solidFill>
              <a:latin typeface="Tw Cen MT Condensed Extra Bold" panose="020B0803020202020204" charset="0"/>
              <a:cs typeface="Tw Cen MT Condensed Extra Bold" panose="020B0803020202020204" charset="0"/>
            </a:endParaRPr>
          </a:p>
          <a:p>
            <a:endParaRPr lang="en-IN" altLang="en-US" sz="2800" b="1">
              <a:solidFill>
                <a:srgbClr val="FF0000"/>
              </a:solidFill>
              <a:latin typeface="Tw Cen MT Condensed Extra Bold" panose="020B0803020202020204" charset="0"/>
              <a:cs typeface="Tw Cen MT Condensed Extra Bold" panose="020B0803020202020204" charset="0"/>
            </a:endParaRPr>
          </a:p>
          <a:p>
            <a:r>
              <a:rPr lang="en-IN" altLang="en-US" sz="2800" b="1">
                <a:solidFill>
                  <a:srgbClr val="553CC2"/>
                </a:solidFill>
                <a:latin typeface="Tw Cen MT Condensed Extra Bold" panose="020B0803020202020204" charset="0"/>
                <a:cs typeface="Tw Cen MT Condensed Extra Bold" panose="020B0803020202020204" charset="0"/>
              </a:rPr>
              <a:t>TOPIC:</a:t>
            </a:r>
            <a:endParaRPr lang="en-IN" altLang="en-US" sz="2800" b="1">
              <a:solidFill>
                <a:srgbClr val="553CC2"/>
              </a:solidFill>
              <a:latin typeface="Tw Cen MT Condensed Extra Bold" panose="020B0803020202020204" charset="0"/>
              <a:cs typeface="Tw Cen MT Condensed Extra Bold" panose="020B0803020202020204" charset="0"/>
            </a:endParaRPr>
          </a:p>
          <a:p>
            <a:r>
              <a:rPr lang="en-IN" altLang="en-US" sz="2800" b="1">
                <a:solidFill>
                  <a:srgbClr val="553CC2"/>
                </a:solidFill>
                <a:latin typeface="Tw Cen MT Condensed Extra Bold" panose="020B0803020202020204" charset="0"/>
                <a:cs typeface="Tw Cen MT Condensed Extra Bold" panose="020B0803020202020204" charset="0"/>
              </a:rPr>
              <a:t>MEANING OF TABULATION,OBJECTIVES,BASICS PRINCIPLES OF TABULATION,RULES OF TABULATION,TYPES OF TABLES,METHODS OF TABULATION,IMPORTANCE OF TABULATION</a:t>
            </a:r>
            <a:endParaRPr lang="en-IN" altLang="en-US" sz="2800" b="1">
              <a:solidFill>
                <a:srgbClr val="553CC2"/>
              </a:solidFill>
              <a:latin typeface="Tw Cen MT Condensed Extra Bold" panose="020B0803020202020204" charset="0"/>
              <a:cs typeface="Tw Cen MT Condensed Extra Bold" panose="020B0803020202020204" charset="0"/>
            </a:endParaRPr>
          </a:p>
          <a:p>
            <a:endParaRPr lang="en-IN" altLang="en-US" sz="2800" b="1">
              <a:solidFill>
                <a:srgbClr val="553CC2"/>
              </a:solidFill>
              <a:latin typeface="Tw Cen MT Condensed Extra Bold" panose="020B0803020202020204" charset="0"/>
              <a:cs typeface="Tw Cen MT Condensed Extra Bold" panose="020B0803020202020204" charset="0"/>
            </a:endParaRPr>
          </a:p>
          <a:p>
            <a:endParaRPr lang="en-IN" altLang="en-US" sz="2800" b="1">
              <a:solidFill>
                <a:srgbClr val="FF0000"/>
              </a:solidFill>
              <a:latin typeface="Tw Cen MT Condensed Extra Bold" panose="020B0803020202020204" charset="0"/>
              <a:cs typeface="Tw Cen MT Condensed Extra Bold" panose="020B0803020202020204" charset="0"/>
            </a:endParaRPr>
          </a:p>
          <a:p>
            <a:r>
              <a:rPr lang="en-IN" altLang="en-US" sz="2800" b="1">
                <a:solidFill>
                  <a:schemeClr val="accent6">
                    <a:lumMod val="75000"/>
                  </a:schemeClr>
                </a:solidFill>
                <a:latin typeface="Tw Cen MT Condensed Extra Bold" panose="020B0803020202020204" charset="0"/>
                <a:cs typeface="Tw Cen MT Condensed Extra Bold" panose="020B0803020202020204" charset="0"/>
              </a:rPr>
              <a:t>S.SASIKALA</a:t>
            </a:r>
            <a:endParaRPr lang="en-IN" altLang="en-US" sz="2800" b="1">
              <a:solidFill>
                <a:schemeClr val="accent6">
                  <a:lumMod val="75000"/>
                </a:schemeClr>
              </a:solidFill>
              <a:latin typeface="Tw Cen MT Condensed Extra Bold" panose="020B0803020202020204" charset="0"/>
              <a:cs typeface="Tw Cen MT Condensed Extra Bold" panose="020B0803020202020204" charset="0"/>
            </a:endParaRPr>
          </a:p>
          <a:p>
            <a:r>
              <a:rPr lang="en-IN" altLang="en-US" sz="2800" b="1">
                <a:solidFill>
                  <a:schemeClr val="accent6">
                    <a:lumMod val="75000"/>
                  </a:schemeClr>
                </a:solidFill>
                <a:latin typeface="Tw Cen MT Condensed Extra Bold" panose="020B0803020202020204" charset="0"/>
                <a:cs typeface="Tw Cen MT Condensed Extra Bold" panose="020B0803020202020204" charset="0"/>
              </a:rPr>
              <a:t>LECTURER IN GEOGRAPHY</a:t>
            </a:r>
            <a:endParaRPr lang="en-IN" altLang="en-US" sz="2800" b="1">
              <a:solidFill>
                <a:schemeClr val="accent6">
                  <a:lumMod val="75000"/>
                </a:schemeClr>
              </a:solidFill>
              <a:latin typeface="Tw Cen MT Condensed Extra Bold" panose="020B0803020202020204" charset="0"/>
              <a:cs typeface="Tw Cen MT Condensed Extra Bold" panose="020B0803020202020204" charset="0"/>
            </a:endParaRPr>
          </a:p>
          <a:p>
            <a:r>
              <a:rPr lang="en-IN" altLang="en-US" sz="2800" b="1">
                <a:solidFill>
                  <a:schemeClr val="accent6">
                    <a:lumMod val="75000"/>
                  </a:schemeClr>
                </a:solidFill>
                <a:latin typeface="Tw Cen MT Condensed Extra Bold" panose="020B0803020202020204" charset="0"/>
                <a:cs typeface="Tw Cen MT Condensed Extra Bold" panose="020B0803020202020204" charset="0"/>
              </a:rPr>
              <a:t>GCWK(A)</a:t>
            </a:r>
            <a:endParaRPr lang="en-IN" altLang="en-US" sz="2800" b="1">
              <a:solidFill>
                <a:schemeClr val="accent6">
                  <a:lumMod val="75000"/>
                </a:schemeClr>
              </a:solidFill>
              <a:latin typeface="Tw Cen MT Condensed Extra Bold" panose="020B0803020202020204" charset="0"/>
              <a:cs typeface="Tw Cen MT Condensed Extra Bold" panose="020B0803020202020204" charset="0"/>
            </a:endParaRPr>
          </a:p>
          <a:p>
            <a:endParaRPr lang="en-IN" altLang="en-US" sz="2800" b="1">
              <a:solidFill>
                <a:schemeClr val="accent6">
                  <a:lumMod val="75000"/>
                </a:schemeClr>
              </a:solidFill>
              <a:latin typeface="Tw Cen MT Condensed Extra Bold" panose="020B0803020202020204" charset="0"/>
              <a:cs typeface="Tw Cen MT Condensed Extra Bold" panose="020B080302020202020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 name="Content Placeholder 7"/>
          <p:cNvPicPr>
            <a:picLocks noChangeAspect="1"/>
          </p:cNvPicPr>
          <p:nvPr>
            <p:ph idx="1"/>
          </p:nvPr>
        </p:nvPicPr>
        <p:blipFill>
          <a:blip r:embed="rId1"/>
          <a:stretch>
            <a:fillRect/>
          </a:stretch>
        </p:blipFill>
        <p:spPr>
          <a:xfrm>
            <a:off x="27305" y="58420"/>
            <a:ext cx="12213590" cy="681291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Title 5"/>
          <p:cNvSpPr>
            <a:spLocks noGrp="1"/>
          </p:cNvSpPr>
          <p:nvPr>
            <p:ph type="title"/>
          </p:nvPr>
        </p:nvSpPr>
        <p:spPr/>
        <p:txBody>
          <a:bodyPr/>
          <a:p>
            <a:endParaRPr lang="en-US"/>
          </a:p>
        </p:txBody>
      </p:sp>
      <p:sp>
        <p:nvSpPr>
          <p:cNvPr id="4" name="Text Box 3"/>
          <p:cNvSpPr txBox="1"/>
          <p:nvPr/>
        </p:nvSpPr>
        <p:spPr>
          <a:xfrm>
            <a:off x="830580" y="1865630"/>
            <a:ext cx="6434455" cy="368300"/>
          </a:xfrm>
          <a:prstGeom prst="rect">
            <a:avLst/>
          </a:prstGeom>
          <a:noFill/>
        </p:spPr>
        <p:txBody>
          <a:bodyPr wrap="square" rtlCol="0">
            <a:spAutoFit/>
          </a:bodyPr>
          <a:p>
            <a:endParaRPr lang="en-US"/>
          </a:p>
        </p:txBody>
      </p:sp>
      <p:pic>
        <p:nvPicPr>
          <p:cNvPr id="5" name="Content Placeholder 4"/>
          <p:cNvPicPr>
            <a:picLocks noChangeAspect="1"/>
          </p:cNvPicPr>
          <p:nvPr>
            <p:ph idx="1"/>
          </p:nvPr>
        </p:nvPicPr>
        <p:blipFill>
          <a:blip r:embed="rId1"/>
          <a:stretch>
            <a:fillRect/>
          </a:stretch>
        </p:blipFill>
        <p:spPr>
          <a:xfrm>
            <a:off x="12065" y="9525"/>
            <a:ext cx="12168505" cy="679894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ext Box 3"/>
          <p:cNvSpPr txBox="1"/>
          <p:nvPr/>
        </p:nvSpPr>
        <p:spPr>
          <a:xfrm>
            <a:off x="338455" y="395605"/>
            <a:ext cx="11543665" cy="7477760"/>
          </a:xfrm>
          <a:prstGeom prst="rect">
            <a:avLst/>
          </a:prstGeom>
          <a:noFill/>
        </p:spPr>
        <p:txBody>
          <a:bodyPr wrap="square" rtlCol="0">
            <a:spAutoFit/>
          </a:bodyPr>
          <a:p>
            <a:r>
              <a:rPr lang="en-US" sz="3200" b="1">
                <a:solidFill>
                  <a:srgbClr val="00B050"/>
                </a:solidFill>
                <a:latin typeface="Andalus" panose="02020603050405020304" charset="0"/>
                <a:cs typeface="Andalus" panose="02020603050405020304" charset="0"/>
              </a:rPr>
              <a:t>Essential parts of a table:</a:t>
            </a:r>
            <a:endParaRPr lang="en-US" sz="3200">
              <a:latin typeface="Andalus" panose="02020603050405020304" charset="0"/>
              <a:cs typeface="Andalus" panose="02020603050405020304" charset="0"/>
            </a:endParaRPr>
          </a:p>
          <a:p>
            <a:r>
              <a:rPr lang="en-US" sz="3200">
                <a:latin typeface="Andalus" panose="02020603050405020304" charset="0"/>
                <a:cs typeface="Andalus" panose="02020603050405020304" charset="0"/>
              </a:rPr>
              <a:t>A statistical table is divided into 8 parts, which are explain below.</a:t>
            </a:r>
            <a:endParaRPr lang="en-US" sz="3200">
              <a:latin typeface="Andalus" panose="02020603050405020304" charset="0"/>
              <a:cs typeface="Andalus" panose="02020603050405020304" charset="0"/>
            </a:endParaRPr>
          </a:p>
          <a:p>
            <a:endParaRPr lang="en-US" sz="3200">
              <a:latin typeface="Andalus" panose="02020603050405020304" charset="0"/>
              <a:cs typeface="Andalus" panose="02020603050405020304" charset="0"/>
            </a:endParaRPr>
          </a:p>
          <a:p>
            <a:r>
              <a:rPr lang="en-US" sz="3200" b="1">
                <a:solidFill>
                  <a:srgbClr val="FF0000"/>
                </a:solidFill>
                <a:latin typeface="Andalus" panose="02020603050405020304" charset="0"/>
                <a:cs typeface="Andalus" panose="02020603050405020304" charset="0"/>
              </a:rPr>
              <a:t>i.   Title of the table:</a:t>
            </a:r>
            <a:endParaRPr lang="en-US" sz="3200">
              <a:latin typeface="Andalus" panose="02020603050405020304" charset="0"/>
              <a:cs typeface="Andalus" panose="02020603050405020304" charset="0"/>
            </a:endParaRPr>
          </a:p>
          <a:p>
            <a:endParaRPr lang="en-US" sz="3200">
              <a:latin typeface="Andalus" panose="02020603050405020304" charset="0"/>
              <a:cs typeface="Andalus" panose="02020603050405020304" charset="0"/>
            </a:endParaRPr>
          </a:p>
          <a:p>
            <a:r>
              <a:rPr lang="en-US" sz="3200">
                <a:latin typeface="Andalus" panose="02020603050405020304" charset="0"/>
                <a:cs typeface="Andalus" panose="02020603050405020304" charset="0"/>
              </a:rPr>
              <a:t>A title is a heading at the top of the table describing its contents. A title usually tells us, what is the nature of the data, where the data are, what time period do the data cover, how are the data classified.</a:t>
            </a:r>
            <a:endParaRPr lang="en-US" sz="3200">
              <a:latin typeface="Andalus" panose="02020603050405020304" charset="0"/>
              <a:cs typeface="Andalus" panose="02020603050405020304" charset="0"/>
            </a:endParaRPr>
          </a:p>
          <a:p>
            <a:endParaRPr lang="en-US" sz="3200">
              <a:latin typeface="Andalus" panose="02020603050405020304" charset="0"/>
              <a:cs typeface="Andalus" panose="02020603050405020304" charset="0"/>
            </a:endParaRPr>
          </a:p>
          <a:p>
            <a:r>
              <a:rPr lang="en-US" sz="3200" b="1">
                <a:solidFill>
                  <a:srgbClr val="FF0000"/>
                </a:solidFill>
                <a:latin typeface="Andalus" panose="02020603050405020304" charset="0"/>
                <a:cs typeface="Andalus" panose="02020603050405020304" charset="0"/>
              </a:rPr>
              <a:t>ii.  Caption:</a:t>
            </a:r>
            <a:endParaRPr lang="en-US" sz="3200">
              <a:latin typeface="Andalus" panose="02020603050405020304" charset="0"/>
              <a:cs typeface="Andalus" panose="02020603050405020304" charset="0"/>
            </a:endParaRPr>
          </a:p>
          <a:p>
            <a:endParaRPr lang="en-US" sz="3200">
              <a:latin typeface="Andalus" panose="02020603050405020304" charset="0"/>
              <a:cs typeface="Andalus" panose="02020603050405020304" charset="0"/>
            </a:endParaRPr>
          </a:p>
          <a:p>
            <a:r>
              <a:rPr lang="en-US" sz="3200">
                <a:latin typeface="Andalus" panose="02020603050405020304" charset="0"/>
                <a:cs typeface="Andalus" panose="02020603050405020304" charset="0"/>
              </a:rPr>
              <a:t>The headings for various column and rows are called columns caption and row caption.</a:t>
            </a:r>
            <a:endParaRPr lang="en-US" sz="3200">
              <a:latin typeface="Andalus" panose="02020603050405020304" charset="0"/>
              <a:cs typeface="Andalus" panose="02020603050405020304" charset="0"/>
            </a:endParaRPr>
          </a:p>
          <a:p>
            <a:endParaRPr lang="en-US" sz="3200">
              <a:latin typeface="Andalus" panose="02020603050405020304" charset="0"/>
              <a:cs typeface="Andalus" panose="02020603050405020304" charset="0"/>
            </a:endParaRPr>
          </a:p>
          <a:p>
            <a:endParaRPr lang="en-US" sz="3200">
              <a:latin typeface="Andalus" panose="02020603050405020304" charset="0"/>
              <a:cs typeface="Andalus" panose="0202060305040502030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ext Box 3"/>
          <p:cNvSpPr txBox="1"/>
          <p:nvPr/>
        </p:nvSpPr>
        <p:spPr>
          <a:xfrm>
            <a:off x="499110" y="697230"/>
            <a:ext cx="10514330" cy="5077460"/>
          </a:xfrm>
          <a:prstGeom prst="rect">
            <a:avLst/>
          </a:prstGeom>
          <a:noFill/>
        </p:spPr>
        <p:txBody>
          <a:bodyPr wrap="square" rtlCol="0" anchor="t">
            <a:spAutoFit/>
          </a:bodyPr>
          <a:p>
            <a:r>
              <a:rPr lang="en-US" sz="3600" b="1">
                <a:solidFill>
                  <a:srgbClr val="FF0000"/>
                </a:solidFill>
                <a:latin typeface="Andalus" panose="02020603050405020304" charset="0"/>
                <a:cs typeface="Andalus" panose="02020603050405020304" charset="0"/>
                <a:sym typeface="+mn-ea"/>
              </a:rPr>
              <a:t>iii.  Box head:</a:t>
            </a:r>
            <a:endParaRPr lang="en-US" sz="3600">
              <a:latin typeface="Andalus" panose="02020603050405020304" charset="0"/>
              <a:cs typeface="Andalus" panose="02020603050405020304" charset="0"/>
            </a:endParaRPr>
          </a:p>
          <a:p>
            <a:endParaRPr lang="en-US" sz="3600">
              <a:latin typeface="Andalus" panose="02020603050405020304" charset="0"/>
              <a:cs typeface="Andalus" panose="02020603050405020304" charset="0"/>
            </a:endParaRPr>
          </a:p>
          <a:p>
            <a:r>
              <a:rPr lang="en-US" sz="3600">
                <a:latin typeface="Andalus" panose="02020603050405020304" charset="0"/>
                <a:cs typeface="Andalus" panose="02020603050405020304" charset="0"/>
                <a:sym typeface="+mn-ea"/>
              </a:rPr>
              <a:t>The portion of the table containing Column caption is called box head.</a:t>
            </a:r>
            <a:endParaRPr lang="en-US" sz="3600">
              <a:latin typeface="Andalus" panose="02020603050405020304" charset="0"/>
              <a:cs typeface="Andalus" panose="02020603050405020304" charset="0"/>
            </a:endParaRPr>
          </a:p>
          <a:p>
            <a:endParaRPr lang="en-US" sz="3600">
              <a:latin typeface="Andalus" panose="02020603050405020304" charset="0"/>
              <a:cs typeface="Andalus" panose="02020603050405020304" charset="0"/>
            </a:endParaRPr>
          </a:p>
          <a:p>
            <a:r>
              <a:rPr lang="en-US" sz="3600" b="1">
                <a:solidFill>
                  <a:srgbClr val="FF0000"/>
                </a:solidFill>
                <a:latin typeface="Andalus" panose="02020603050405020304" charset="0"/>
                <a:cs typeface="Andalus" panose="02020603050405020304" charset="0"/>
                <a:sym typeface="+mn-ea"/>
              </a:rPr>
              <a:t>iv.  Stub:</a:t>
            </a:r>
            <a:endParaRPr lang="en-US" sz="3600">
              <a:latin typeface="Andalus" panose="02020603050405020304" charset="0"/>
              <a:cs typeface="Andalus" panose="02020603050405020304" charset="0"/>
            </a:endParaRPr>
          </a:p>
          <a:p>
            <a:endParaRPr lang="en-US" sz="3600">
              <a:latin typeface="Andalus" panose="02020603050405020304" charset="0"/>
              <a:cs typeface="Andalus" panose="02020603050405020304" charset="0"/>
            </a:endParaRPr>
          </a:p>
          <a:p>
            <a:r>
              <a:rPr lang="en-US" sz="3600">
                <a:latin typeface="Andalus" panose="02020603050405020304" charset="0"/>
                <a:cs typeface="Andalus" panose="02020603050405020304" charset="0"/>
                <a:sym typeface="+mn-ea"/>
              </a:rPr>
              <a:t>The portion of the table containing row caption is called stub.</a:t>
            </a:r>
            <a:endParaRPr lang="en-US" sz="36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ext Box 3"/>
          <p:cNvSpPr txBox="1"/>
          <p:nvPr/>
        </p:nvSpPr>
        <p:spPr>
          <a:xfrm>
            <a:off x="756920" y="474980"/>
            <a:ext cx="10922000" cy="6185535"/>
          </a:xfrm>
          <a:prstGeom prst="rect">
            <a:avLst/>
          </a:prstGeom>
          <a:noFill/>
        </p:spPr>
        <p:txBody>
          <a:bodyPr wrap="square" rtlCol="0" anchor="t">
            <a:spAutoFit/>
          </a:bodyPr>
          <a:p>
            <a:r>
              <a:rPr lang="en-US" sz="3600" b="1">
                <a:solidFill>
                  <a:srgbClr val="FF0000"/>
                </a:solidFill>
                <a:latin typeface="Andalus" panose="02020603050405020304" charset="0"/>
                <a:cs typeface="Andalus" panose="02020603050405020304" charset="0"/>
                <a:sym typeface="+mn-ea"/>
              </a:rPr>
              <a:t> v.  Body of the table:</a:t>
            </a:r>
            <a:endParaRPr lang="en-US" sz="3600">
              <a:latin typeface="Andalus" panose="02020603050405020304" charset="0"/>
              <a:cs typeface="Andalus" panose="02020603050405020304" charset="0"/>
            </a:endParaRPr>
          </a:p>
          <a:p>
            <a:r>
              <a:rPr lang="en-US" sz="3600">
                <a:latin typeface="Andalus" panose="02020603050405020304" charset="0"/>
                <a:cs typeface="Andalus" panose="02020603050405020304" charset="0"/>
                <a:sym typeface="+mn-ea"/>
              </a:rPr>
              <a:t>The body of the table contains the statistical data which have to be presented in different rows and column.</a:t>
            </a:r>
            <a:endParaRPr lang="en-US" sz="3600">
              <a:latin typeface="Andalus" panose="02020603050405020304" charset="0"/>
              <a:cs typeface="Andalus" panose="02020603050405020304" charset="0"/>
              <a:sym typeface="+mn-ea"/>
            </a:endParaRPr>
          </a:p>
          <a:p>
            <a:endParaRPr lang="en-US" sz="3600">
              <a:latin typeface="Andalus" panose="02020603050405020304" charset="0"/>
              <a:cs typeface="Andalus" panose="02020603050405020304" charset="0"/>
            </a:endParaRPr>
          </a:p>
          <a:p>
            <a:endParaRPr lang="en-US" sz="3600">
              <a:latin typeface="Andalus" panose="02020603050405020304" charset="0"/>
              <a:cs typeface="Andalus" panose="02020603050405020304" charset="0"/>
            </a:endParaRPr>
          </a:p>
          <a:p>
            <a:r>
              <a:rPr lang="en-US" sz="3600" b="1">
                <a:solidFill>
                  <a:srgbClr val="FF0000"/>
                </a:solidFill>
                <a:latin typeface="Andalus" panose="02020603050405020304" charset="0"/>
                <a:cs typeface="Andalus" panose="02020603050405020304" charset="0"/>
                <a:sym typeface="+mn-ea"/>
              </a:rPr>
              <a:t> vi.   Prefatory notes or head notes:</a:t>
            </a:r>
            <a:endParaRPr lang="en-US" sz="3600">
              <a:latin typeface="Andalus" panose="02020603050405020304" charset="0"/>
              <a:cs typeface="Andalus" panose="02020603050405020304" charset="0"/>
            </a:endParaRPr>
          </a:p>
          <a:p>
            <a:r>
              <a:rPr lang="en-US" sz="3600">
                <a:latin typeface="Andalus" panose="02020603050405020304" charset="0"/>
                <a:cs typeface="Andalus" panose="02020603050405020304" charset="0"/>
                <a:sym typeface="+mn-ea"/>
              </a:rPr>
              <a:t>Prefatory note appears between title and body of the table and enclosed in brackets. It is used to throw some light about the units of measurements e.g. in lakhs, in thousand, in tones etc.</a:t>
            </a:r>
            <a:endParaRPr lang="en-US" sz="3600">
              <a:latin typeface="Andalus" panose="02020603050405020304" charset="0"/>
              <a:cs typeface="Andalus" panose="02020603050405020304" charset="0"/>
            </a:endParaRPr>
          </a:p>
          <a:p>
            <a:endParaRPr lang="en-US" sz="3600">
              <a:latin typeface="Andalus" panose="02020603050405020304" charset="0"/>
              <a:cs typeface="Andalus" panose="0202060305040502030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ext Box 3"/>
          <p:cNvSpPr txBox="1"/>
          <p:nvPr/>
        </p:nvSpPr>
        <p:spPr>
          <a:xfrm>
            <a:off x="1021080" y="182245"/>
            <a:ext cx="11047095" cy="6492875"/>
          </a:xfrm>
          <a:prstGeom prst="rect">
            <a:avLst/>
          </a:prstGeom>
          <a:noFill/>
        </p:spPr>
        <p:txBody>
          <a:bodyPr wrap="square" rtlCol="0">
            <a:spAutoFit/>
          </a:bodyPr>
          <a:p>
            <a:r>
              <a:rPr lang="en-US" sz="3200">
                <a:latin typeface="Andalus" panose="02020603050405020304" charset="0"/>
                <a:cs typeface="Andalus" panose="02020603050405020304" charset="0"/>
                <a:sym typeface="+mn-ea"/>
              </a:rPr>
              <a:t>         </a:t>
            </a:r>
            <a:r>
              <a:rPr lang="en-US" sz="3200" b="1">
                <a:solidFill>
                  <a:srgbClr val="FF0000"/>
                </a:solidFill>
                <a:latin typeface="Andalus" panose="02020603050405020304" charset="0"/>
                <a:cs typeface="Andalus" panose="02020603050405020304" charset="0"/>
                <a:sym typeface="+mn-ea"/>
              </a:rPr>
              <a:t>  vii.   Foot note:</a:t>
            </a:r>
            <a:endParaRPr lang="en-US" sz="3200">
              <a:latin typeface="Andalus" panose="02020603050405020304" charset="0"/>
              <a:cs typeface="Andalus" panose="02020603050405020304" charset="0"/>
            </a:endParaRPr>
          </a:p>
          <a:p>
            <a:r>
              <a:rPr lang="en-US" sz="3200">
                <a:latin typeface="Andalus" panose="02020603050405020304" charset="0"/>
                <a:cs typeface="Andalus" panose="02020603050405020304" charset="0"/>
                <a:sym typeface="+mn-ea"/>
              </a:rPr>
              <a:t>A foot note an always given at the bottom of the table but above the source note. Afoot note is a statement about something which is not clear from headings, title, stubs and captions etc. suppose when the profit earned by a company is shown in a table footnote should define whether it is profit before tax or profit after tax.</a:t>
            </a:r>
            <a:endParaRPr lang="en-US" sz="3200">
              <a:latin typeface="Andalus" panose="02020603050405020304" charset="0"/>
              <a:cs typeface="Andalus" panose="02020603050405020304" charset="0"/>
              <a:sym typeface="+mn-ea"/>
            </a:endParaRPr>
          </a:p>
          <a:p>
            <a:endParaRPr lang="en-US" sz="3200">
              <a:latin typeface="Andalus" panose="02020603050405020304" charset="0"/>
              <a:cs typeface="Andalus" panose="02020603050405020304" charset="0"/>
            </a:endParaRPr>
          </a:p>
          <a:p>
            <a:r>
              <a:rPr lang="en-US" sz="3200" b="1">
                <a:solidFill>
                  <a:srgbClr val="FF0000"/>
                </a:solidFill>
                <a:latin typeface="Andalus" panose="02020603050405020304" charset="0"/>
                <a:cs typeface="Andalus" panose="02020603050405020304" charset="0"/>
                <a:sym typeface="+mn-ea"/>
              </a:rPr>
              <a:t>          viii.    Source note:</a:t>
            </a:r>
            <a:endParaRPr lang="en-US" sz="3200" b="1">
              <a:solidFill>
                <a:srgbClr val="FF0000"/>
              </a:solidFill>
              <a:latin typeface="Andalus" panose="02020603050405020304" charset="0"/>
              <a:cs typeface="Andalus" panose="02020603050405020304" charset="0"/>
            </a:endParaRPr>
          </a:p>
          <a:p>
            <a:r>
              <a:rPr lang="en-US" sz="3200">
                <a:latin typeface="Andalus" panose="02020603050405020304" charset="0"/>
                <a:cs typeface="Andalus" panose="02020603050405020304" charset="0"/>
                <a:sym typeface="+mn-ea"/>
              </a:rPr>
              <a:t>A source note is placed immediately below the table but after the footnote. It refers to the source from where information has been taken.</a:t>
            </a:r>
            <a:endParaRPr lang="en-US" sz="3200">
              <a:latin typeface="Andalus" panose="02020603050405020304" charset="0"/>
              <a:cs typeface="Andalus" panose="02020603050405020304" charset="0"/>
            </a:endParaRPr>
          </a:p>
          <a:p>
            <a:endParaRPr lang="en-US" sz="3200">
              <a:latin typeface="Andalus" panose="02020603050405020304" charset="0"/>
              <a:cs typeface="Andalus" panose="0202060305040502030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Content Placeholder 3"/>
          <p:cNvPicPr>
            <a:picLocks noChangeAspect="1"/>
          </p:cNvPicPr>
          <p:nvPr>
            <p:ph idx="1"/>
          </p:nvPr>
        </p:nvPicPr>
        <p:blipFill>
          <a:blip r:embed="rId1"/>
          <a:stretch>
            <a:fillRect/>
          </a:stretch>
        </p:blipFill>
        <p:spPr>
          <a:xfrm>
            <a:off x="236220" y="449580"/>
            <a:ext cx="11328400" cy="592455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Content Placeholder 3"/>
          <p:cNvPicPr>
            <a:picLocks noChangeAspect="1"/>
          </p:cNvPicPr>
          <p:nvPr>
            <p:ph idx="1"/>
          </p:nvPr>
        </p:nvPicPr>
        <p:blipFill>
          <a:blip r:embed="rId1"/>
          <a:stretch>
            <a:fillRect/>
          </a:stretch>
        </p:blipFill>
        <p:spPr>
          <a:xfrm>
            <a:off x="20955" y="224790"/>
            <a:ext cx="11572875" cy="6717665"/>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Title 4"/>
          <p:cNvSpPr>
            <a:spLocks noGrp="1"/>
          </p:cNvSpPr>
          <p:nvPr>
            <p:ph type="title"/>
          </p:nvPr>
        </p:nvSpPr>
        <p:spPr/>
        <p:txBody>
          <a:bodyPr/>
          <a:p>
            <a:endParaRPr lang="en-US"/>
          </a:p>
        </p:txBody>
      </p:sp>
      <p:pic>
        <p:nvPicPr>
          <p:cNvPr id="4" name="Content Placeholder 3"/>
          <p:cNvPicPr>
            <a:picLocks noChangeAspect="1"/>
          </p:cNvPicPr>
          <p:nvPr>
            <p:ph idx="1"/>
          </p:nvPr>
        </p:nvPicPr>
        <p:blipFill>
          <a:blip r:embed="rId1"/>
          <a:stretch>
            <a:fillRect/>
          </a:stretch>
        </p:blipFill>
        <p:spPr>
          <a:xfrm>
            <a:off x="260985" y="365125"/>
            <a:ext cx="10931525" cy="620903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Title 4"/>
          <p:cNvSpPr>
            <a:spLocks noGrp="1"/>
          </p:cNvSpPr>
          <p:nvPr>
            <p:ph type="title"/>
          </p:nvPr>
        </p:nvSpPr>
        <p:spPr/>
        <p:txBody>
          <a:bodyPr/>
          <a:p>
            <a:endParaRPr lang="en-US"/>
          </a:p>
        </p:txBody>
      </p:sp>
      <p:pic>
        <p:nvPicPr>
          <p:cNvPr id="4" name="Content Placeholder 3"/>
          <p:cNvPicPr>
            <a:picLocks noChangeAspect="1"/>
          </p:cNvPicPr>
          <p:nvPr>
            <p:ph idx="1"/>
          </p:nvPr>
        </p:nvPicPr>
        <p:blipFill>
          <a:blip r:embed="rId1"/>
          <a:stretch>
            <a:fillRect/>
          </a:stretch>
        </p:blipFill>
        <p:spPr>
          <a:xfrm>
            <a:off x="-64135" y="-105410"/>
            <a:ext cx="12195810" cy="695579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Content Placeholder 3"/>
          <p:cNvPicPr>
            <a:picLocks noChangeAspect="1"/>
          </p:cNvPicPr>
          <p:nvPr>
            <p:ph idx="1"/>
          </p:nvPr>
        </p:nvPicPr>
        <p:blipFill>
          <a:blip r:embed="rId1"/>
          <a:stretch>
            <a:fillRect/>
          </a:stretch>
        </p:blipFill>
        <p:spPr>
          <a:xfrm>
            <a:off x="549275" y="368935"/>
            <a:ext cx="11482070" cy="6370955"/>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Content Placeholder 3"/>
          <p:cNvPicPr>
            <a:picLocks noChangeAspect="1"/>
          </p:cNvPicPr>
          <p:nvPr>
            <p:ph idx="1"/>
          </p:nvPr>
        </p:nvPicPr>
        <p:blipFill>
          <a:blip r:embed="rId1"/>
          <a:stretch>
            <a:fillRect/>
          </a:stretch>
        </p:blipFill>
        <p:spPr>
          <a:xfrm>
            <a:off x="319405" y="483870"/>
            <a:ext cx="11783060" cy="6400165"/>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ext Box 3"/>
          <p:cNvSpPr txBox="1"/>
          <p:nvPr/>
        </p:nvSpPr>
        <p:spPr>
          <a:xfrm>
            <a:off x="1530350" y="1145540"/>
            <a:ext cx="9130665" cy="2799715"/>
          </a:xfrm>
          <a:prstGeom prst="rect">
            <a:avLst/>
          </a:prstGeom>
          <a:noFill/>
        </p:spPr>
        <p:txBody>
          <a:bodyPr wrap="square" rtlCol="0">
            <a:spAutoFit/>
          </a:bodyPr>
          <a:p>
            <a:pPr algn="ctr"/>
            <a:endParaRPr lang="en-IN" altLang="en-US" sz="4400" b="1">
              <a:solidFill>
                <a:srgbClr val="1D41D5"/>
              </a:solidFill>
              <a:latin typeface="Algerian" panose="04020705040A02060702" charset="0"/>
              <a:cs typeface="Algerian" panose="04020705040A02060702" charset="0"/>
            </a:endParaRPr>
          </a:p>
          <a:p>
            <a:pPr algn="ctr"/>
            <a:endParaRPr lang="en-IN" altLang="en-US" sz="4400" b="1">
              <a:solidFill>
                <a:srgbClr val="1D41D5"/>
              </a:solidFill>
              <a:latin typeface="Algerian" panose="04020705040A02060702" charset="0"/>
              <a:cs typeface="Algerian" panose="04020705040A02060702" charset="0"/>
            </a:endParaRPr>
          </a:p>
          <a:p>
            <a:pPr algn="ctr"/>
            <a:r>
              <a:rPr lang="en-IN" altLang="en-US" sz="4400" b="1">
                <a:solidFill>
                  <a:srgbClr val="1D41D5"/>
                </a:solidFill>
                <a:latin typeface="Algerian" panose="04020705040A02060702" charset="0"/>
                <a:cs typeface="Algerian" panose="04020705040A02060702" charset="0"/>
              </a:rPr>
              <a:t>THANKS TO ALL  </a:t>
            </a:r>
            <a:endParaRPr lang="en-IN" altLang="en-US" sz="4400" b="1">
              <a:solidFill>
                <a:srgbClr val="1D41D5"/>
              </a:solidFill>
              <a:latin typeface="Algerian" panose="04020705040A02060702" charset="0"/>
              <a:cs typeface="Algerian" panose="04020705040A02060702" charset="0"/>
            </a:endParaRPr>
          </a:p>
          <a:p>
            <a:pPr algn="ctr"/>
            <a:endParaRPr lang="en-IN" altLang="en-US" sz="4400" b="1">
              <a:solidFill>
                <a:srgbClr val="1D41D5"/>
              </a:solidFill>
              <a:latin typeface="Algerian" panose="04020705040A02060702" charset="0"/>
              <a:cs typeface="Algerian" panose="04020705040A02060702"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pic>
        <p:nvPicPr>
          <p:cNvPr id="4" name="Content Placeholder 3"/>
          <p:cNvPicPr>
            <a:picLocks noChangeAspect="1"/>
          </p:cNvPicPr>
          <p:nvPr>
            <p:ph idx="1"/>
          </p:nvPr>
        </p:nvPicPr>
        <p:blipFill>
          <a:blip r:embed="rId1"/>
          <a:stretch>
            <a:fillRect/>
          </a:stretch>
        </p:blipFill>
        <p:spPr>
          <a:xfrm>
            <a:off x="1849120" y="1600200"/>
            <a:ext cx="8492490" cy="452628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ext Box 3"/>
          <p:cNvSpPr txBox="1"/>
          <p:nvPr/>
        </p:nvSpPr>
        <p:spPr>
          <a:xfrm>
            <a:off x="485775" y="497205"/>
            <a:ext cx="11097895" cy="5507990"/>
          </a:xfrm>
          <a:prstGeom prst="rect">
            <a:avLst/>
          </a:prstGeom>
          <a:noFill/>
        </p:spPr>
        <p:txBody>
          <a:bodyPr wrap="square" rtlCol="0">
            <a:spAutoFit/>
          </a:bodyPr>
          <a:p>
            <a:r>
              <a:rPr lang="en-US" sz="3200" b="1">
                <a:solidFill>
                  <a:srgbClr val="FF0000"/>
                </a:solidFill>
                <a:latin typeface="Andalus" panose="02020603050405020304" charset="0"/>
                <a:cs typeface="Andalus" panose="02020603050405020304" charset="0"/>
              </a:rPr>
              <a:t>Tabulation Meaning:</a:t>
            </a:r>
            <a:endParaRPr lang="en-US" sz="3200">
              <a:latin typeface="Andalus" panose="02020603050405020304" charset="0"/>
              <a:cs typeface="Andalus" panose="02020603050405020304" charset="0"/>
            </a:endParaRPr>
          </a:p>
          <a:p>
            <a:r>
              <a:rPr lang="en-US" sz="3200">
                <a:latin typeface="Andalus" panose="02020603050405020304" charset="0"/>
                <a:cs typeface="Andalus" panose="02020603050405020304" charset="0"/>
              </a:rPr>
              <a:t>Tabulation is a systematic &amp; logical presentation of numeric data in rows and columns, to facilitate comparison and statistical analysis. It facilitates comparison by bringing related information close to each other and helps in further statistical analysis and interpretation.</a:t>
            </a:r>
            <a:endParaRPr lang="en-US" sz="3200">
              <a:latin typeface="Andalus" panose="02020603050405020304" charset="0"/>
              <a:cs typeface="Andalus" panose="02020603050405020304" charset="0"/>
            </a:endParaRPr>
          </a:p>
          <a:p>
            <a:endParaRPr lang="en-US" sz="3200">
              <a:latin typeface="Andalus" panose="02020603050405020304" charset="0"/>
              <a:cs typeface="Andalus" panose="02020603050405020304" charset="0"/>
            </a:endParaRPr>
          </a:p>
          <a:p>
            <a:r>
              <a:rPr lang="en-US" sz="3200">
                <a:latin typeface="Andalus" panose="02020603050405020304" charset="0"/>
                <a:cs typeface="Andalus" panose="02020603050405020304" charset="0"/>
              </a:rPr>
              <a:t>To put it in other words, the method of placing organised data into a tabular form is called as tabulation. It may be complex, double or simple depending upon the nature of categorisation.</a:t>
            </a:r>
            <a:endParaRPr lang="en-US" sz="3200">
              <a:latin typeface="Andalus" panose="02020603050405020304" charset="0"/>
              <a:cs typeface="Andalus" panose="02020603050405020304" charset="0"/>
            </a:endParaRPr>
          </a:p>
          <a:p>
            <a:endParaRPr lang="en-US" sz="3200">
              <a:latin typeface="Andalus" panose="02020603050405020304" charset="0"/>
              <a:cs typeface="Andalus" panose="0202060305040502030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Text Box 4"/>
          <p:cNvSpPr txBox="1"/>
          <p:nvPr/>
        </p:nvSpPr>
        <p:spPr>
          <a:xfrm>
            <a:off x="478790" y="336550"/>
            <a:ext cx="11238230" cy="7047230"/>
          </a:xfrm>
          <a:prstGeom prst="rect">
            <a:avLst/>
          </a:prstGeom>
          <a:noFill/>
        </p:spPr>
        <p:txBody>
          <a:bodyPr wrap="square" rtlCol="0">
            <a:spAutoFit/>
          </a:bodyPr>
          <a:p>
            <a:r>
              <a:rPr lang="en-US" sz="3200" b="1">
                <a:gradFill>
                  <a:gsLst>
                    <a:gs pos="0">
                      <a:srgbClr val="007BD3"/>
                    </a:gs>
                    <a:gs pos="100000">
                      <a:srgbClr val="034373"/>
                    </a:gs>
                  </a:gsLst>
                  <a:lin scaled="0"/>
                </a:gradFill>
                <a:latin typeface="Andalus" panose="02020603050405020304" charset="0"/>
                <a:cs typeface="Andalus" panose="02020603050405020304" charset="0"/>
              </a:rPr>
              <a:t>5 Major Objectives Of Tabulation:</a:t>
            </a:r>
            <a:endParaRPr lang="en-US" sz="2800">
              <a:latin typeface="Andalus" panose="02020603050405020304" charset="0"/>
              <a:cs typeface="Andalus" panose="02020603050405020304" charset="0"/>
            </a:endParaRPr>
          </a:p>
          <a:p>
            <a:r>
              <a:rPr lang="en-US" sz="2800" b="1">
                <a:solidFill>
                  <a:srgbClr val="FF0000"/>
                </a:solidFill>
                <a:latin typeface="Andalus" panose="02020603050405020304" charset="0"/>
                <a:cs typeface="Andalus" panose="02020603050405020304" charset="0"/>
              </a:rPr>
              <a:t>(1) To Simplify the Complex Data</a:t>
            </a:r>
            <a:endParaRPr lang="en-US" sz="2800">
              <a:latin typeface="Andalus" panose="02020603050405020304" charset="0"/>
              <a:cs typeface="Andalus" panose="02020603050405020304" charset="0"/>
            </a:endParaRPr>
          </a:p>
          <a:p>
            <a:endParaRPr lang="en-US" sz="2800">
              <a:latin typeface="Andalus" panose="02020603050405020304" charset="0"/>
              <a:cs typeface="Andalus" panose="02020603050405020304" charset="0"/>
            </a:endParaRPr>
          </a:p>
          <a:p>
            <a:r>
              <a:rPr lang="en-US" sz="2800">
                <a:latin typeface="Andalus" panose="02020603050405020304" charset="0"/>
                <a:cs typeface="Andalus" panose="02020603050405020304" charset="0"/>
              </a:rPr>
              <a:t>It reduces the bulk of information i.e. raw data in a simplified and meaningful form so that it could be easily by a common man in less time.</a:t>
            </a:r>
            <a:endParaRPr lang="en-US" sz="2800">
              <a:latin typeface="Andalus" panose="02020603050405020304" charset="0"/>
              <a:cs typeface="Andalus" panose="02020603050405020304" charset="0"/>
            </a:endParaRPr>
          </a:p>
          <a:p>
            <a:endParaRPr lang="en-US" sz="2800">
              <a:latin typeface="Andalus" panose="02020603050405020304" charset="0"/>
              <a:cs typeface="Andalus" panose="02020603050405020304" charset="0"/>
            </a:endParaRPr>
          </a:p>
          <a:p>
            <a:r>
              <a:rPr lang="en-US" sz="2800" b="1">
                <a:solidFill>
                  <a:srgbClr val="FF0000"/>
                </a:solidFill>
                <a:latin typeface="Andalus" panose="02020603050405020304" charset="0"/>
                <a:cs typeface="Andalus" panose="02020603050405020304" charset="0"/>
              </a:rPr>
              <a:t>(2) To Bring Out Essential Features of the Data</a:t>
            </a:r>
            <a:endParaRPr lang="en-US" sz="2800">
              <a:latin typeface="Andalus" panose="02020603050405020304" charset="0"/>
              <a:cs typeface="Andalus" panose="02020603050405020304" charset="0"/>
            </a:endParaRPr>
          </a:p>
          <a:p>
            <a:endParaRPr lang="en-US" sz="2800">
              <a:latin typeface="Andalus" panose="02020603050405020304" charset="0"/>
              <a:cs typeface="Andalus" panose="02020603050405020304" charset="0"/>
            </a:endParaRPr>
          </a:p>
          <a:p>
            <a:r>
              <a:rPr lang="en-US" sz="2800">
                <a:latin typeface="Andalus" panose="02020603050405020304" charset="0"/>
                <a:cs typeface="Andalus" panose="02020603050405020304" charset="0"/>
              </a:rPr>
              <a:t>It brings out the chief/main characteristics of data.</a:t>
            </a:r>
            <a:endParaRPr lang="en-US" sz="2800">
              <a:latin typeface="Andalus" panose="02020603050405020304" charset="0"/>
              <a:cs typeface="Andalus" panose="02020603050405020304" charset="0"/>
            </a:endParaRPr>
          </a:p>
          <a:p>
            <a:r>
              <a:rPr lang="en-US" sz="2800">
                <a:latin typeface="Andalus" panose="02020603050405020304" charset="0"/>
                <a:cs typeface="Andalus" panose="02020603050405020304" charset="0"/>
              </a:rPr>
              <a:t>It presents facts clearly and precisely without textual explanation.</a:t>
            </a:r>
            <a:endParaRPr lang="en-US" sz="2800">
              <a:latin typeface="Andalus" panose="02020603050405020304" charset="0"/>
              <a:cs typeface="Andalus" panose="02020603050405020304" charset="0"/>
            </a:endParaRPr>
          </a:p>
          <a:p>
            <a:endParaRPr lang="en-US" sz="2800">
              <a:latin typeface="Andalus" panose="02020603050405020304" charset="0"/>
              <a:cs typeface="Andalus" panose="02020603050405020304" charset="0"/>
            </a:endParaRPr>
          </a:p>
          <a:p>
            <a:r>
              <a:rPr lang="en-US" sz="2800" b="1">
                <a:solidFill>
                  <a:srgbClr val="FF0000"/>
                </a:solidFill>
                <a:latin typeface="Andalus" panose="02020603050405020304" charset="0"/>
                <a:cs typeface="Andalus" panose="02020603050405020304" charset="0"/>
              </a:rPr>
              <a:t>(3) To Facilitate Comparison</a:t>
            </a:r>
            <a:endParaRPr lang="en-US" sz="2800">
              <a:latin typeface="Andalus" panose="02020603050405020304" charset="0"/>
              <a:cs typeface="Andalus" panose="02020603050405020304" charset="0"/>
            </a:endParaRPr>
          </a:p>
          <a:p>
            <a:endParaRPr lang="en-US" sz="2800">
              <a:latin typeface="Andalus" panose="02020603050405020304" charset="0"/>
              <a:cs typeface="Andalus" panose="02020603050405020304" charset="0"/>
            </a:endParaRPr>
          </a:p>
          <a:p>
            <a:r>
              <a:rPr lang="en-US" sz="2800">
                <a:latin typeface="Andalus" panose="02020603050405020304" charset="0"/>
                <a:cs typeface="Andalus" panose="02020603050405020304" charset="0"/>
              </a:rPr>
              <a:t>Presentation of data in row &amp; column is helpful in simultaneous detailed comparison on the basis of several parameters.</a:t>
            </a:r>
            <a:endParaRPr lang="en-US" sz="2800">
              <a:latin typeface="Andalus" panose="02020603050405020304" charset="0"/>
              <a:cs typeface="Andalus" panose="02020603050405020304" charset="0"/>
            </a:endParaRPr>
          </a:p>
          <a:p>
            <a:endParaRPr lang="en-US" sz="2800">
              <a:latin typeface="Andalus" panose="02020603050405020304" charset="0"/>
              <a:cs typeface="Andalus" panose="0202060305040502030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Text Box 7"/>
          <p:cNvSpPr txBox="1"/>
          <p:nvPr/>
        </p:nvSpPr>
        <p:spPr>
          <a:xfrm>
            <a:off x="522605" y="1188085"/>
            <a:ext cx="11191240" cy="6000750"/>
          </a:xfrm>
          <a:prstGeom prst="rect">
            <a:avLst/>
          </a:prstGeom>
          <a:noFill/>
        </p:spPr>
        <p:txBody>
          <a:bodyPr wrap="square" rtlCol="0">
            <a:spAutoFit/>
          </a:bodyPr>
          <a:p>
            <a:r>
              <a:rPr lang="en-US" sz="3200" b="1">
                <a:solidFill>
                  <a:srgbClr val="FF0000"/>
                </a:solidFill>
                <a:latin typeface="Andalus" panose="02020603050405020304" charset="0"/>
                <a:cs typeface="Andalus" panose="02020603050405020304" charset="0"/>
                <a:sym typeface="+mn-ea"/>
              </a:rPr>
              <a:t>4) To Facilitate Statistical Analysis</a:t>
            </a:r>
            <a:endParaRPr lang="en-US" sz="3200" b="1">
              <a:solidFill>
                <a:srgbClr val="FF0000"/>
              </a:solidFill>
              <a:latin typeface="Andalus" panose="02020603050405020304" charset="0"/>
              <a:cs typeface="Andalus" panose="02020603050405020304" charset="0"/>
            </a:endParaRPr>
          </a:p>
          <a:p>
            <a:endParaRPr lang="en-US" sz="3200">
              <a:latin typeface="Andalus" panose="02020603050405020304" charset="0"/>
              <a:cs typeface="Andalus" panose="02020603050405020304" charset="0"/>
            </a:endParaRPr>
          </a:p>
          <a:p>
            <a:r>
              <a:rPr lang="en-US" sz="3200">
                <a:latin typeface="Andalus" panose="02020603050405020304" charset="0"/>
                <a:cs typeface="Andalus" panose="02020603050405020304" charset="0"/>
                <a:sym typeface="+mn-ea"/>
              </a:rPr>
              <a:t>Tables serve as the best source of organised data for further statistical analysis.</a:t>
            </a:r>
            <a:endParaRPr lang="en-US" sz="3200">
              <a:latin typeface="Andalus" panose="02020603050405020304" charset="0"/>
              <a:cs typeface="Andalus" panose="02020603050405020304" charset="0"/>
            </a:endParaRPr>
          </a:p>
          <a:p>
            <a:r>
              <a:rPr lang="en-US" sz="3200">
                <a:latin typeface="Andalus" panose="02020603050405020304" charset="0"/>
                <a:cs typeface="Andalus" panose="02020603050405020304" charset="0"/>
                <a:sym typeface="+mn-ea"/>
              </a:rPr>
              <a:t>The task of computing average, dispersion, correlation, etc. becomes much easier if data is presented in the form of a table.</a:t>
            </a:r>
            <a:endParaRPr lang="en-US" sz="3200">
              <a:latin typeface="Andalus" panose="02020603050405020304" charset="0"/>
              <a:cs typeface="Andalus" panose="02020603050405020304" charset="0"/>
              <a:sym typeface="+mn-ea"/>
            </a:endParaRPr>
          </a:p>
          <a:p>
            <a:endParaRPr lang="en-US" sz="3200">
              <a:latin typeface="Andalus" panose="02020603050405020304" charset="0"/>
              <a:cs typeface="Andalus" panose="02020603050405020304" charset="0"/>
            </a:endParaRPr>
          </a:p>
          <a:p>
            <a:r>
              <a:rPr lang="en-US" sz="3200" b="1">
                <a:solidFill>
                  <a:srgbClr val="FF0000"/>
                </a:solidFill>
                <a:latin typeface="Andalus" panose="02020603050405020304" charset="0"/>
                <a:cs typeface="Andalus" panose="02020603050405020304" charset="0"/>
                <a:sym typeface="+mn-ea"/>
              </a:rPr>
              <a:t>(5) Saving of Space</a:t>
            </a:r>
            <a:endParaRPr lang="en-US" sz="3200">
              <a:latin typeface="Andalus" panose="02020603050405020304" charset="0"/>
              <a:cs typeface="Andalus" panose="02020603050405020304" charset="0"/>
            </a:endParaRPr>
          </a:p>
          <a:p>
            <a:endParaRPr lang="en-US" sz="3200">
              <a:latin typeface="Andalus" panose="02020603050405020304" charset="0"/>
              <a:cs typeface="Andalus" panose="02020603050405020304" charset="0"/>
            </a:endParaRPr>
          </a:p>
          <a:p>
            <a:r>
              <a:rPr lang="en-US" sz="3200">
                <a:latin typeface="Andalus" panose="02020603050405020304" charset="0"/>
                <a:cs typeface="Andalus" panose="02020603050405020304" charset="0"/>
                <a:sym typeface="+mn-ea"/>
              </a:rPr>
              <a:t>A table presents facts in a better way than the textual form.</a:t>
            </a:r>
            <a:endParaRPr lang="en-US" sz="3200">
              <a:latin typeface="Andalus" panose="02020603050405020304" charset="0"/>
              <a:cs typeface="Andalus" panose="02020603050405020304" charset="0"/>
            </a:endParaRPr>
          </a:p>
          <a:p>
            <a:r>
              <a:rPr lang="en-US" sz="3200">
                <a:latin typeface="Andalus" panose="02020603050405020304" charset="0"/>
                <a:cs typeface="Andalus" panose="02020603050405020304" charset="0"/>
                <a:sym typeface="+mn-ea"/>
              </a:rPr>
              <a:t>It saves space without sacrificing the quality and quantity of data.</a:t>
            </a:r>
            <a:endParaRPr lang="en-US" sz="3200">
              <a:latin typeface="Andalus" panose="02020603050405020304" charset="0"/>
              <a:cs typeface="Andalus" panose="02020603050405020304" charset="0"/>
            </a:endParaRPr>
          </a:p>
          <a:p>
            <a:endParaRPr lang="en-US" sz="3200">
              <a:latin typeface="Andalus" panose="02020603050405020304" charset="0"/>
              <a:cs typeface="Andalus" panose="0202060305040502030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Title 5"/>
          <p:cNvSpPr>
            <a:spLocks noGrp="1"/>
          </p:cNvSpPr>
          <p:nvPr>
            <p:ph type="title"/>
          </p:nvPr>
        </p:nvSpPr>
        <p:spPr/>
        <p:txBody>
          <a:bodyPr/>
          <a:p>
            <a:endParaRPr lang="en-US"/>
          </a:p>
        </p:txBody>
      </p:sp>
      <p:sp>
        <p:nvSpPr>
          <p:cNvPr id="4" name="Text Box 3"/>
          <p:cNvSpPr txBox="1"/>
          <p:nvPr/>
        </p:nvSpPr>
        <p:spPr>
          <a:xfrm>
            <a:off x="1738630" y="1742440"/>
            <a:ext cx="5757545" cy="368300"/>
          </a:xfrm>
          <a:prstGeom prst="rect">
            <a:avLst/>
          </a:prstGeom>
          <a:noFill/>
        </p:spPr>
        <p:txBody>
          <a:bodyPr wrap="square" rtlCol="0">
            <a:spAutoFit/>
          </a:bodyPr>
          <a:p>
            <a:endParaRPr lang="en-US"/>
          </a:p>
        </p:txBody>
      </p:sp>
      <p:pic>
        <p:nvPicPr>
          <p:cNvPr id="5" name="Content Placeholder 4"/>
          <p:cNvPicPr>
            <a:picLocks noChangeAspect="1"/>
          </p:cNvPicPr>
          <p:nvPr>
            <p:ph idx="1"/>
          </p:nvPr>
        </p:nvPicPr>
        <p:blipFill>
          <a:blip r:embed="rId1"/>
          <a:stretch>
            <a:fillRect/>
          </a:stretch>
        </p:blipFill>
        <p:spPr>
          <a:xfrm>
            <a:off x="-26035" y="-117475"/>
            <a:ext cx="12244705" cy="729043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5" name="Table 4"/>
          <p:cNvGraphicFramePr/>
          <p:nvPr/>
        </p:nvGraphicFramePr>
        <p:xfrm>
          <a:off x="1828800" y="1905000"/>
          <a:ext cx="8533765" cy="3048000"/>
        </p:xfrm>
        <a:graphic>
          <a:graphicData uri="http://schemas.openxmlformats.org/drawingml/2006/table">
            <a:tbl>
              <a:tblPr firstRow="1" bandRow="1">
                <a:tableStyleId>{5C22544A-7EE6-4342-B048-85BDC9FD1C3A}</a:tableStyleId>
              </a:tblPr>
              <a:tblGrid>
                <a:gridCol w="2132965"/>
                <a:gridCol w="2132965"/>
                <a:gridCol w="2132965"/>
                <a:gridCol w="2132965"/>
              </a:tblGrid>
              <a:tr h="381000">
                <a:tc>
                  <a:txBody>
                    <a:bodyPr/>
                    <a:p>
                      <a:pPr>
                        <a:buNone/>
                      </a:pPr>
                      <a:r>
                        <a:rPr lang="en-IN" altLang="en-US" b="1">
                          <a:solidFill>
                            <a:schemeClr val="tx1"/>
                          </a:solidFill>
                        </a:rPr>
                        <a:t>SL.NO</a:t>
                      </a:r>
                      <a:endParaRPr lang="en-IN" altLang="en-US" b="1">
                        <a:solidFill>
                          <a:schemeClr val="tx1"/>
                        </a:solidFill>
                      </a:endParaRPr>
                    </a:p>
                  </a:txBody>
                  <a:tcPr/>
                </a:tc>
                <a:tc>
                  <a:txBody>
                    <a:bodyPr/>
                    <a:p>
                      <a:pPr>
                        <a:buNone/>
                      </a:pPr>
                      <a:r>
                        <a:rPr lang="en-IN" altLang="en-US">
                          <a:solidFill>
                            <a:schemeClr val="tx1"/>
                          </a:solidFill>
                        </a:rPr>
                        <a:t>NAME</a:t>
                      </a:r>
                      <a:endParaRPr lang="en-IN" altLang="en-US">
                        <a:solidFill>
                          <a:schemeClr val="tx1"/>
                        </a:solidFill>
                      </a:endParaRPr>
                    </a:p>
                  </a:txBody>
                  <a:tcPr/>
                </a:tc>
                <a:tc>
                  <a:txBody>
                    <a:bodyPr/>
                    <a:p>
                      <a:pPr>
                        <a:buNone/>
                      </a:pPr>
                      <a:r>
                        <a:rPr lang="en-IN" altLang="en-US">
                          <a:solidFill>
                            <a:schemeClr val="tx1"/>
                          </a:solidFill>
                        </a:rPr>
                        <a:t>D.O.B</a:t>
                      </a:r>
                      <a:endParaRPr lang="en-IN" altLang="en-US">
                        <a:solidFill>
                          <a:schemeClr val="tx1"/>
                        </a:solidFill>
                      </a:endParaRPr>
                    </a:p>
                  </a:txBody>
                  <a:tcPr/>
                </a:tc>
                <a:tc>
                  <a:txBody>
                    <a:bodyPr/>
                    <a:p>
                      <a:pPr>
                        <a:buNone/>
                      </a:pPr>
                      <a:r>
                        <a:rPr lang="en-IN" altLang="en-US">
                          <a:solidFill>
                            <a:schemeClr val="tx1"/>
                          </a:solidFill>
                        </a:rPr>
                        <a:t>D.O.J</a:t>
                      </a:r>
                      <a:endParaRPr lang="en-IN" altLang="en-US">
                        <a:solidFill>
                          <a:schemeClr val="tx1"/>
                        </a:solidFill>
                      </a:endParaRPr>
                    </a:p>
                  </a:txBody>
                  <a:tcPr/>
                </a:tc>
              </a:tr>
              <a:tr h="381000">
                <a:tc>
                  <a:txBody>
                    <a:bodyPr/>
                    <a:p>
                      <a:pPr>
                        <a:buNone/>
                      </a:pPr>
                      <a:r>
                        <a:rPr lang="en-IN" altLang="en-US"/>
                        <a:t>1</a:t>
                      </a:r>
                      <a:endParaRPr lang="en-IN" altLang="en-US"/>
                    </a:p>
                  </a:txBody>
                  <a:tcPr/>
                </a:tc>
                <a:tc>
                  <a:txBody>
                    <a:bodyPr/>
                    <a:p>
                      <a:pPr>
                        <a:buNone/>
                      </a:pPr>
                      <a:r>
                        <a:rPr lang="en-IN" altLang="en-US"/>
                        <a:t>NITHYA</a:t>
                      </a:r>
                      <a:endParaRPr lang="en-IN" altLang="en-US"/>
                    </a:p>
                  </a:txBody>
                  <a:tcPr/>
                </a:tc>
                <a:tc>
                  <a:txBody>
                    <a:bodyPr/>
                    <a:p>
                      <a:pPr>
                        <a:buNone/>
                      </a:pPr>
                      <a:r>
                        <a:rPr lang="en-IN" altLang="en-US"/>
                        <a:t>20.</a:t>
                      </a:r>
                      <a:endParaRPr lang="en-IN" altLang="en-US"/>
                    </a:p>
                  </a:txBody>
                  <a:tcPr/>
                </a:tc>
                <a:tc>
                  <a:txBody>
                    <a:bodyPr/>
                    <a:p>
                      <a:pPr>
                        <a:buNone/>
                      </a:pPr>
                      <a:endParaRPr lang="en-US"/>
                    </a:p>
                  </a:txBody>
                  <a:tcPr/>
                </a:tc>
              </a:tr>
              <a:tr h="381000">
                <a:tc>
                  <a:txBody>
                    <a:bodyPr/>
                    <a:p>
                      <a:pPr>
                        <a:buNone/>
                      </a:pPr>
                      <a:r>
                        <a:rPr lang="en-IN" altLang="en-US"/>
                        <a:t>2</a:t>
                      </a:r>
                      <a:endParaRPr lang="en-IN" altLang="en-US"/>
                    </a:p>
                  </a:txBody>
                  <a:tcPr/>
                </a:tc>
                <a:tc>
                  <a:txBody>
                    <a:bodyPr/>
                    <a:p>
                      <a:pPr>
                        <a:buNone/>
                      </a:pPr>
                      <a:r>
                        <a:rPr lang="en-IN" altLang="en-US"/>
                        <a:t>KEERTHANA</a:t>
                      </a:r>
                      <a:endParaRPr lang="en-IN" altLang="en-US"/>
                    </a:p>
                  </a:txBody>
                  <a:tcPr/>
                </a:tc>
                <a:tc>
                  <a:txBody>
                    <a:bodyPr/>
                    <a:p>
                      <a:pPr>
                        <a:buNone/>
                      </a:pPr>
                      <a:endParaRPr lang="en-US"/>
                    </a:p>
                  </a:txBody>
                  <a:tcPr/>
                </a:tc>
                <a:tc>
                  <a:txBody>
                    <a:bodyPr/>
                    <a:p>
                      <a:pPr>
                        <a:buNone/>
                      </a:pPr>
                      <a:endParaRPr lang="en-US"/>
                    </a:p>
                  </a:txBody>
                  <a:tcPr/>
                </a:tc>
              </a:tr>
              <a:tr h="381000">
                <a:tc>
                  <a:txBody>
                    <a:bodyPr/>
                    <a:p>
                      <a:pPr>
                        <a:buNone/>
                      </a:pPr>
                      <a:r>
                        <a:rPr lang="en-IN" altLang="en-US"/>
                        <a:t>3</a:t>
                      </a:r>
                      <a:endParaRPr lang="en-IN" altLang="en-US"/>
                    </a:p>
                  </a:txBody>
                  <a:tcPr/>
                </a:tc>
                <a:tc>
                  <a:txBody>
                    <a:bodyPr/>
                    <a:p>
                      <a:pPr>
                        <a:buNone/>
                      </a:pPr>
                      <a:r>
                        <a:rPr lang="en-IN" altLang="en-US"/>
                        <a:t>LALITHA</a:t>
                      </a:r>
                      <a:endParaRPr lang="en-IN" altLang="en-US"/>
                    </a:p>
                  </a:txBody>
                  <a:tcPr/>
                </a:tc>
                <a:tc>
                  <a:txBody>
                    <a:bodyPr/>
                    <a:p>
                      <a:pPr>
                        <a:buNone/>
                      </a:pPr>
                      <a:endParaRPr lang="en-US"/>
                    </a:p>
                  </a:txBody>
                  <a:tcPr/>
                </a:tc>
                <a:tc>
                  <a:txBody>
                    <a:bodyPr/>
                    <a:p>
                      <a:pPr>
                        <a:buNone/>
                      </a:pPr>
                      <a:endParaRPr lang="en-US"/>
                    </a:p>
                  </a:txBody>
                  <a:tcPr/>
                </a:tc>
              </a:tr>
              <a:tr h="381000">
                <a:tc>
                  <a:txBody>
                    <a:bodyPr/>
                    <a:p>
                      <a:pPr>
                        <a:buNone/>
                      </a:pPr>
                      <a:r>
                        <a:rPr lang="en-IN" altLang="en-US"/>
                        <a:t>4</a:t>
                      </a:r>
                      <a:endParaRPr lang="en-IN" altLang="en-US"/>
                    </a:p>
                  </a:txBody>
                  <a:tcPr/>
                </a:tc>
                <a:tc>
                  <a:txBody>
                    <a:bodyPr/>
                    <a:p>
                      <a:pPr>
                        <a:buNone/>
                      </a:pPr>
                      <a:r>
                        <a:rPr lang="en-IN" altLang="en-US"/>
                        <a:t>MADAVI</a:t>
                      </a:r>
                      <a:endParaRPr lang="en-IN" altLang="en-US"/>
                    </a:p>
                  </a:txBody>
                  <a:tcPr/>
                </a:tc>
                <a:tc>
                  <a:txBody>
                    <a:bodyPr/>
                    <a:p>
                      <a:pPr>
                        <a:buNone/>
                      </a:pPr>
                      <a:endParaRPr lang="en-US"/>
                    </a:p>
                  </a:txBody>
                  <a:tcPr/>
                </a:tc>
                <a:tc>
                  <a:txBody>
                    <a:bodyPr/>
                    <a:p>
                      <a:pPr>
                        <a:buNone/>
                      </a:pPr>
                      <a:endParaRPr lang="en-US"/>
                    </a:p>
                  </a:txBody>
                  <a:tcPr/>
                </a:tc>
              </a:tr>
              <a:tr h="381000">
                <a:tc>
                  <a:txBody>
                    <a:bodyPr/>
                    <a:p>
                      <a:pPr>
                        <a:buNone/>
                      </a:pPr>
                      <a:r>
                        <a:rPr lang="en-IN" altLang="en-US"/>
                        <a:t>5</a:t>
                      </a:r>
                      <a:endParaRPr lang="en-IN" altLang="en-US"/>
                    </a:p>
                  </a:txBody>
                  <a:tcPr/>
                </a:tc>
                <a:tc>
                  <a:txBody>
                    <a:bodyPr/>
                    <a:p>
                      <a:pPr>
                        <a:buNone/>
                      </a:pPr>
                      <a:r>
                        <a:rPr lang="en-IN" altLang="en-US"/>
                        <a:t>VIGNESWARI</a:t>
                      </a:r>
                      <a:endParaRPr lang="en-IN" altLang="en-US"/>
                    </a:p>
                  </a:txBody>
                  <a:tcPr/>
                </a:tc>
                <a:tc>
                  <a:txBody>
                    <a:bodyPr/>
                    <a:p>
                      <a:pPr>
                        <a:buNone/>
                      </a:pPr>
                      <a:endParaRPr lang="en-US"/>
                    </a:p>
                  </a:txBody>
                  <a:tcPr/>
                </a:tc>
                <a:tc>
                  <a:txBody>
                    <a:bodyPr/>
                    <a:p>
                      <a:pPr>
                        <a:buNone/>
                      </a:pPr>
                      <a:endParaRPr lang="en-US"/>
                    </a:p>
                  </a:txBody>
                  <a:tcPr/>
                </a:tc>
              </a:tr>
              <a:tr h="381000">
                <a:tc>
                  <a:txBody>
                    <a:bodyPr/>
                    <a:p>
                      <a:pPr>
                        <a:buNone/>
                      </a:pPr>
                      <a:r>
                        <a:rPr lang="en-IN" altLang="en-US"/>
                        <a:t>6</a:t>
                      </a:r>
                      <a:endParaRPr lang="en-IN" altLang="en-US"/>
                    </a:p>
                  </a:txBody>
                  <a:tcPr/>
                </a:tc>
                <a:tc>
                  <a:txBody>
                    <a:bodyPr/>
                    <a:p>
                      <a:pPr>
                        <a:buNone/>
                      </a:pPr>
                      <a:r>
                        <a:rPr lang="en-IN" altLang="en-US"/>
                        <a:t>ABINAYA</a:t>
                      </a:r>
                      <a:endParaRPr lang="en-IN" altLang="en-US"/>
                    </a:p>
                  </a:txBody>
                  <a:tcPr/>
                </a:tc>
                <a:tc>
                  <a:txBody>
                    <a:bodyPr/>
                    <a:p>
                      <a:pPr>
                        <a:buNone/>
                      </a:pPr>
                      <a:endParaRPr lang="en-US"/>
                    </a:p>
                  </a:txBody>
                  <a:tcPr/>
                </a:tc>
                <a:tc>
                  <a:txBody>
                    <a:bodyPr/>
                    <a:p>
                      <a:pPr>
                        <a:buNone/>
                      </a:pPr>
                      <a:endParaRPr lang="en-US"/>
                    </a:p>
                  </a:txBody>
                  <a:tcPr/>
                </a:tc>
              </a:tr>
              <a:tr h="381000">
                <a:tc>
                  <a:txBody>
                    <a:bodyPr/>
                    <a:p>
                      <a:pPr>
                        <a:buNone/>
                      </a:pPr>
                      <a:r>
                        <a:rPr lang="en-IN" altLang="en-US"/>
                        <a:t>7</a:t>
                      </a:r>
                      <a:endParaRPr lang="en-IN" altLang="en-US"/>
                    </a:p>
                  </a:txBody>
                  <a:tcPr/>
                </a:tc>
                <a:tc>
                  <a:txBody>
                    <a:bodyPr/>
                    <a:p>
                      <a:pPr>
                        <a:buNone/>
                      </a:pPr>
                      <a:r>
                        <a:rPr lang="en-IN" altLang="en-US"/>
                        <a:t>SESHMA</a:t>
                      </a:r>
                      <a:endParaRPr lang="en-IN" altLang="en-US"/>
                    </a:p>
                  </a:txBody>
                  <a:tcPr/>
                </a:tc>
                <a:tc>
                  <a:txBody>
                    <a:bodyPr/>
                    <a:p>
                      <a:pPr>
                        <a:buNone/>
                      </a:pPr>
                      <a:endParaRPr lang="en-US"/>
                    </a:p>
                  </a:txBody>
                  <a:tcPr/>
                </a:tc>
                <a:tc>
                  <a:txBody>
                    <a:bodyPr/>
                    <a:p>
                      <a:pPr>
                        <a:buNone/>
                      </a:pPr>
                      <a:endParaRPr lang="en-US"/>
                    </a:p>
                  </a:txBody>
                  <a:tcPr/>
                </a:tc>
              </a:tr>
            </a:tbl>
          </a:graphicData>
        </a:graphic>
      </p:graphicFrame>
      <p:sp>
        <p:nvSpPr>
          <p:cNvPr id="8" name="Text Box 7"/>
          <p:cNvSpPr txBox="1"/>
          <p:nvPr/>
        </p:nvSpPr>
        <p:spPr>
          <a:xfrm>
            <a:off x="2000885" y="542290"/>
            <a:ext cx="8543925" cy="368300"/>
          </a:xfrm>
          <a:prstGeom prst="rect">
            <a:avLst/>
          </a:prstGeom>
          <a:noFill/>
        </p:spPr>
        <p:txBody>
          <a:bodyPr wrap="square" rtlCol="0">
            <a:spAutoFit/>
          </a:bodyPr>
          <a:p>
            <a:r>
              <a:rPr lang="en-IN" altLang="en-US"/>
              <a:t>STUDENTS LIST FOR ANALY SIS ABOUT THEM AGE</a:t>
            </a:r>
            <a:endParaRPr lang="en-IN"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Content Placeholder 4"/>
          <p:cNvPicPr>
            <a:picLocks noChangeAspect="1"/>
          </p:cNvPicPr>
          <p:nvPr>
            <p:ph idx="1"/>
          </p:nvPr>
        </p:nvPicPr>
        <p:blipFill>
          <a:blip r:embed="rId1"/>
          <a:stretch>
            <a:fillRect/>
          </a:stretch>
        </p:blipFill>
        <p:spPr>
          <a:xfrm>
            <a:off x="12065" y="118745"/>
            <a:ext cx="12136755" cy="672020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 name="Content Placeholder 6"/>
          <p:cNvPicPr>
            <a:picLocks noChangeAspect="1"/>
          </p:cNvPicPr>
          <p:nvPr>
            <p:ph idx="1"/>
          </p:nvPr>
        </p:nvPicPr>
        <p:blipFill>
          <a:blip r:embed="rId1"/>
          <a:stretch>
            <a:fillRect/>
          </a:stretch>
        </p:blipFill>
        <p:spPr>
          <a:xfrm>
            <a:off x="-54610" y="48895"/>
            <a:ext cx="12249785" cy="6774180"/>
          </a:xfrm>
          <a:prstGeom prst="rect">
            <a:avLst/>
          </a:prstGeom>
        </p:spPr>
      </p:pic>
    </p:spTree>
  </p:cSld>
  <p:clrMapOvr>
    <a:masterClrMapping/>
  </p:clrMapOvr>
</p:sld>
</file>

<file path=ppt/theme/theme1.xml><?xml version="1.0" encoding="utf-8"?>
<a:theme xmlns:a="http://schemas.openxmlformats.org/drawingml/2006/main" name="Business Cooperate">
  <a:themeElements>
    <a:clrScheme name="Business Cooper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usiness Cooperate">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spDef>
    <a:ln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lnDef>
  </a:objectDefaults>
  <a:extraClrSchemeLst>
    <a:extraClrScheme>
      <a:clrScheme name="Business Cooper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usiness Cooper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usiness Cooper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usiness Cooper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usiness Cooper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usiness Cooper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usiness Cooper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usiness Cooper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usiness Cooper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usiness Cooper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usiness Cooper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usiness Cooper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3229</Words>
  <Application>WPS Presentation</Application>
  <PresentationFormat>Widescreen</PresentationFormat>
  <Paragraphs>125</Paragraphs>
  <Slides>22</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22</vt:i4>
      </vt:variant>
    </vt:vector>
  </HeadingPairs>
  <TitlesOfParts>
    <vt:vector size="32" baseType="lpstr">
      <vt:lpstr>Arial</vt:lpstr>
      <vt:lpstr>SimSun</vt:lpstr>
      <vt:lpstr>Wingdings</vt:lpstr>
      <vt:lpstr>Tw Cen MT Condensed Extra Bold</vt:lpstr>
      <vt:lpstr>Andalus</vt:lpstr>
      <vt:lpstr>Microsoft YaHei</vt:lpstr>
      <vt:lpstr>Arial Unicode MS</vt:lpstr>
      <vt:lpstr>Calibri</vt:lpstr>
      <vt:lpstr>Algerian</vt:lpstr>
      <vt:lpstr>Business Cooperate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
  <cp:lastModifiedBy>My acer</cp:lastModifiedBy>
  <cp:revision>12</cp:revision>
  <dcterms:created xsi:type="dcterms:W3CDTF">2020-08-09T12:21:00Z</dcterms:created>
  <dcterms:modified xsi:type="dcterms:W3CDTF">2020-08-10T02:36:25Z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1033-11.2.0.9453</vt:lpwstr>
  </property>
</Properties>
</file>