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2"/>
  </p:notesMasterIdLst>
  <p:sldIdLst>
    <p:sldId id="256" r:id="rId2"/>
    <p:sldId id="290" r:id="rId3"/>
    <p:sldId id="258" r:id="rId4"/>
    <p:sldId id="272" r:id="rId5"/>
    <p:sldId id="289" r:id="rId6"/>
    <p:sldId id="271" r:id="rId7"/>
    <p:sldId id="273" r:id="rId8"/>
    <p:sldId id="274" r:id="rId9"/>
    <p:sldId id="275" r:id="rId10"/>
    <p:sldId id="259" r:id="rId11"/>
    <p:sldId id="260" r:id="rId12"/>
    <p:sldId id="261" r:id="rId13"/>
    <p:sldId id="262" r:id="rId14"/>
    <p:sldId id="263" r:id="rId15"/>
    <p:sldId id="264" r:id="rId16"/>
    <p:sldId id="265" r:id="rId17"/>
    <p:sldId id="269" r:id="rId18"/>
    <p:sldId id="270" r:id="rId19"/>
    <p:sldId id="291" r:id="rId20"/>
    <p:sldId id="292"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616E9"/>
    <a:srgbClr val="DAED05"/>
    <a:srgbClr val="560354"/>
    <a:srgbClr val="940000"/>
    <a:srgbClr val="0F19EF"/>
    <a:srgbClr val="0A081D"/>
    <a:srgbClr val="001326"/>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982" autoAdjust="0"/>
    <p:restoredTop sz="94660"/>
  </p:normalViewPr>
  <p:slideViewPr>
    <p:cSldViewPr snapToGrid="0">
      <p:cViewPr varScale="1">
        <p:scale>
          <a:sx n="73" d="100"/>
          <a:sy n="73" d="100"/>
        </p:scale>
        <p:origin x="-570"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FD42F7-718C-4B98-AAEC-167E6DDD60A7}" type="datetimeFigureOut">
              <a:rPr lang="en-US" smtClean="0"/>
              <a:pPr/>
              <a:t>8/19/2020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B2AA4F-B828-4D7C-AFD3-893933DAFCB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p:sp>
      <p:sp>
        <p:nvSpPr>
          <p:cNvPr id="3" name="Text Placeholder 2"/>
          <p:cNvSpPr>
            <a:spLocks noGrp="1"/>
          </p:cNvSpPr>
          <p:nvPr>
            <p:ph type="body" idx="3"/>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2"/>
          <p:cNvPicPr>
            <a:picLocks noChangeAspect="1"/>
          </p:cNvPicPr>
          <p:nvPr/>
        </p:nvPicPr>
        <p:blipFill>
          <a:blip r:embed="rId2"/>
          <a:stretch>
            <a:fillRect/>
          </a:stretch>
        </p:blipFill>
        <p:spPr>
          <a:xfrm>
            <a:off x="0" y="0"/>
            <a:ext cx="12208933" cy="6858000"/>
          </a:xfrm>
          <a:prstGeom prst="rect">
            <a:avLst/>
          </a:prstGeom>
          <a:noFill/>
          <a:ln w="9525">
            <a:noFill/>
          </a:ln>
        </p:spPr>
      </p:pic>
      <p:sp>
        <p:nvSpPr>
          <p:cNvPr id="2051" name="Rectangle 3"/>
          <p:cNvSpPr>
            <a:spLocks noGrp="1" noChangeArrowheads="1"/>
          </p:cNvSpPr>
          <p:nvPr>
            <p:ph type="ctrTitle"/>
          </p:nvPr>
        </p:nvSpPr>
        <p:spPr>
          <a:xfrm>
            <a:off x="624417" y="1196975"/>
            <a:ext cx="10943167" cy="1082675"/>
          </a:xfrm>
        </p:spPr>
        <p:txBody>
          <a:bodyPr/>
          <a:lstStyle>
            <a:lvl1pPr algn="ctr">
              <a:defRPr>
                <a:solidFill>
                  <a:schemeClr val="bg1"/>
                </a:solidFill>
              </a:defRPr>
            </a:lvl1pPr>
          </a:lstStyle>
          <a:p>
            <a:pPr lvl="0"/>
            <a:r>
              <a:rPr lang="en-US" altLang="zh-CN" noProof="0" smtClean="0"/>
              <a:t>Click to edit Master title style</a:t>
            </a:r>
          </a:p>
        </p:txBody>
      </p:sp>
      <p:sp>
        <p:nvSpPr>
          <p:cNvPr id="2052" name="Rectangle 4"/>
          <p:cNvSpPr>
            <a:spLocks noGrp="1" noChangeArrowheads="1"/>
          </p:cNvSpPr>
          <p:nvPr>
            <p:ph type="subTitle" idx="1"/>
          </p:nvPr>
        </p:nvSpPr>
        <p:spPr>
          <a:xfrm>
            <a:off x="626533" y="2422525"/>
            <a:ext cx="10949517" cy="1752600"/>
          </a:xfrm>
        </p:spPr>
        <p:txBody>
          <a:bodyPr/>
          <a:lstStyle>
            <a:lvl1pPr marL="0" indent="0" algn="ctr">
              <a:buFontTx/>
              <a:buNone/>
              <a:defRPr>
                <a:solidFill>
                  <a:schemeClr val="bg1"/>
                </a:solidFill>
              </a:defRPr>
            </a:lvl1pPr>
          </a:lstStyle>
          <a:p>
            <a:pPr lvl="0"/>
            <a:r>
              <a:rPr lang="en-US" altLang="zh-CN" noProof="0" smtClean="0"/>
              <a:t>Click to edit Master subtitle style</a:t>
            </a:r>
          </a:p>
        </p:txBody>
      </p:sp>
      <p:sp>
        <p:nvSpPr>
          <p:cNvPr id="9" name="Rectangle 5"/>
          <p:cNvSpPr>
            <a:spLocks noGrp="1" noChangeArrowheads="1"/>
          </p:cNvSpPr>
          <p:nvPr>
            <p:ph type="dt" sz="half" idx="2"/>
          </p:nvPr>
        </p:nvSpPr>
        <p:spPr bwMode="auto">
          <a:xfrm>
            <a:off x="609600" y="6245225"/>
            <a:ext cx="2844800" cy="476250"/>
          </a:xfrm>
          <a:prstGeom prst="rect">
            <a:avLst/>
          </a:prstGeom>
          <a:noFill/>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63A1C593-65D0-4073-BCC9-577B9352EA97}" type="datetimeFigureOut">
              <a:rPr lang="en-US" smtClean="0"/>
              <a:pPr/>
              <a:t>8/19/2020</a:t>
            </a:fld>
            <a:endParaRPr lang="en-US"/>
          </a:p>
        </p:txBody>
      </p:sp>
      <p:sp>
        <p:nvSpPr>
          <p:cNvPr id="10" name="Rectangle 6"/>
          <p:cNvSpPr>
            <a:spLocks noGrp="1" noChangeArrowheads="1"/>
          </p:cNvSpPr>
          <p:nvPr>
            <p:ph type="ftr" sz="quarter" idx="3"/>
          </p:nvPr>
        </p:nvSpPr>
        <p:spPr bwMode="auto">
          <a:xfrm>
            <a:off x="4165600" y="6245225"/>
            <a:ext cx="3860800" cy="476250"/>
          </a:xfrm>
          <a:prstGeom prst="rect">
            <a:avLst/>
          </a:prstGeom>
          <a:noFill/>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endParaRPr lang="en-US"/>
          </a:p>
        </p:txBody>
      </p:sp>
      <p:sp>
        <p:nvSpPr>
          <p:cNvPr id="11" name="Rectangle 7"/>
          <p:cNvSpPr>
            <a:spLocks noGrp="1" noChangeArrowheads="1"/>
          </p:cNvSpPr>
          <p:nvPr>
            <p:ph type="sldNum" sz="quarter" idx="4"/>
          </p:nvPr>
        </p:nvSpPr>
        <p:spPr bwMode="auto">
          <a:xfrm>
            <a:off x="8737600" y="6245225"/>
            <a:ext cx="2844800" cy="476250"/>
          </a:xfrm>
          <a:prstGeom prst="rect">
            <a:avLst/>
          </a:prstGeom>
          <a:noFill/>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9B618960-8005-486C-9A75-10CB2AAC16F9}" type="slidenum">
              <a:rPr lang="en-US" smtClean="0"/>
              <a:pPr/>
              <a:t>‹#›</a:t>
            </a:fld>
            <a:endParaRPr 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pPr/>
              <a:t>8/19/2020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90500"/>
            <a:ext cx="2743200" cy="59372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190500"/>
            <a:ext cx="8026400" cy="59372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pPr/>
              <a:t>8/19/2020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pPr/>
              <a:t>8/19/2020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A1C593-65D0-4073-BCC9-577B9352EA97}" type="datetimeFigureOut">
              <a:rPr lang="en-US" smtClean="0"/>
              <a:pPr/>
              <a:t>8/19/2020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174750"/>
            <a:ext cx="5384800" cy="4953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174750"/>
            <a:ext cx="5384800" cy="4953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pPr/>
              <a:t>8/19/2020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317"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40317" y="2505075"/>
            <a:ext cx="5158316"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pPr/>
              <a:t>8/19/2020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pPr/>
              <a:t>8/19/2020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pPr/>
              <a:t>8/19/2020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717"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pPr/>
              <a:t>8/19/2020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717" y="987425"/>
            <a:ext cx="617220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pPr/>
              <a:t>8/19/2020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9"/>
          <p:cNvPicPr>
            <a:picLocks noChangeAspect="1"/>
          </p:cNvPicPr>
          <p:nvPr/>
        </p:nvPicPr>
        <p:blipFill>
          <a:blip r:embed="rId13"/>
          <a:stretch>
            <a:fillRect/>
          </a:stretch>
        </p:blipFill>
        <p:spPr>
          <a:xfrm>
            <a:off x="0" y="0"/>
            <a:ext cx="12208933" cy="6858000"/>
          </a:xfrm>
          <a:prstGeom prst="rect">
            <a:avLst/>
          </a:prstGeom>
          <a:noFill/>
          <a:ln w="9525">
            <a:noFill/>
          </a:ln>
        </p:spPr>
      </p:pic>
      <p:sp>
        <p:nvSpPr>
          <p:cNvPr id="1027" name="Rectangle 3"/>
          <p:cNvSpPr>
            <a:spLocks noGrp="1"/>
          </p:cNvSpPr>
          <p:nvPr>
            <p:ph type="title"/>
          </p:nvPr>
        </p:nvSpPr>
        <p:spPr>
          <a:xfrm>
            <a:off x="609600" y="190500"/>
            <a:ext cx="10972800" cy="582613"/>
          </a:xfrm>
          <a:prstGeom prst="rect">
            <a:avLst/>
          </a:prstGeom>
          <a:noFill/>
          <a:ln w="9525">
            <a:noFill/>
          </a:ln>
        </p:spPr>
        <p:txBody>
          <a:bodyPr anchor="ctr"/>
          <a:lstStyle/>
          <a:p>
            <a:pPr lvl="0"/>
            <a:r>
              <a:rPr lang="en-US" altLang="zh-CN" dirty="0"/>
              <a:t>Click to edit Master title style</a:t>
            </a:r>
          </a:p>
        </p:txBody>
      </p:sp>
      <p:sp>
        <p:nvSpPr>
          <p:cNvPr id="1028" name="Rectangle 4"/>
          <p:cNvSpPr>
            <a:spLocks noGrp="1"/>
          </p:cNvSpPr>
          <p:nvPr>
            <p:ph type="body" idx="1"/>
          </p:nvPr>
        </p:nvSpPr>
        <p:spPr>
          <a:xfrm>
            <a:off x="609600" y="1174750"/>
            <a:ext cx="10972800" cy="4953000"/>
          </a:xfrm>
          <a:prstGeom prst="rect">
            <a:avLst/>
          </a:prstGeom>
          <a:noFill/>
          <a:ln w="9525">
            <a:noFill/>
          </a:ln>
        </p:spPr>
        <p:txBody>
          <a:bodyPr/>
          <a:lstStyle/>
          <a:p>
            <a:pPr lvl="0"/>
            <a:r>
              <a:rPr lang="en-US" altLang="zh-CN" dirty="0"/>
              <a:t>Click to edit Master text styles</a:t>
            </a:r>
          </a:p>
          <a:p>
            <a:pPr lvl="1"/>
            <a:r>
              <a:rPr lang="en-US" altLang="zh-CN" dirty="0"/>
              <a:t>Second level</a:t>
            </a:r>
          </a:p>
          <a:p>
            <a:pPr lvl="2"/>
            <a:r>
              <a:rPr lang="en-US" altLang="zh-CN" dirty="0"/>
              <a:t>Third level</a:t>
            </a:r>
          </a:p>
          <a:p>
            <a:pPr lvl="3"/>
            <a:r>
              <a:rPr lang="en-US" altLang="zh-CN" dirty="0"/>
              <a:t>Fourth level</a:t>
            </a:r>
          </a:p>
          <a:p>
            <a:pPr lvl="4"/>
            <a:r>
              <a:rPr lang="en-US" altLang="zh-CN" dirty="0"/>
              <a:t>Fifth level</a:t>
            </a:r>
          </a:p>
        </p:txBody>
      </p:sp>
      <p:sp>
        <p:nvSpPr>
          <p:cNvPr id="1029" name="Rectangle 5"/>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fld id="{63A1C593-65D0-4073-BCC9-577B9352EA97}" type="datetimeFigureOut">
              <a:rPr lang="en-US" smtClean="0"/>
              <a:pPr/>
              <a:t>8/19/2020</a:t>
            </a:fld>
            <a:endParaRPr lang="en-US"/>
          </a:p>
        </p:txBody>
      </p:sp>
      <p:sp>
        <p:nvSpPr>
          <p:cNvPr id="1030" name="Rectangle 6"/>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endParaRPr lang="en-US"/>
          </a:p>
        </p:txBody>
      </p:sp>
      <p:sp>
        <p:nvSpPr>
          <p:cNvPr id="1031" name="Rectangle 7"/>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fld id="{9B618960-8005-486C-9A75-10CB2AAC16F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2pPr>
      <a:lvl3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3pPr>
      <a:lvl4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4pPr>
      <a:lvl5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5pPr>
      <a:lvl6pPr marL="4572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6pPr>
      <a:lvl7pPr marL="9144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7pPr>
      <a:lvl8pPr marL="13716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8pPr>
      <a:lvl9pPr marL="18288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p:nvPr/>
        </p:nvSpPr>
        <p:spPr>
          <a:xfrm>
            <a:off x="53340" y="380365"/>
            <a:ext cx="11857990" cy="6986528"/>
          </a:xfrm>
          <a:prstGeom prst="rect">
            <a:avLst/>
          </a:prstGeom>
          <a:noFill/>
        </p:spPr>
        <p:txBody>
          <a:bodyPr wrap="square" rtlCol="0">
            <a:spAutoFit/>
          </a:bodyPr>
          <a:lstStyle/>
          <a:p>
            <a:r>
              <a:rPr lang="en-IN" altLang="en-US" sz="3200" b="1" dirty="0">
                <a:solidFill>
                  <a:srgbClr val="DAED05"/>
                </a:solidFill>
                <a:latin typeface="Algerian" panose="04020705040A02060702" charset="0"/>
                <a:cs typeface="Algerian" panose="04020705040A02060702" charset="0"/>
              </a:rPr>
              <a:t>PLEASANT MORNING TO ALL</a:t>
            </a:r>
          </a:p>
          <a:p>
            <a:r>
              <a:rPr lang="en-IN" altLang="en-US" sz="3200" b="1" dirty="0">
                <a:solidFill>
                  <a:srgbClr val="DAED05"/>
                </a:solidFill>
                <a:latin typeface="Algerian" panose="04020705040A02060702" charset="0"/>
                <a:cs typeface="Algerian" panose="04020705040A02060702" charset="0"/>
              </a:rPr>
              <a:t>     </a:t>
            </a:r>
          </a:p>
          <a:p>
            <a:endParaRPr lang="en-IN" altLang="en-US" sz="3200" b="1" dirty="0">
              <a:solidFill>
                <a:srgbClr val="DAED05"/>
              </a:solidFill>
              <a:latin typeface="Algerian" panose="04020705040A02060702" charset="0"/>
              <a:cs typeface="Algerian" panose="04020705040A02060702" charset="0"/>
            </a:endParaRPr>
          </a:p>
          <a:p>
            <a:r>
              <a:rPr lang="en-IN" altLang="en-US" sz="3200" b="1" dirty="0">
                <a:solidFill>
                  <a:srgbClr val="DAED05"/>
                </a:solidFill>
                <a:latin typeface="Algerian" panose="04020705040A02060702" charset="0"/>
                <a:cs typeface="Algerian" panose="04020705040A02060702" charset="0"/>
              </a:rPr>
              <a:t>		RESEARCH METHODOLOGY</a:t>
            </a:r>
          </a:p>
          <a:p>
            <a:r>
              <a:rPr lang="en-IN" altLang="en-US" sz="3200" b="1" dirty="0">
                <a:solidFill>
                  <a:srgbClr val="DAED05"/>
                </a:solidFill>
                <a:latin typeface="Algerian" panose="04020705040A02060702" charset="0"/>
                <a:cs typeface="Algerian" panose="04020705040A02060702" charset="0"/>
              </a:rPr>
              <a:t>                                                               </a:t>
            </a:r>
            <a:r>
              <a:rPr lang="en-IN" altLang="en-US" sz="3200" b="1" dirty="0">
                <a:gradFill>
                  <a:gsLst>
                    <a:gs pos="0">
                      <a:srgbClr val="FE4444"/>
                    </a:gs>
                    <a:gs pos="100000">
                      <a:srgbClr val="832B2B"/>
                    </a:gs>
                  </a:gsLst>
                  <a:lin scaled="0"/>
                </a:gradFill>
                <a:latin typeface="Algerian" panose="04020705040A02060702" charset="0"/>
                <a:cs typeface="Algerian" panose="04020705040A02060702" charset="0"/>
              </a:rPr>
              <a:t>II M.SC </a:t>
            </a:r>
            <a:r>
              <a:rPr lang="en-IN" altLang="en-US" sz="3200" b="1" dirty="0" smtClean="0">
                <a:gradFill>
                  <a:gsLst>
                    <a:gs pos="0">
                      <a:srgbClr val="FE4444"/>
                    </a:gs>
                    <a:gs pos="100000">
                      <a:srgbClr val="832B2B"/>
                    </a:gs>
                  </a:gsLst>
                  <a:lin scaled="0"/>
                </a:gradFill>
                <a:latin typeface="Algerian" panose="04020705040A02060702" charset="0"/>
                <a:cs typeface="Algerian" panose="04020705040A02060702" charset="0"/>
              </a:rPr>
              <a:t>GEOGRAPHY</a:t>
            </a:r>
          </a:p>
          <a:p>
            <a:r>
              <a:rPr lang="en-IN" altLang="en-US" sz="3200" b="1" dirty="0" smtClean="0">
                <a:gradFill>
                  <a:gsLst>
                    <a:gs pos="0">
                      <a:srgbClr val="FE4444"/>
                    </a:gs>
                    <a:gs pos="100000">
                      <a:srgbClr val="832B2B"/>
                    </a:gs>
                  </a:gsLst>
                  <a:lin scaled="0"/>
                </a:gradFill>
                <a:latin typeface="Algerian" panose="04020705040A02060702" charset="0"/>
                <a:cs typeface="Algerian" panose="04020705040A02060702" charset="0"/>
              </a:rPr>
              <a:t>DATE:04.08.2020</a:t>
            </a:r>
          </a:p>
          <a:p>
            <a:r>
              <a:rPr lang="en-IN" altLang="en-US" sz="3200" b="1" dirty="0" smtClean="0">
                <a:gradFill>
                  <a:gsLst>
                    <a:gs pos="0">
                      <a:srgbClr val="FE4444"/>
                    </a:gs>
                    <a:gs pos="100000">
                      <a:srgbClr val="832B2B"/>
                    </a:gs>
                  </a:gsLst>
                  <a:lin scaled="0"/>
                </a:gradFill>
                <a:latin typeface="Algerian" panose="04020705040A02060702" charset="0"/>
                <a:cs typeface="Algerian" panose="04020705040A02060702" charset="0"/>
              </a:rPr>
              <a:t>DAY ORDER:2</a:t>
            </a:r>
          </a:p>
          <a:p>
            <a:r>
              <a:rPr lang="en-IN" altLang="en-US" sz="3200" b="1" smtClean="0">
                <a:gradFill>
                  <a:gsLst>
                    <a:gs pos="0">
                      <a:srgbClr val="FE4444"/>
                    </a:gs>
                    <a:gs pos="100000">
                      <a:srgbClr val="832B2B"/>
                    </a:gs>
                  </a:gsLst>
                  <a:lin scaled="0"/>
                </a:gradFill>
                <a:latin typeface="Algerian" panose="04020705040A02060702" charset="0"/>
                <a:cs typeface="Algerian" panose="04020705040A02060702" charset="0"/>
              </a:rPr>
              <a:t>TIME:09:30 TO 10:30</a:t>
            </a:r>
            <a:endParaRPr lang="en-IN" altLang="en-US" sz="3200" b="1" dirty="0">
              <a:solidFill>
                <a:srgbClr val="DAED05"/>
              </a:solidFill>
              <a:latin typeface="Algerian" panose="04020705040A02060702" charset="0"/>
              <a:cs typeface="Algerian" panose="04020705040A02060702" charset="0"/>
            </a:endParaRPr>
          </a:p>
          <a:p>
            <a:endParaRPr lang="en-IN" altLang="en-US" sz="3200" b="1" dirty="0">
              <a:solidFill>
                <a:srgbClr val="DAED05"/>
              </a:solidFill>
              <a:latin typeface="Algerian" panose="04020705040A02060702" charset="0"/>
              <a:cs typeface="Algerian" panose="04020705040A02060702" charset="0"/>
            </a:endParaRPr>
          </a:p>
          <a:p>
            <a:endParaRPr lang="en-IN" altLang="en-US" sz="3200" b="1" dirty="0">
              <a:solidFill>
                <a:srgbClr val="FFFF00"/>
              </a:solidFill>
              <a:latin typeface="Algerian" panose="04020705040A02060702" charset="0"/>
              <a:cs typeface="Algerian" panose="04020705040A02060702" charset="0"/>
            </a:endParaRPr>
          </a:p>
          <a:p>
            <a:endParaRPr lang="en-IN" altLang="en-US" sz="3200" b="1" dirty="0">
              <a:solidFill>
                <a:srgbClr val="FFFF00"/>
              </a:solidFill>
              <a:latin typeface="Algerian" panose="04020705040A02060702" charset="0"/>
              <a:cs typeface="Algerian" panose="04020705040A02060702" charset="0"/>
            </a:endParaRPr>
          </a:p>
          <a:p>
            <a:r>
              <a:rPr lang="en-IN" altLang="en-US" sz="3200" b="1" dirty="0">
                <a:solidFill>
                  <a:srgbClr val="FFFF00"/>
                </a:solidFill>
                <a:latin typeface="Algerian" panose="04020705040A02060702" charset="0"/>
                <a:cs typeface="Algerian" panose="04020705040A02060702" charset="0"/>
              </a:rPr>
              <a:t>                                                                                  </a:t>
            </a:r>
            <a:r>
              <a:rPr lang="en-IN" altLang="en-US" sz="3200" b="1" dirty="0">
                <a:solidFill>
                  <a:srgbClr val="0F19EF"/>
                </a:solidFill>
                <a:latin typeface="Algerian" panose="04020705040A02060702" charset="0"/>
                <a:cs typeface="Algerian" panose="04020705040A02060702" charset="0"/>
              </a:rPr>
              <a:t>S.SASIKALA</a:t>
            </a:r>
          </a:p>
          <a:p>
            <a:r>
              <a:rPr lang="en-IN" altLang="en-US" sz="3200" b="1" dirty="0">
                <a:solidFill>
                  <a:srgbClr val="0F19EF"/>
                </a:solidFill>
                <a:latin typeface="Algerian" panose="04020705040A02060702" charset="0"/>
                <a:cs typeface="Algerian" panose="04020705040A02060702" charset="0"/>
              </a:rPr>
              <a:t>				          GUEST LECTURER IN GEOGRAPHY</a:t>
            </a:r>
          </a:p>
          <a:p>
            <a:r>
              <a:rPr lang="en-IN" altLang="en-US" sz="3200" b="1" dirty="0">
                <a:solidFill>
                  <a:srgbClr val="0F19EF"/>
                </a:solidFill>
                <a:latin typeface="Algerian" panose="04020705040A02060702" charset="0"/>
                <a:cs typeface="Algerian" panose="04020705040A02060702" charset="0"/>
              </a:rPr>
              <a:t>										GCWK(A)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p:nvPr/>
        </p:nvSpPr>
        <p:spPr>
          <a:xfrm>
            <a:off x="434340" y="886460"/>
            <a:ext cx="11711940" cy="4399915"/>
          </a:xfrm>
          <a:prstGeom prst="rect">
            <a:avLst/>
          </a:prstGeom>
          <a:noFill/>
        </p:spPr>
        <p:txBody>
          <a:bodyPr wrap="square" rtlCol="0">
            <a:spAutoFit/>
          </a:bodyPr>
          <a:lstStyle/>
          <a:p>
            <a:r>
              <a:rPr lang="en-IN" altLang="en-US" sz="4000" b="1">
                <a:solidFill>
                  <a:srgbClr val="940000"/>
                </a:solidFill>
                <a:latin typeface="Arial Rounded MT Bold" panose="020F0704030504030204" charset="0"/>
                <a:cs typeface="Arial Rounded MT Bold" panose="020F0704030504030204" charset="0"/>
              </a:rPr>
              <a:t>      </a:t>
            </a:r>
          </a:p>
          <a:p>
            <a:r>
              <a:rPr lang="en-US" sz="4000" b="1">
                <a:solidFill>
                  <a:srgbClr val="0F19EF"/>
                </a:solidFill>
                <a:effectLst>
                  <a:outerShdw blurRad="38100" dist="25400" dir="5400000" algn="ctr" rotWithShape="0">
                    <a:srgbClr val="6E747A">
                      <a:alpha val="43000"/>
                    </a:srgbClr>
                  </a:outerShdw>
                </a:effectLst>
                <a:latin typeface="Arial Rounded MT Bold" panose="020F0704030504030204" charset="0"/>
                <a:cs typeface="Arial Rounded MT Bold" panose="020F0704030504030204" charset="0"/>
              </a:rPr>
              <a:t>Curiosity</a:t>
            </a:r>
            <a:r>
              <a:rPr lang="en-US" sz="4000" b="1">
                <a:solidFill>
                  <a:srgbClr val="940000"/>
                </a:solidFill>
                <a:latin typeface="Arial Rounded MT Bold" panose="020F0704030504030204" charset="0"/>
                <a:cs typeface="Arial Rounded MT Bold" panose="020F0704030504030204" charset="0"/>
              </a:rPr>
              <a:t> – </a:t>
            </a:r>
            <a:r>
              <a:rPr lang="en-IN" altLang="en-US" sz="4000" b="1">
                <a:solidFill>
                  <a:srgbClr val="940000"/>
                </a:solidFill>
                <a:latin typeface="Arial Rounded MT Bold" panose="020F0704030504030204" charset="0"/>
                <a:cs typeface="Arial Rounded MT Bold" panose="020F0704030504030204" charset="0"/>
              </a:rPr>
              <a:t>T</a:t>
            </a:r>
            <a:r>
              <a:rPr lang="en-US" sz="4000" b="1">
                <a:solidFill>
                  <a:srgbClr val="940000"/>
                </a:solidFill>
                <a:latin typeface="Arial Rounded MT Bold" panose="020F0704030504030204" charset="0"/>
                <a:cs typeface="Arial Rounded MT Bold" panose="020F0704030504030204" charset="0"/>
              </a:rPr>
              <a:t>his is what you’re interested in; what you have wondering about and what you most want to understand; from asking how things work, questioning why they don’t to searching for ways they can be better, curiosity is how the research process starts.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p:nvPr/>
        </p:nvSpPr>
        <p:spPr>
          <a:xfrm>
            <a:off x="462280" y="537210"/>
            <a:ext cx="10697845" cy="5631180"/>
          </a:xfrm>
          <a:prstGeom prst="rect">
            <a:avLst/>
          </a:prstGeom>
          <a:noFill/>
        </p:spPr>
        <p:txBody>
          <a:bodyPr wrap="square" rtlCol="0" anchor="t">
            <a:spAutoFit/>
          </a:bodyPr>
          <a:lstStyle/>
          <a:p>
            <a:r>
              <a:rPr lang="en-US" sz="4000" b="1">
                <a:solidFill>
                  <a:srgbClr val="0F19EF"/>
                </a:solidFill>
                <a:effectLst>
                  <a:outerShdw blurRad="38100" dist="25400" dir="5400000" algn="ctr" rotWithShape="0">
                    <a:srgbClr val="6E747A">
                      <a:alpha val="43000"/>
                    </a:srgbClr>
                  </a:outerShdw>
                </a:effectLst>
                <a:latin typeface="Arial Rounded MT Bold" panose="020F0704030504030204" charset="0"/>
                <a:cs typeface="Arial Rounded MT Bold" panose="020F0704030504030204" charset="0"/>
              </a:rPr>
              <a:t>Question development</a:t>
            </a:r>
            <a:r>
              <a:rPr lang="en-US" sz="4000" b="1">
                <a:solidFill>
                  <a:srgbClr val="0F19EF"/>
                </a:solidFill>
                <a:latin typeface="Arial Rounded MT Bold" panose="020F0704030504030204" charset="0"/>
                <a:cs typeface="Arial Rounded MT Bold" panose="020F0704030504030204" charset="0"/>
              </a:rPr>
              <a:t> </a:t>
            </a:r>
            <a:r>
              <a:rPr lang="en-US" sz="4000" b="1">
                <a:solidFill>
                  <a:srgbClr val="940000"/>
                </a:solidFill>
                <a:latin typeface="Arial Rounded MT Bold" panose="020F0704030504030204" charset="0"/>
                <a:cs typeface="Arial Rounded MT Bold" panose="020F0704030504030204" charset="0"/>
              </a:rPr>
              <a:t>– once you hone in on your interests it is time to nail your research question. Remember, research is the process of designing and implementing a plan for answering your research question so if you have a topic, but are not sure of the question, you simply cannot design a way to get appropriate answers.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p:nvPr/>
        </p:nvSpPr>
        <p:spPr>
          <a:xfrm>
            <a:off x="90805" y="523240"/>
            <a:ext cx="12163425" cy="5631180"/>
          </a:xfrm>
          <a:prstGeom prst="rect">
            <a:avLst/>
          </a:prstGeom>
          <a:noFill/>
        </p:spPr>
        <p:txBody>
          <a:bodyPr wrap="square" rtlCol="0" anchor="t">
            <a:spAutoFit/>
          </a:bodyPr>
          <a:lstStyle/>
          <a:p>
            <a:r>
              <a:rPr lang="en-IN" altLang="en-US" sz="4000" b="1">
                <a:solidFill>
                  <a:srgbClr val="940000"/>
                </a:solidFill>
                <a:latin typeface="Arial Rounded MT Bold" panose="020F0704030504030204" charset="0"/>
                <a:cs typeface="Arial Rounded MT Bold" panose="020F0704030504030204" charset="0"/>
              </a:rPr>
              <a:t>  </a:t>
            </a:r>
            <a:r>
              <a:rPr lang="en-US" sz="4000" b="1">
                <a:solidFill>
                  <a:srgbClr val="0F19EF"/>
                </a:solidFill>
                <a:effectLst>
                  <a:outerShdw blurRad="38100" dist="25400" dir="5400000" algn="ctr" rotWithShape="0">
                    <a:srgbClr val="6E747A">
                      <a:alpha val="43000"/>
                    </a:srgbClr>
                  </a:outerShdw>
                </a:effectLst>
                <a:latin typeface="Arial Rounded MT Bold" panose="020F0704030504030204" charset="0"/>
                <a:cs typeface="Arial Rounded MT Bold" panose="020F0704030504030204" charset="0"/>
              </a:rPr>
              <a:t>Understanding the state of play</a:t>
            </a:r>
            <a:r>
              <a:rPr lang="en-US" sz="4000" b="1">
                <a:solidFill>
                  <a:srgbClr val="940000"/>
                </a:solidFill>
                <a:latin typeface="Arial Rounded MT Bold" panose="020F0704030504030204" charset="0"/>
                <a:cs typeface="Arial Rounded MT Bold" panose="020F0704030504030204" charset="0"/>
              </a:rPr>
              <a:t> – now that you have articulated what it is you want to know in the form of a research question, you need to find out what other researchers have already discovered in and around your topic.  After all, you’re unlikely to be uncovering a whole new field, and instead will be adding to an existing body of knowledge, something you cannot not do well if you’re not in the know.</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IN" altLang="en-US" sz="4000" b="1">
                <a:gradFill>
                  <a:gsLst>
                    <a:gs pos="0">
                      <a:srgbClr val="E30000"/>
                    </a:gs>
                    <a:gs pos="100000">
                      <a:srgbClr val="760303"/>
                    </a:gs>
                  </a:gsLst>
                  <a:lin scaled="0"/>
                </a:gradFill>
              </a:rPr>
              <a:t>   </a:t>
            </a:r>
            <a:r>
              <a:rPr lang="en-IN" altLang="en-US" sz="4000" b="1">
                <a:solidFill>
                  <a:srgbClr val="0F19EF"/>
                </a:solidFill>
              </a:rPr>
              <a:t> </a:t>
            </a:r>
            <a:r>
              <a:rPr lang="en-US" sz="4000" b="1">
                <a:solidFill>
                  <a:srgbClr val="0F19EF"/>
                </a:solidFill>
                <a:effectLst>
                  <a:outerShdw blurRad="38100" dist="25400" dir="5400000" algn="ctr" rotWithShape="0">
                    <a:srgbClr val="6E747A">
                      <a:alpha val="43000"/>
                    </a:srgbClr>
                  </a:outerShdw>
                </a:effectLst>
              </a:rPr>
              <a:t>Revise/ hone in</a:t>
            </a:r>
            <a:r>
              <a:rPr lang="en-US" sz="4000" b="1">
                <a:gradFill>
                  <a:gsLst>
                    <a:gs pos="0">
                      <a:srgbClr val="E30000"/>
                    </a:gs>
                    <a:gs pos="100000">
                      <a:srgbClr val="760303"/>
                    </a:gs>
                  </a:gsLst>
                  <a:lin scaled="0"/>
                </a:gradFill>
                <a:effectLst>
                  <a:outerShdw blurRad="38100" dist="25400" dir="5400000" algn="ctr" rotWithShape="0">
                    <a:srgbClr val="6E747A">
                      <a:alpha val="43000"/>
                    </a:srgbClr>
                  </a:outerShdw>
                </a:effectLst>
              </a:rPr>
              <a:t> </a:t>
            </a:r>
            <a:r>
              <a:rPr lang="en-US" sz="4000" b="1">
                <a:gradFill>
                  <a:gsLst>
                    <a:gs pos="0">
                      <a:srgbClr val="E30000"/>
                    </a:gs>
                    <a:gs pos="100000">
                      <a:srgbClr val="760303"/>
                    </a:gs>
                  </a:gsLst>
                  <a:lin scaled="0"/>
                </a:gradFill>
              </a:rPr>
              <a:t>– </a:t>
            </a:r>
            <a:r>
              <a:rPr lang="en-US" sz="4000" b="1">
                <a:solidFill>
                  <a:srgbClr val="940000"/>
                </a:solidFill>
              </a:rPr>
              <a:t>will help you hone in on the contribution that your research will make to your field. This needs to be captured in the re-evaluation and articulation of your research question.</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6705" y="340360"/>
            <a:ext cx="11275695" cy="5787390"/>
          </a:xfrm>
        </p:spPr>
        <p:txBody>
          <a:bodyPr/>
          <a:lstStyle/>
          <a:p>
            <a:pPr marL="0" indent="0">
              <a:buNone/>
            </a:pPr>
            <a:r>
              <a:rPr lang="en-IN" altLang="en-US" sz="4000" b="1">
                <a:solidFill>
                  <a:srgbClr val="940000"/>
                </a:solidFill>
              </a:rPr>
              <a:t> </a:t>
            </a:r>
            <a:r>
              <a:rPr lang="en-IN" altLang="en-US" sz="4000" b="1">
                <a:solidFill>
                  <a:srgbClr val="0F19EF"/>
                </a:solidFill>
              </a:rPr>
              <a:t> </a:t>
            </a:r>
            <a:r>
              <a:rPr lang="en-IN" altLang="en-US" sz="4000" b="1">
                <a:solidFill>
                  <a:srgbClr val="0F19EF"/>
                </a:solidFill>
                <a:effectLst>
                  <a:outerShdw blurRad="38100" dist="25400" dir="5400000" algn="ctr" rotWithShape="0">
                    <a:srgbClr val="6E747A">
                      <a:alpha val="43000"/>
                    </a:srgbClr>
                  </a:outerShdw>
                </a:effectLst>
              </a:rPr>
              <a:t>Deciding </a:t>
            </a:r>
            <a:r>
              <a:rPr lang="en-US" sz="4000" b="1">
                <a:solidFill>
                  <a:srgbClr val="0F19EF"/>
                </a:solidFill>
                <a:effectLst>
                  <a:outerShdw blurRad="38100" dist="25400" dir="5400000" algn="ctr" rotWithShape="0">
                    <a:srgbClr val="6E747A">
                      <a:alpha val="43000"/>
                    </a:srgbClr>
                  </a:outerShdw>
                </a:effectLst>
              </a:rPr>
              <a:t>who has / where the answers are</a:t>
            </a:r>
            <a:r>
              <a:rPr lang="en-US" sz="4000" b="1">
                <a:solidFill>
                  <a:srgbClr val="0F19EF"/>
                </a:solidFill>
              </a:rPr>
              <a:t> </a:t>
            </a:r>
            <a:r>
              <a:rPr lang="en-US" sz="4000" b="1">
                <a:solidFill>
                  <a:srgbClr val="940000"/>
                </a:solidFill>
              </a:rPr>
              <a:t>– once you have a honed-in, well-articulated research question, it is time to think about where the answer to your question lies. Who has the answer? Does it reside with a population; a key informant; a community; a panel of experts; in documents; on the web; in existing records? Locating sources for answers is the first step to defining method.</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p:nvPr/>
        </p:nvSpPr>
        <p:spPr>
          <a:xfrm>
            <a:off x="711835" y="59055"/>
            <a:ext cx="11420475" cy="6185535"/>
          </a:xfrm>
          <a:prstGeom prst="rect">
            <a:avLst/>
          </a:prstGeom>
          <a:noFill/>
        </p:spPr>
        <p:txBody>
          <a:bodyPr wrap="square" rtlCol="0" anchor="t">
            <a:spAutoFit/>
          </a:bodyPr>
          <a:lstStyle/>
          <a:p>
            <a:r>
              <a:rPr lang="en-US" sz="3600" b="1">
                <a:solidFill>
                  <a:srgbClr val="0F19EF"/>
                </a:solidFill>
                <a:effectLst>
                  <a:outerShdw blurRad="38100" dist="25400" dir="5400000" algn="ctr" rotWithShape="0">
                    <a:srgbClr val="6E747A">
                      <a:alpha val="43000"/>
                    </a:srgbClr>
                  </a:outerShdw>
                </a:effectLst>
              </a:rPr>
              <a:t>Deciding how to collect your data</a:t>
            </a:r>
            <a:r>
              <a:rPr lang="en-US" sz="3600" b="1">
                <a:solidFill>
                  <a:srgbClr val="0F19EF"/>
                </a:solidFill>
              </a:rPr>
              <a:t> </a:t>
            </a:r>
            <a:r>
              <a:rPr lang="en-US" sz="3600" b="1">
                <a:solidFill>
                  <a:srgbClr val="940000"/>
                </a:solidFill>
              </a:rPr>
              <a:t>– deciding on appropriate and ethical methods becomes a lot easier when you know where the answers lie. If you think about it logically, if your answers are with an expert – you will need to interview; if your answers are in existing records- you will need to do secondary analysis; if they are in document – you will do document analysis; if they are with community – you are likely to do a survey. Of course, a combination of the above is also a likely possibility.</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p:nvPr/>
        </p:nvSpPr>
        <p:spPr>
          <a:xfrm>
            <a:off x="300355" y="69850"/>
            <a:ext cx="11833860" cy="7477760"/>
          </a:xfrm>
          <a:prstGeom prst="rect">
            <a:avLst/>
          </a:prstGeom>
          <a:noFill/>
        </p:spPr>
        <p:txBody>
          <a:bodyPr wrap="square" rtlCol="0" anchor="t">
            <a:spAutoFit/>
          </a:bodyPr>
          <a:lstStyle/>
          <a:p>
            <a:r>
              <a:rPr lang="en-US" sz="4000" b="1">
                <a:solidFill>
                  <a:srgbClr val="0F19EF"/>
                </a:solidFill>
                <a:effectLst>
                  <a:outerShdw blurRad="38100" dist="25400" dir="5400000" algn="ctr" rotWithShape="0">
                    <a:srgbClr val="6E747A">
                      <a:alpha val="43000"/>
                    </a:srgbClr>
                  </a:outerShdw>
                </a:effectLst>
              </a:rPr>
              <a:t>Getting you data together</a:t>
            </a:r>
            <a:r>
              <a:rPr lang="en-US" sz="4000" b="1">
                <a:solidFill>
                  <a:srgbClr val="0F19EF"/>
                </a:solidFill>
              </a:rPr>
              <a:t> </a:t>
            </a:r>
            <a:r>
              <a:rPr lang="en-US" sz="4000" b="1">
                <a:solidFill>
                  <a:srgbClr val="940000"/>
                </a:solidFill>
              </a:rPr>
              <a:t>– data collection, finally!  Get conducting your interviews; administering your survey; trolling through the documents etc.</a:t>
            </a:r>
            <a:r>
              <a:rPr lang="en-IN" altLang="en-US" sz="4000" b="1">
                <a:solidFill>
                  <a:srgbClr val="940000"/>
                </a:solidFill>
                <a:sym typeface="+mn-ea"/>
              </a:rPr>
              <a:t>  </a:t>
            </a:r>
          </a:p>
          <a:p>
            <a:r>
              <a:rPr lang="en-US" sz="4000" b="1">
                <a:solidFill>
                  <a:srgbClr val="0F19EF"/>
                </a:solidFill>
                <a:effectLst>
                  <a:outerShdw blurRad="38100" dist="25400" dir="5400000" algn="ctr" rotWithShape="0">
                    <a:srgbClr val="6E747A">
                      <a:alpha val="43000"/>
                    </a:srgbClr>
                  </a:outerShdw>
                </a:effectLst>
                <a:sym typeface="+mn-ea"/>
              </a:rPr>
              <a:t>Making sense of what you find </a:t>
            </a:r>
            <a:r>
              <a:rPr lang="en-US" sz="4000" b="1">
                <a:solidFill>
                  <a:srgbClr val="0F19EF"/>
                </a:solidFill>
                <a:sym typeface="+mn-ea"/>
              </a:rPr>
              <a:t>– </a:t>
            </a:r>
            <a:r>
              <a:rPr lang="en-US" sz="4000" b="1">
                <a:solidFill>
                  <a:srgbClr val="940000"/>
                </a:solidFill>
                <a:sym typeface="+mn-ea"/>
              </a:rPr>
              <a:t>the analysis. Statistics for the quantitative data and thematic analysis for the qualitative data. Think of this as an ongoing process as your data comes in.  It is a process of assessing your data and its meaning in relation to your research question at every turn.</a:t>
            </a:r>
            <a:endParaRPr lang="en-US" sz="4000" b="1">
              <a:solidFill>
                <a:srgbClr val="940000"/>
              </a:solidFill>
            </a:endParaRPr>
          </a:p>
          <a:p>
            <a:endParaRPr lang="en-US" sz="4000" b="1">
              <a:solidFill>
                <a:srgbClr val="940000"/>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IN" altLang="en-US" sz="4000" b="1">
                <a:solidFill>
                  <a:srgbClr val="940000"/>
                </a:solidFill>
              </a:rPr>
              <a:t>  </a:t>
            </a:r>
            <a:r>
              <a:rPr lang="en-IN" altLang="en-US" sz="4000" b="1">
                <a:solidFill>
                  <a:srgbClr val="0F19EF"/>
                </a:solidFill>
                <a:effectLst>
                  <a:outerShdw blurRad="38100" dist="25400" dir="5400000" algn="ctr" rotWithShape="0">
                    <a:srgbClr val="6E747A">
                      <a:alpha val="43000"/>
                    </a:srgbClr>
                  </a:outerShdw>
                </a:effectLst>
              </a:rPr>
              <a:t> </a:t>
            </a:r>
            <a:r>
              <a:rPr lang="en-US" sz="4000" b="1">
                <a:solidFill>
                  <a:srgbClr val="0F19EF"/>
                </a:solidFill>
                <a:effectLst>
                  <a:outerShdw blurRad="38100" dist="25400" dir="5400000" algn="ctr" rotWithShape="0">
                    <a:srgbClr val="6E747A">
                      <a:alpha val="43000"/>
                    </a:srgbClr>
                  </a:outerShdw>
                </a:effectLst>
                <a:latin typeface="Arial Rounded MT Bold" panose="020F0704030504030204" charset="0"/>
                <a:cs typeface="Arial Rounded MT Bold" panose="020F0704030504030204" charset="0"/>
              </a:rPr>
              <a:t>Sharing insights</a:t>
            </a:r>
            <a:r>
              <a:rPr lang="en-US" sz="4000" b="1">
                <a:solidFill>
                  <a:srgbClr val="0F19EF"/>
                </a:solidFill>
                <a:latin typeface="Arial Rounded MT Bold" panose="020F0704030504030204" charset="0"/>
                <a:cs typeface="Arial Rounded MT Bold" panose="020F0704030504030204" charset="0"/>
              </a:rPr>
              <a:t> </a:t>
            </a:r>
            <a:r>
              <a:rPr lang="en-US" sz="4000" b="1">
                <a:solidFill>
                  <a:srgbClr val="940000"/>
                </a:solidFill>
                <a:latin typeface="Arial Rounded MT Bold" panose="020F0704030504030204" charset="0"/>
                <a:cs typeface="Arial Rounded MT Bold" panose="020F0704030504030204" charset="0"/>
              </a:rPr>
              <a:t>– look for the meaning that sits in the words, numbers, and images you have collected. You are trying to develop a narrative here that captures and shares your insights in a meaningful way; first in your discussion and then in your eventuating conclusion.</a:t>
            </a:r>
          </a:p>
          <a:p>
            <a:pPr marL="0" indent="0">
              <a:buNone/>
            </a:pPr>
            <a:endParaRPr lang="en-US" sz="4000" b="1">
              <a:solidFill>
                <a:srgbClr val="940000"/>
              </a:solidFill>
              <a:latin typeface="Arial Rounded MT Bold" panose="020F0704030504030204" charset="0"/>
              <a:cs typeface="Arial Rounded MT Bold" panose="020F070403050403020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8910" y="173355"/>
            <a:ext cx="11564620" cy="6196330"/>
          </a:xfrm>
        </p:spPr>
        <p:txBody>
          <a:bodyPr/>
          <a:lstStyle/>
          <a:p>
            <a:pPr marL="0" indent="0">
              <a:buNone/>
            </a:pPr>
            <a:r>
              <a:rPr lang="en-IN" altLang="en-US" b="1">
                <a:solidFill>
                  <a:srgbClr val="940000"/>
                </a:solidFill>
              </a:rPr>
              <a:t>  </a:t>
            </a:r>
          </a:p>
          <a:p>
            <a:pPr marL="0" indent="0">
              <a:buNone/>
            </a:pPr>
            <a:r>
              <a:rPr lang="en-US" sz="4000" b="1">
                <a:solidFill>
                  <a:srgbClr val="0F19EF"/>
                </a:solidFill>
                <a:effectLst>
                  <a:outerShdw blurRad="38100" dist="25400" dir="5400000" algn="ctr" rotWithShape="0">
                    <a:srgbClr val="6E747A">
                      <a:alpha val="43000"/>
                    </a:srgbClr>
                  </a:outerShdw>
                </a:effectLst>
              </a:rPr>
              <a:t>Offering recommendations</a:t>
            </a:r>
            <a:r>
              <a:rPr lang="en-US" b="1">
                <a:solidFill>
                  <a:srgbClr val="940000"/>
                </a:solidFill>
              </a:rPr>
              <a:t> – </a:t>
            </a:r>
            <a:r>
              <a:rPr lang="en-US" sz="4000" b="1">
                <a:solidFill>
                  <a:srgbClr val="940000"/>
                </a:solidFill>
                <a:latin typeface="Arial Rounded MT Bold" panose="020F0704030504030204" charset="0"/>
                <a:cs typeface="Arial Rounded MT Bold" panose="020F0704030504030204" charset="0"/>
              </a:rPr>
              <a:t>most research arises from concerns; – whether it is in a workplace, community, or political system, most of our research illuminates problems, offers solutions, or evaluates attempts at situation improvement. This means we have the opportunity to move our findings to recommendations and steps for action that can help in evidence based decision making.</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stretch>
            <a:fillRect/>
          </a:stretch>
        </p:blipFill>
        <p:spPr>
          <a:xfrm>
            <a:off x="1449070" y="1174750"/>
            <a:ext cx="9293225" cy="49530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stretch>
            <a:fillRect/>
          </a:stretch>
        </p:blipFill>
        <p:spPr>
          <a:xfrm>
            <a:off x="1449070" y="1174750"/>
            <a:ext cx="9293225" cy="4953000"/>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stretch>
            <a:fillRect/>
          </a:stretch>
        </p:blipFill>
        <p:spPr>
          <a:xfrm>
            <a:off x="1449070" y="1174750"/>
            <a:ext cx="9293225" cy="495300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4"/>
          <p:cNvSpPr txBox="1"/>
          <p:nvPr/>
        </p:nvSpPr>
        <p:spPr>
          <a:xfrm>
            <a:off x="93980" y="182880"/>
            <a:ext cx="12004675" cy="6492875"/>
          </a:xfrm>
          <a:prstGeom prst="rect">
            <a:avLst/>
          </a:prstGeom>
          <a:noFill/>
        </p:spPr>
        <p:txBody>
          <a:bodyPr wrap="square" rtlCol="0" anchor="t">
            <a:spAutoFit/>
          </a:bodyPr>
          <a:lstStyle/>
          <a:p>
            <a:r>
              <a:rPr lang="en-US" sz="3200" b="1">
                <a:solidFill>
                  <a:schemeClr val="accent1"/>
                </a:solidFill>
                <a:effectLst>
                  <a:outerShdw blurRad="38100" dist="25400" dir="5400000" algn="ctr" rotWithShape="0">
                    <a:srgbClr val="6E747A">
                      <a:alpha val="43000"/>
                    </a:srgbClr>
                  </a:outerShdw>
                </a:effectLst>
                <a:latin typeface="Arial Rounded MT Bold" panose="020F0704030504030204" charset="0"/>
                <a:cs typeface="Arial Rounded MT Bold" panose="020F0704030504030204" charset="0"/>
              </a:rPr>
              <a:t>What is Research Ethics?</a:t>
            </a:r>
          </a:p>
          <a:p>
            <a:r>
              <a:rPr lang="en-US" sz="3200" b="1">
                <a:solidFill>
                  <a:srgbClr val="940000"/>
                </a:solidFill>
                <a:latin typeface="Arial Rounded MT Bold" panose="020F0704030504030204" charset="0"/>
                <a:cs typeface="Arial Rounded MT Bold" panose="020F0704030504030204" charset="0"/>
              </a:rPr>
              <a:t>Research ethics provides guidelines for the responsible conduct of research. In addition, it educates and monitors scientists conducting research to ensure a high ethical standard.</a:t>
            </a:r>
          </a:p>
          <a:p>
            <a:endParaRPr lang="en-US" sz="3200" b="1">
              <a:solidFill>
                <a:srgbClr val="940000"/>
              </a:solidFill>
              <a:latin typeface="Arial Rounded MT Bold" panose="020F0704030504030204" charset="0"/>
              <a:cs typeface="Arial Rounded MT Bold" panose="020F0704030504030204" charset="0"/>
            </a:endParaRPr>
          </a:p>
          <a:p>
            <a:r>
              <a:rPr lang="en-US" sz="3200" b="1">
                <a:solidFill>
                  <a:srgbClr val="940000"/>
                </a:solidFill>
                <a:latin typeface="Arial Rounded MT Bold" panose="020F0704030504030204" charset="0"/>
                <a:cs typeface="Arial Rounded MT Bold" panose="020F0704030504030204" charset="0"/>
              </a:rPr>
              <a:t>The following is a general summary of some ethical principles:</a:t>
            </a:r>
          </a:p>
          <a:p>
            <a:endParaRPr lang="en-US" sz="3200">
              <a:solidFill>
                <a:srgbClr val="940000"/>
              </a:solidFill>
              <a:latin typeface="Arial Rounded MT Bold" panose="020F0704030504030204" charset="0"/>
              <a:cs typeface="Arial Rounded MT Bold" panose="020F0704030504030204" charset="0"/>
            </a:endParaRPr>
          </a:p>
          <a:p>
            <a:r>
              <a:rPr lang="en-US" sz="3200">
                <a:solidFill>
                  <a:schemeClr val="accent1"/>
                </a:solidFill>
                <a:effectLst>
                  <a:outerShdw blurRad="38100" dist="25400" dir="5400000" algn="ctr" rotWithShape="0">
                    <a:srgbClr val="6E747A">
                      <a:alpha val="43000"/>
                    </a:srgbClr>
                  </a:outerShdw>
                </a:effectLst>
                <a:latin typeface="Arial Rounded MT Bold" panose="020F0704030504030204" charset="0"/>
                <a:cs typeface="Arial Rounded MT Bold" panose="020F0704030504030204" charset="0"/>
              </a:rPr>
              <a:t>Honesty:</a:t>
            </a:r>
          </a:p>
          <a:p>
            <a:r>
              <a:rPr lang="en-US" sz="3200" b="1">
                <a:solidFill>
                  <a:srgbClr val="940000"/>
                </a:solidFill>
                <a:latin typeface="Arial Rounded MT Bold" panose="020F0704030504030204" charset="0"/>
                <a:cs typeface="Arial Rounded MT Bold" panose="020F0704030504030204" charset="0"/>
              </a:rPr>
              <a:t>Honestly report data, results, methods and procedures, and publication status. Do not fabricate, falsify, or misrepresent data.</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4"/>
          <p:cNvSpPr txBox="1"/>
          <p:nvPr/>
        </p:nvSpPr>
        <p:spPr>
          <a:xfrm>
            <a:off x="85725" y="925195"/>
            <a:ext cx="12019915" cy="5507990"/>
          </a:xfrm>
          <a:prstGeom prst="rect">
            <a:avLst/>
          </a:prstGeom>
          <a:noFill/>
        </p:spPr>
        <p:txBody>
          <a:bodyPr wrap="square" rtlCol="0" anchor="t">
            <a:spAutoFit/>
          </a:bodyPr>
          <a:lstStyle/>
          <a:p>
            <a:pPr>
              <a:lnSpc>
                <a:spcPct val="100000"/>
              </a:lnSpc>
              <a:spcBef>
                <a:spcPts val="0"/>
              </a:spcBef>
              <a:spcAft>
                <a:spcPts val="0"/>
              </a:spcAft>
            </a:pPr>
            <a:r>
              <a:rPr lang="en-US" sz="3200" b="1">
                <a:solidFill>
                  <a:schemeClr val="accent1"/>
                </a:solidFill>
                <a:effectLst>
                  <a:outerShdw blurRad="38100" dist="25400" dir="5400000" algn="ctr" rotWithShape="0">
                    <a:srgbClr val="6E747A">
                      <a:alpha val="43000"/>
                    </a:srgbClr>
                  </a:outerShdw>
                </a:effectLst>
                <a:latin typeface="Arial Rounded MT Bold" panose="020F0704030504030204" charset="0"/>
                <a:cs typeface="Arial Rounded MT Bold" panose="020F0704030504030204" charset="0"/>
              </a:rPr>
              <a:t>Objectivity:</a:t>
            </a:r>
            <a:endParaRPr lang="en-US" sz="3200" b="1">
              <a:solidFill>
                <a:schemeClr val="accent1"/>
              </a:solidFill>
              <a:latin typeface="Arial Rounded MT Bold" panose="020F0704030504030204" charset="0"/>
              <a:cs typeface="Arial Rounded MT Bold" panose="020F0704030504030204" charset="0"/>
            </a:endParaRPr>
          </a:p>
          <a:p>
            <a:pPr>
              <a:lnSpc>
                <a:spcPct val="100000"/>
              </a:lnSpc>
              <a:spcBef>
                <a:spcPts val="0"/>
              </a:spcBef>
              <a:spcAft>
                <a:spcPts val="0"/>
              </a:spcAft>
            </a:pPr>
            <a:r>
              <a:rPr lang="en-US" sz="3200" b="1">
                <a:solidFill>
                  <a:srgbClr val="940000"/>
                </a:solidFill>
                <a:latin typeface="Arial Rounded MT Bold" panose="020F0704030504030204" charset="0"/>
                <a:cs typeface="Arial Rounded MT Bold" panose="020F0704030504030204" charset="0"/>
              </a:rPr>
              <a:t>Strive to avoid bias in experimental design, data analysis, data interpretation, peer review, personel decisions, grant writing, expert testimony, and other aspects of research.</a:t>
            </a:r>
          </a:p>
          <a:p>
            <a:pPr>
              <a:lnSpc>
                <a:spcPct val="100000"/>
              </a:lnSpc>
              <a:spcBef>
                <a:spcPts val="0"/>
              </a:spcBef>
              <a:spcAft>
                <a:spcPts val="0"/>
              </a:spcAft>
            </a:pPr>
            <a:r>
              <a:rPr lang="en-US" sz="3200" b="1">
                <a:solidFill>
                  <a:schemeClr val="accent1"/>
                </a:solidFill>
                <a:effectLst>
                  <a:outerShdw blurRad="38100" dist="25400" dir="5400000" algn="ctr" rotWithShape="0">
                    <a:srgbClr val="6E747A">
                      <a:alpha val="43000"/>
                    </a:srgbClr>
                  </a:outerShdw>
                </a:effectLst>
              </a:rPr>
              <a:t>Integrity</a:t>
            </a:r>
            <a:r>
              <a:rPr lang="en-US" sz="3200" b="1"/>
              <a:t>:</a:t>
            </a:r>
            <a:endParaRPr lang="en-US" sz="2800"/>
          </a:p>
          <a:p>
            <a:pPr>
              <a:lnSpc>
                <a:spcPct val="100000"/>
              </a:lnSpc>
              <a:spcBef>
                <a:spcPts val="0"/>
              </a:spcBef>
              <a:spcAft>
                <a:spcPts val="0"/>
              </a:spcAft>
            </a:pPr>
            <a:r>
              <a:rPr lang="en-US" sz="3200" b="1">
                <a:solidFill>
                  <a:srgbClr val="940000"/>
                </a:solidFill>
                <a:latin typeface="Arial Rounded MT Bold" panose="020F0704030504030204" charset="0"/>
                <a:cs typeface="Arial Rounded MT Bold" panose="020F0704030504030204" charset="0"/>
              </a:rPr>
              <a:t>Keep your promises and agreements; act with sincerity; strive for consistency of thought and action.</a:t>
            </a:r>
          </a:p>
          <a:p>
            <a:pPr>
              <a:lnSpc>
                <a:spcPct val="100000"/>
              </a:lnSpc>
              <a:spcBef>
                <a:spcPts val="0"/>
              </a:spcBef>
              <a:spcAft>
                <a:spcPts val="0"/>
              </a:spcAft>
            </a:pPr>
            <a:r>
              <a:rPr lang="en-US" sz="3200" b="1">
                <a:solidFill>
                  <a:srgbClr val="0F19EF"/>
                </a:solidFill>
                <a:effectLst>
                  <a:outerShdw blurRad="38100" dist="25400" dir="5400000" algn="ctr" rotWithShape="0">
                    <a:srgbClr val="6E747A">
                      <a:alpha val="43000"/>
                    </a:srgbClr>
                  </a:outerShdw>
                </a:effectLst>
              </a:rPr>
              <a:t>Carefulness:</a:t>
            </a:r>
            <a:endParaRPr lang="en-US" sz="2800"/>
          </a:p>
          <a:p>
            <a:pPr>
              <a:lnSpc>
                <a:spcPct val="100000"/>
              </a:lnSpc>
              <a:spcBef>
                <a:spcPts val="0"/>
              </a:spcBef>
              <a:spcAft>
                <a:spcPts val="0"/>
              </a:spcAft>
            </a:pPr>
            <a:r>
              <a:rPr lang="en-US" sz="3200" b="1">
                <a:solidFill>
                  <a:srgbClr val="940000"/>
                </a:solidFill>
                <a:latin typeface="Arial Rounded MT Bold" panose="020F0704030504030204" charset="0"/>
                <a:cs typeface="Arial Rounded MT Bold" panose="020F0704030504030204" charset="0"/>
              </a:rPr>
              <a:t>Avoid careless errors and negligence; carefully and critically examine your own work and the work of your peers. Keep good records of research activities.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p:nvPr/>
        </p:nvSpPr>
        <p:spPr>
          <a:xfrm>
            <a:off x="2245995" y="1689735"/>
            <a:ext cx="8487410" cy="3830955"/>
          </a:xfrm>
          <a:prstGeom prst="rect">
            <a:avLst/>
          </a:prstGeom>
          <a:noFill/>
        </p:spPr>
        <p:txBody>
          <a:bodyPr wrap="square" rtlCol="0">
            <a:spAutoFit/>
          </a:bodyPr>
          <a:lstStyle/>
          <a:p>
            <a:pPr algn="ctr">
              <a:lnSpc>
                <a:spcPct val="150000"/>
              </a:lnSpc>
            </a:pPr>
            <a:r>
              <a:rPr lang="en-IN" altLang="en-US" sz="540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Algerian" panose="04020705040A02060702" charset="0"/>
                <a:cs typeface="Algerian" panose="04020705040A02060702" charset="0"/>
              </a:rPr>
              <a:t>THANK YOU </a:t>
            </a:r>
          </a:p>
          <a:p>
            <a:pPr algn="ctr">
              <a:lnSpc>
                <a:spcPct val="150000"/>
              </a:lnSpc>
            </a:pPr>
            <a:r>
              <a:rPr lang="en-IN" altLang="en-US" sz="540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Algerian" panose="04020705040A02060702" charset="0"/>
                <a:cs typeface="Algerian" panose="04020705040A02060702" charset="0"/>
              </a:rPr>
              <a:t>STAY HOME! SAVE LIFE!</a:t>
            </a:r>
          </a:p>
          <a:p>
            <a:pPr algn="ctr">
              <a:lnSpc>
                <a:spcPct val="150000"/>
              </a:lnSpc>
            </a:pPr>
            <a:r>
              <a:rPr lang="en-IN" altLang="en-US" sz="540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Algerian" panose="04020705040A02060702" charset="0"/>
                <a:cs typeface="Algerian" panose="04020705040A02060702" charset="0"/>
              </a:rPr>
              <a:t>BE AWARE!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p:nvPr/>
        </p:nvSpPr>
        <p:spPr>
          <a:xfrm>
            <a:off x="380365" y="276225"/>
            <a:ext cx="11852275" cy="6295390"/>
          </a:xfrm>
          <a:prstGeom prst="rect">
            <a:avLst/>
          </a:prstGeom>
          <a:noFill/>
        </p:spPr>
        <p:txBody>
          <a:bodyPr wrap="square" rtlCol="0" anchor="t">
            <a:spAutoFit/>
          </a:bodyPr>
          <a:lstStyle/>
          <a:p>
            <a:pPr>
              <a:lnSpc>
                <a:spcPct val="60000"/>
              </a:lnSpc>
              <a:spcBef>
                <a:spcPts val="0"/>
              </a:spcBef>
              <a:spcAft>
                <a:spcPts val="0"/>
              </a:spcAft>
            </a:pPr>
            <a:endParaRPr lang="en-US" sz="3200">
              <a:latin typeface="Arial Rounded MT Bold" panose="020F0704030504030204" charset="0"/>
              <a:cs typeface="Arial Rounded MT Bold" panose="020F0704030504030204" charset="0"/>
            </a:endParaRPr>
          </a:p>
          <a:p>
            <a:pPr>
              <a:lnSpc>
                <a:spcPct val="100000"/>
              </a:lnSpc>
              <a:spcBef>
                <a:spcPts val="0"/>
              </a:spcBef>
              <a:spcAft>
                <a:spcPts val="0"/>
              </a:spcAft>
            </a:pPr>
            <a:r>
              <a:rPr lang="en-US" sz="3200">
                <a:solidFill>
                  <a:srgbClr val="0F19EF"/>
                </a:solidFill>
                <a:effectLst>
                  <a:outerShdw blurRad="38100" dist="25400" dir="5400000" algn="ctr" rotWithShape="0">
                    <a:srgbClr val="6E747A">
                      <a:alpha val="43000"/>
                    </a:srgbClr>
                  </a:outerShdw>
                </a:effectLst>
                <a:latin typeface="Arial Rounded MT Bold" panose="020F0704030504030204" charset="0"/>
                <a:cs typeface="Arial Rounded MT Bold" panose="020F0704030504030204" charset="0"/>
              </a:rPr>
              <a:t>Openness:</a:t>
            </a:r>
            <a:endParaRPr lang="en-US" sz="3200">
              <a:solidFill>
                <a:schemeClr val="accent1"/>
              </a:solidFill>
              <a:effectLst>
                <a:outerShdw blurRad="38100" dist="25400" dir="5400000" algn="ctr" rotWithShape="0">
                  <a:srgbClr val="6E747A">
                    <a:alpha val="43000"/>
                  </a:srgbClr>
                </a:outerShdw>
              </a:effectLst>
              <a:latin typeface="Arial Rounded MT Bold" panose="020F0704030504030204" charset="0"/>
              <a:cs typeface="Arial Rounded MT Bold" panose="020F0704030504030204" charset="0"/>
            </a:endParaRPr>
          </a:p>
          <a:p>
            <a:pPr>
              <a:lnSpc>
                <a:spcPct val="100000"/>
              </a:lnSpc>
              <a:spcBef>
                <a:spcPts val="0"/>
              </a:spcBef>
              <a:spcAft>
                <a:spcPts val="0"/>
              </a:spcAft>
            </a:pPr>
            <a:r>
              <a:rPr lang="en-US" sz="3200">
                <a:solidFill>
                  <a:srgbClr val="940000"/>
                </a:solidFill>
                <a:latin typeface="Arial Rounded MT Bold" panose="020F0704030504030204" charset="0"/>
                <a:cs typeface="Arial Rounded MT Bold" panose="020F0704030504030204" charset="0"/>
              </a:rPr>
              <a:t>Share data, results, ideas, tools, resources. Be open to criticism and new ideas.</a:t>
            </a:r>
          </a:p>
          <a:p>
            <a:pPr>
              <a:lnSpc>
                <a:spcPct val="100000"/>
              </a:lnSpc>
              <a:spcBef>
                <a:spcPts val="0"/>
              </a:spcBef>
              <a:spcAft>
                <a:spcPts val="0"/>
              </a:spcAft>
            </a:pPr>
            <a:r>
              <a:rPr lang="en-US" sz="3200" b="1">
                <a:solidFill>
                  <a:srgbClr val="0F19EF"/>
                </a:solidFill>
                <a:effectLst>
                  <a:outerShdw blurRad="38100" dist="25400" dir="5400000" algn="ctr" rotWithShape="0">
                    <a:srgbClr val="6E747A">
                      <a:alpha val="43000"/>
                    </a:srgbClr>
                  </a:outerShdw>
                </a:effectLst>
                <a:latin typeface="Arial Rounded MT Bold" panose="020F0704030504030204" charset="0"/>
                <a:cs typeface="Arial Rounded MT Bold" panose="020F0704030504030204" charset="0"/>
              </a:rPr>
              <a:t>Respect for Intellectual Property:</a:t>
            </a:r>
            <a:endParaRPr lang="en-US" sz="3200" b="1">
              <a:solidFill>
                <a:srgbClr val="C00000"/>
              </a:solidFill>
              <a:effectLst>
                <a:outerShdw blurRad="38100" dist="25400" dir="5400000" algn="ctr" rotWithShape="0">
                  <a:srgbClr val="6E747A">
                    <a:alpha val="43000"/>
                  </a:srgbClr>
                </a:outerShdw>
              </a:effectLst>
              <a:latin typeface="Arial Rounded MT Bold" panose="020F0704030504030204" charset="0"/>
              <a:cs typeface="Arial Rounded MT Bold" panose="020F0704030504030204" charset="0"/>
            </a:endParaRPr>
          </a:p>
          <a:p>
            <a:pPr>
              <a:lnSpc>
                <a:spcPct val="100000"/>
              </a:lnSpc>
              <a:spcBef>
                <a:spcPts val="0"/>
              </a:spcBef>
              <a:spcAft>
                <a:spcPts val="0"/>
              </a:spcAft>
            </a:pPr>
            <a:r>
              <a:rPr lang="en-US" sz="3200">
                <a:solidFill>
                  <a:srgbClr val="940000"/>
                </a:solidFill>
                <a:latin typeface="Arial Rounded MT Bold" panose="020F0704030504030204" charset="0"/>
                <a:cs typeface="Arial Rounded MT Bold" panose="020F0704030504030204" charset="0"/>
              </a:rPr>
              <a:t>Honor patents, copyrights, and other forms of intellectual property. Do not use unpublished data, methods, or results without permission. Give credit where credit is due. Never plagiarize.</a:t>
            </a:r>
          </a:p>
          <a:p>
            <a:pPr>
              <a:lnSpc>
                <a:spcPct val="100000"/>
              </a:lnSpc>
              <a:spcBef>
                <a:spcPts val="0"/>
              </a:spcBef>
              <a:spcAft>
                <a:spcPts val="0"/>
              </a:spcAft>
            </a:pPr>
            <a:r>
              <a:rPr lang="en-US" sz="3200" b="1">
                <a:solidFill>
                  <a:srgbClr val="0F19EF"/>
                </a:solidFill>
                <a:effectLst>
                  <a:outerShdw blurRad="38100" dist="25400" dir="5400000" algn="ctr" rotWithShape="0">
                    <a:srgbClr val="6E747A">
                      <a:alpha val="43000"/>
                    </a:srgbClr>
                  </a:outerShdw>
                </a:effectLst>
                <a:latin typeface="Arial Rounded MT Bold" panose="020F0704030504030204" charset="0"/>
                <a:cs typeface="Arial Rounded MT Bold" panose="020F0704030504030204" charset="0"/>
              </a:rPr>
              <a:t>Confidentiality:</a:t>
            </a:r>
          </a:p>
          <a:p>
            <a:pPr>
              <a:lnSpc>
                <a:spcPct val="100000"/>
              </a:lnSpc>
              <a:spcBef>
                <a:spcPts val="0"/>
              </a:spcBef>
              <a:spcAft>
                <a:spcPts val="0"/>
              </a:spcAft>
            </a:pPr>
            <a:r>
              <a:rPr lang="en-US" sz="3200">
                <a:solidFill>
                  <a:srgbClr val="940000"/>
                </a:solidFill>
                <a:latin typeface="Arial Rounded MT Bold" panose="020F0704030504030204" charset="0"/>
                <a:cs typeface="Arial Rounded MT Bold" panose="020F0704030504030204" charset="0"/>
              </a:rPr>
              <a:t>Protect confidential communications, such as papers or grants submitted for publication, personnel records, trade or military secrets, and patient records</a:t>
            </a:r>
            <a:r>
              <a:rPr lang="en-US" sz="3200">
                <a:latin typeface="Arial Rounded MT Bold" panose="020F0704030504030204" charset="0"/>
                <a:cs typeface="Arial Rounded MT Bold" panose="020F0704030504030204" charset="0"/>
              </a:rPr>
              <a: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p:nvPr/>
        </p:nvSpPr>
        <p:spPr>
          <a:xfrm>
            <a:off x="245110" y="59690"/>
            <a:ext cx="11384280" cy="6985635"/>
          </a:xfrm>
          <a:prstGeom prst="rect">
            <a:avLst/>
          </a:prstGeom>
          <a:noFill/>
        </p:spPr>
        <p:txBody>
          <a:bodyPr wrap="square" rtlCol="0" anchor="t">
            <a:spAutoFit/>
          </a:bodyPr>
          <a:lstStyle/>
          <a:p>
            <a:pPr>
              <a:lnSpc>
                <a:spcPct val="100000"/>
              </a:lnSpc>
              <a:spcBef>
                <a:spcPts val="0"/>
              </a:spcBef>
              <a:spcAft>
                <a:spcPts val="0"/>
              </a:spcAft>
            </a:pPr>
            <a:r>
              <a:rPr lang="en-US" sz="3200" b="1">
                <a:solidFill>
                  <a:srgbClr val="0F19EF"/>
                </a:solidFill>
                <a:latin typeface="Arial Rounded MT Bold" panose="020F0704030504030204" charset="0"/>
                <a:cs typeface="Arial Rounded MT Bold" panose="020F0704030504030204" charset="0"/>
              </a:rPr>
              <a:t>Responsible Publication:</a:t>
            </a:r>
            <a:endParaRPr lang="en-US" sz="3200">
              <a:solidFill>
                <a:srgbClr val="940000"/>
              </a:solidFill>
              <a:latin typeface="Arial Rounded MT Bold" panose="020F0704030504030204" charset="0"/>
              <a:cs typeface="Arial Rounded MT Bold" panose="020F0704030504030204" charset="0"/>
            </a:endParaRPr>
          </a:p>
          <a:p>
            <a:pPr>
              <a:lnSpc>
                <a:spcPct val="100000"/>
              </a:lnSpc>
              <a:spcBef>
                <a:spcPts val="0"/>
              </a:spcBef>
              <a:spcAft>
                <a:spcPts val="0"/>
              </a:spcAft>
            </a:pPr>
            <a:r>
              <a:rPr lang="en-US" sz="3200">
                <a:solidFill>
                  <a:srgbClr val="940000"/>
                </a:solidFill>
                <a:latin typeface="Arial Rounded MT Bold" panose="020F0704030504030204" charset="0"/>
                <a:cs typeface="Arial Rounded MT Bold" panose="020F0704030504030204" charset="0"/>
              </a:rPr>
              <a:t>   Publish in order to advance research and scholarship, not to advance just your own career. Avoid wasteful and duplicative publication.</a:t>
            </a:r>
          </a:p>
          <a:p>
            <a:pPr>
              <a:lnSpc>
                <a:spcPct val="100000"/>
              </a:lnSpc>
              <a:spcBef>
                <a:spcPts val="0"/>
              </a:spcBef>
              <a:spcAft>
                <a:spcPts val="0"/>
              </a:spcAft>
            </a:pPr>
            <a:r>
              <a:rPr lang="en-US" sz="3200" b="1">
                <a:solidFill>
                  <a:srgbClr val="0F19EF"/>
                </a:solidFill>
                <a:latin typeface="Arial Rounded MT Bold" panose="020F0704030504030204" charset="0"/>
                <a:cs typeface="Arial Rounded MT Bold" panose="020F0704030504030204" charset="0"/>
              </a:rPr>
              <a:t>Responsible Mentoring:</a:t>
            </a:r>
            <a:endParaRPr lang="en-US" sz="3200">
              <a:solidFill>
                <a:srgbClr val="940000"/>
              </a:solidFill>
              <a:latin typeface="Arial Rounded MT Bold" panose="020F0704030504030204" charset="0"/>
              <a:cs typeface="Arial Rounded MT Bold" panose="020F0704030504030204" charset="0"/>
            </a:endParaRPr>
          </a:p>
          <a:p>
            <a:pPr>
              <a:lnSpc>
                <a:spcPct val="100000"/>
              </a:lnSpc>
              <a:spcBef>
                <a:spcPts val="0"/>
              </a:spcBef>
              <a:spcAft>
                <a:spcPts val="0"/>
              </a:spcAft>
            </a:pPr>
            <a:r>
              <a:rPr lang="en-US" sz="3200">
                <a:solidFill>
                  <a:srgbClr val="940000"/>
                </a:solidFill>
                <a:latin typeface="Arial Rounded MT Bold" panose="020F0704030504030204" charset="0"/>
                <a:cs typeface="Arial Rounded MT Bold" panose="020F0704030504030204" charset="0"/>
              </a:rPr>
              <a:t>     Help to educate, mentor, and advise students. Promote their welfare and allow them to make their own decisions.</a:t>
            </a:r>
          </a:p>
          <a:p>
            <a:pPr>
              <a:lnSpc>
                <a:spcPct val="100000"/>
              </a:lnSpc>
              <a:spcBef>
                <a:spcPts val="0"/>
              </a:spcBef>
              <a:spcAft>
                <a:spcPts val="0"/>
              </a:spcAft>
            </a:pPr>
            <a:r>
              <a:rPr lang="en-US" sz="3200" b="1">
                <a:solidFill>
                  <a:srgbClr val="0F19EF"/>
                </a:solidFill>
                <a:latin typeface="Arial Rounded MT Bold" panose="020F0704030504030204" charset="0"/>
                <a:cs typeface="Arial Rounded MT Bold" panose="020F0704030504030204" charset="0"/>
              </a:rPr>
              <a:t>Respect for Colleagues:</a:t>
            </a:r>
            <a:endParaRPr lang="en-US" sz="3200">
              <a:solidFill>
                <a:srgbClr val="940000"/>
              </a:solidFill>
              <a:latin typeface="Arial Rounded MT Bold" panose="020F0704030504030204" charset="0"/>
              <a:cs typeface="Arial Rounded MT Bold" panose="020F0704030504030204" charset="0"/>
            </a:endParaRPr>
          </a:p>
          <a:p>
            <a:pPr>
              <a:lnSpc>
                <a:spcPct val="100000"/>
              </a:lnSpc>
              <a:spcBef>
                <a:spcPts val="0"/>
              </a:spcBef>
              <a:spcAft>
                <a:spcPts val="0"/>
              </a:spcAft>
            </a:pPr>
            <a:r>
              <a:rPr lang="en-US" sz="3200">
                <a:solidFill>
                  <a:srgbClr val="940000"/>
                </a:solidFill>
                <a:latin typeface="Arial Rounded MT Bold" panose="020F0704030504030204" charset="0"/>
                <a:cs typeface="Arial Rounded MT Bold" panose="020F0704030504030204" charset="0"/>
              </a:rPr>
              <a:t>   Respect your colleagues and treat them fairly.</a:t>
            </a:r>
          </a:p>
          <a:p>
            <a:pPr>
              <a:lnSpc>
                <a:spcPct val="100000"/>
              </a:lnSpc>
              <a:spcBef>
                <a:spcPts val="0"/>
              </a:spcBef>
              <a:spcAft>
                <a:spcPts val="0"/>
              </a:spcAft>
            </a:pPr>
            <a:r>
              <a:rPr lang="en-US" sz="3200" b="1">
                <a:solidFill>
                  <a:srgbClr val="0F19EF"/>
                </a:solidFill>
                <a:latin typeface="Arial Rounded MT Bold" panose="020F0704030504030204" charset="0"/>
                <a:cs typeface="Arial Rounded MT Bold" panose="020F0704030504030204" charset="0"/>
              </a:rPr>
              <a:t>Social Responsibility:</a:t>
            </a:r>
            <a:endParaRPr lang="en-US" sz="3200">
              <a:solidFill>
                <a:srgbClr val="940000"/>
              </a:solidFill>
              <a:latin typeface="Arial Rounded MT Bold" panose="020F0704030504030204" charset="0"/>
              <a:cs typeface="Arial Rounded MT Bold" panose="020F0704030504030204" charset="0"/>
            </a:endParaRPr>
          </a:p>
          <a:p>
            <a:pPr>
              <a:lnSpc>
                <a:spcPct val="100000"/>
              </a:lnSpc>
              <a:spcBef>
                <a:spcPts val="0"/>
              </a:spcBef>
              <a:spcAft>
                <a:spcPts val="0"/>
              </a:spcAft>
            </a:pPr>
            <a:r>
              <a:rPr lang="en-US" sz="3200">
                <a:solidFill>
                  <a:srgbClr val="940000"/>
                </a:solidFill>
                <a:latin typeface="Arial Rounded MT Bold" panose="020F0704030504030204" charset="0"/>
                <a:cs typeface="Arial Rounded MT Bold" panose="020F0704030504030204" charset="0"/>
              </a:rPr>
              <a:t>  Strive to promote social good and prevent or mitigate social harms through research, public education, and advocacy.</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p:nvPr/>
        </p:nvSpPr>
        <p:spPr>
          <a:xfrm>
            <a:off x="167005" y="474980"/>
            <a:ext cx="12063730" cy="5507990"/>
          </a:xfrm>
          <a:prstGeom prst="rect">
            <a:avLst/>
          </a:prstGeom>
          <a:noFill/>
        </p:spPr>
        <p:txBody>
          <a:bodyPr wrap="square" rtlCol="0" anchor="t">
            <a:spAutoFit/>
          </a:bodyPr>
          <a:lstStyle/>
          <a:p>
            <a:r>
              <a:rPr lang="en-US" sz="3200" b="1">
                <a:solidFill>
                  <a:srgbClr val="0F19EF"/>
                </a:solidFill>
              </a:rPr>
              <a:t>Non-Discrimination:</a:t>
            </a:r>
          </a:p>
          <a:p>
            <a:endParaRPr lang="en-US" sz="3200" b="1">
              <a:solidFill>
                <a:srgbClr val="940000"/>
              </a:solidFill>
            </a:endParaRPr>
          </a:p>
          <a:p>
            <a:r>
              <a:rPr lang="en-US" sz="3200" b="1">
                <a:solidFill>
                  <a:srgbClr val="940000"/>
                </a:solidFill>
              </a:rPr>
              <a:t>Avoid discrimination against colleagues or students on the basis of sex, race, ethnicity, or other factors that are not related to their scientific competence and integrity.</a:t>
            </a:r>
          </a:p>
          <a:p>
            <a:endParaRPr lang="en-US" sz="3200" b="1">
              <a:solidFill>
                <a:srgbClr val="940000"/>
              </a:solidFill>
            </a:endParaRPr>
          </a:p>
          <a:p>
            <a:r>
              <a:rPr lang="en-US" sz="3200" b="1">
                <a:solidFill>
                  <a:srgbClr val="0F19EF"/>
                </a:solidFill>
              </a:rPr>
              <a:t>Competence:</a:t>
            </a:r>
          </a:p>
          <a:p>
            <a:endParaRPr lang="en-US" sz="3200" b="1">
              <a:solidFill>
                <a:srgbClr val="940000"/>
              </a:solidFill>
            </a:endParaRPr>
          </a:p>
          <a:p>
            <a:r>
              <a:rPr lang="en-US" sz="3200" b="1">
                <a:solidFill>
                  <a:srgbClr val="940000"/>
                </a:solidFill>
              </a:rPr>
              <a:t>Maintain and improve your own professional competence and expertise through lifelong education and learning; take steps to promote competence in science as a whole.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p:nvPr/>
        </p:nvSpPr>
        <p:spPr>
          <a:xfrm>
            <a:off x="415290" y="537210"/>
            <a:ext cx="11654155" cy="5828030"/>
          </a:xfrm>
          <a:prstGeom prst="rect">
            <a:avLst/>
          </a:prstGeom>
          <a:noFill/>
        </p:spPr>
        <p:txBody>
          <a:bodyPr wrap="square" rtlCol="0" anchor="t">
            <a:spAutoFit/>
          </a:bodyPr>
          <a:lstStyle/>
          <a:p>
            <a:pPr>
              <a:lnSpc>
                <a:spcPct val="65000"/>
              </a:lnSpc>
              <a:spcBef>
                <a:spcPts val="0"/>
              </a:spcBef>
              <a:spcAft>
                <a:spcPts val="0"/>
              </a:spcAft>
            </a:pPr>
            <a:endParaRPr lang="en-US" sz="3200" b="1">
              <a:solidFill>
                <a:srgbClr val="940000"/>
              </a:solidFill>
              <a:latin typeface="Arial Rounded MT Bold" panose="020F0704030504030204" charset="0"/>
              <a:cs typeface="Arial Rounded MT Bold" panose="020F0704030504030204" charset="0"/>
            </a:endParaRPr>
          </a:p>
          <a:p>
            <a:pPr>
              <a:lnSpc>
                <a:spcPct val="100000"/>
              </a:lnSpc>
              <a:spcBef>
                <a:spcPts val="0"/>
              </a:spcBef>
              <a:spcAft>
                <a:spcPts val="0"/>
              </a:spcAft>
            </a:pPr>
            <a:r>
              <a:rPr lang="en-US" sz="3200" b="1">
                <a:solidFill>
                  <a:srgbClr val="0F19EF"/>
                </a:solidFill>
                <a:latin typeface="Arial Rounded MT Bold" panose="020F0704030504030204" charset="0"/>
                <a:cs typeface="Arial Rounded MT Bold" panose="020F0704030504030204" charset="0"/>
              </a:rPr>
              <a:t>Legality:</a:t>
            </a:r>
            <a:endParaRPr lang="en-US" sz="3200" b="1">
              <a:solidFill>
                <a:srgbClr val="940000"/>
              </a:solidFill>
              <a:latin typeface="Arial Rounded MT Bold" panose="020F0704030504030204" charset="0"/>
              <a:cs typeface="Arial Rounded MT Bold" panose="020F0704030504030204" charset="0"/>
            </a:endParaRPr>
          </a:p>
          <a:p>
            <a:pPr>
              <a:lnSpc>
                <a:spcPct val="100000"/>
              </a:lnSpc>
              <a:spcBef>
                <a:spcPts val="0"/>
              </a:spcBef>
              <a:spcAft>
                <a:spcPts val="0"/>
              </a:spcAft>
            </a:pPr>
            <a:r>
              <a:rPr lang="en-US" sz="3200" b="1">
                <a:solidFill>
                  <a:srgbClr val="940000"/>
                </a:solidFill>
                <a:latin typeface="Arial Rounded MT Bold" panose="020F0704030504030204" charset="0"/>
                <a:cs typeface="Arial Rounded MT Bold" panose="020F0704030504030204" charset="0"/>
              </a:rPr>
              <a:t>   Know and obey relevant laws and institutional and governmental policies.</a:t>
            </a:r>
          </a:p>
          <a:p>
            <a:pPr>
              <a:lnSpc>
                <a:spcPct val="100000"/>
              </a:lnSpc>
              <a:spcBef>
                <a:spcPts val="0"/>
              </a:spcBef>
              <a:spcAft>
                <a:spcPts val="0"/>
              </a:spcAft>
            </a:pPr>
            <a:r>
              <a:rPr lang="en-US" sz="3200" b="1">
                <a:solidFill>
                  <a:srgbClr val="0F19EF"/>
                </a:solidFill>
                <a:latin typeface="Arial Rounded MT Bold" panose="020F0704030504030204" charset="0"/>
                <a:cs typeface="Arial Rounded MT Bold" panose="020F0704030504030204" charset="0"/>
              </a:rPr>
              <a:t>Animal Care:</a:t>
            </a:r>
          </a:p>
          <a:p>
            <a:pPr>
              <a:lnSpc>
                <a:spcPct val="100000"/>
              </a:lnSpc>
              <a:spcBef>
                <a:spcPts val="0"/>
              </a:spcBef>
              <a:spcAft>
                <a:spcPts val="0"/>
              </a:spcAft>
            </a:pPr>
            <a:r>
              <a:rPr lang="en-US" sz="3200" b="1">
                <a:solidFill>
                  <a:srgbClr val="940000"/>
                </a:solidFill>
                <a:latin typeface="Arial Rounded MT Bold" panose="020F0704030504030204" charset="0"/>
                <a:cs typeface="Arial Rounded MT Bold" panose="020F0704030504030204" charset="0"/>
              </a:rPr>
              <a:t>  Show proper respect and care for animals when using them in research. Do not conduct unnecessary or poorly designed animal experiments.</a:t>
            </a:r>
          </a:p>
          <a:p>
            <a:pPr>
              <a:lnSpc>
                <a:spcPct val="100000"/>
              </a:lnSpc>
              <a:spcBef>
                <a:spcPts val="0"/>
              </a:spcBef>
              <a:spcAft>
                <a:spcPts val="0"/>
              </a:spcAft>
            </a:pPr>
            <a:r>
              <a:rPr lang="en-US" sz="3200" b="1">
                <a:solidFill>
                  <a:srgbClr val="0F19EF"/>
                </a:solidFill>
                <a:latin typeface="Arial Rounded MT Bold" panose="020F0704030504030204" charset="0"/>
                <a:cs typeface="Arial Rounded MT Bold" panose="020F0704030504030204" charset="0"/>
              </a:rPr>
              <a:t>Human Subjects Protection:</a:t>
            </a:r>
          </a:p>
          <a:p>
            <a:pPr>
              <a:lnSpc>
                <a:spcPct val="100000"/>
              </a:lnSpc>
              <a:spcBef>
                <a:spcPts val="0"/>
              </a:spcBef>
              <a:spcAft>
                <a:spcPts val="0"/>
              </a:spcAft>
            </a:pPr>
            <a:r>
              <a:rPr lang="en-US" sz="3200" b="1">
                <a:solidFill>
                  <a:srgbClr val="940000"/>
                </a:solidFill>
                <a:latin typeface="Arial Rounded MT Bold" panose="020F0704030504030204" charset="0"/>
                <a:cs typeface="Arial Rounded MT Bold" panose="020F0704030504030204" charset="0"/>
              </a:rPr>
              <a:t>  When conducting research on human subjects, minimize harms and risks and maximize benefits; respect human dignity, privacy, and autonomy.</a:t>
            </a:r>
          </a:p>
        </p:txBody>
      </p:sp>
    </p:spTree>
  </p:cSld>
  <p:clrMapOvr>
    <a:masterClrMapping/>
  </p:clrMapOvr>
</p:sld>
</file>

<file path=ppt/theme/theme1.xml><?xml version="1.0" encoding="utf-8"?>
<a:theme xmlns:a="http://schemas.openxmlformats.org/drawingml/2006/main" name="Blue Waves">
  <a:themeElements>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fontScheme name="Blue Waves">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Blue Wav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ue Wav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ue Wav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ue Wav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ue Wav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ue Wav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ue Wav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ue Wav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ue Wav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ue Wav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ue Wav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ue Wav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1092</Words>
  <Application>WPS Presentation</Application>
  <PresentationFormat>Custom</PresentationFormat>
  <Paragraphs>71</Paragraphs>
  <Slides>20</Slides>
  <Notes>1</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Blue Waves</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WPS Presentation</dc:title>
  <dc:creator/>
  <cp:lastModifiedBy>subramaniyan sanmugam</cp:lastModifiedBy>
  <cp:revision>25</cp:revision>
  <dcterms:created xsi:type="dcterms:W3CDTF">2020-08-03T10:22:00Z</dcterms:created>
  <dcterms:modified xsi:type="dcterms:W3CDTF">2020-08-19T12:03:09Z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1033-11.2.0.9453</vt:lpwstr>
  </property>
</Properties>
</file>