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321" r:id="rId2"/>
    <p:sldId id="261" r:id="rId3"/>
    <p:sldId id="262" r:id="rId4"/>
    <p:sldId id="263" r:id="rId5"/>
    <p:sldId id="264" r:id="rId6"/>
    <p:sldId id="318" r:id="rId7"/>
    <p:sldId id="319" r:id="rId8"/>
    <p:sldId id="257" r:id="rId9"/>
    <p:sldId id="258" r:id="rId10"/>
    <p:sldId id="25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6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2" r:id="rId49"/>
    <p:sldId id="303" r:id="rId50"/>
    <p:sldId id="304" r:id="rId51"/>
    <p:sldId id="301" r:id="rId52"/>
    <p:sldId id="307" r:id="rId53"/>
    <p:sldId id="305" r:id="rId54"/>
    <p:sldId id="306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20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830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ADBDE47-71F5-4058-B91E-5A29934CEC1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6C04CD2-1D68-4A22-BF51-B6F19642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DE47-71F5-4058-B91E-5A29934CEC1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4CD2-1D68-4A22-BF51-B6F19642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DE47-71F5-4058-B91E-5A29934CEC1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4CD2-1D68-4A22-BF51-B6F19642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ADBDE47-71F5-4058-B91E-5A29934CEC1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4CD2-1D68-4A22-BF51-B6F19642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ADBDE47-71F5-4058-B91E-5A29934CEC1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6C04CD2-1D68-4A22-BF51-B6F196422FD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61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DBDE47-71F5-4058-B91E-5A29934CEC1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C04CD2-1D68-4A22-BF51-B6F19642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ADBDE47-71F5-4058-B91E-5A29934CEC1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6C04CD2-1D68-4A22-BF51-B6F19642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DE47-71F5-4058-B91E-5A29934CEC1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4CD2-1D68-4A22-BF51-B6F19642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DBDE47-71F5-4058-B91E-5A29934CEC1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C04CD2-1D68-4A22-BF51-B6F19642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415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ADBDE47-71F5-4058-B91E-5A29934CEC1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6C04CD2-1D68-4A22-BF51-B6F19642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ADBDE47-71F5-4058-B91E-5A29934CEC1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6C04CD2-1D68-4A22-BF51-B6F19642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ADBDE47-71F5-4058-B91E-5A29934CEC1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6C04CD2-1D68-4A22-BF51-B6F19642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484505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31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 panose="020B0604030504040204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170" indent="-228600" algn="l" rtl="0" eaLnBrk="1" latinLnBrk="0" hangingPunct="1">
        <a:spcBef>
          <a:spcPct val="200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185" algn="l" rtl="0" eaLnBrk="1" latinLnBrk="0" hangingPunct="1">
        <a:spcBef>
          <a:spcPct val="20000"/>
        </a:spcBef>
        <a:buClr>
          <a:schemeClr val="accent1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705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6288"/>
            <a:ext cx="9144000" cy="1470025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HYPOTHESIS </a:t>
            </a:r>
            <a:endParaRPr lang="en-IN" sz="8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0544" y="4000504"/>
            <a:ext cx="8062912" cy="2357454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SASIKALA.S</a:t>
            </a:r>
          </a:p>
          <a:p>
            <a:r>
              <a:rPr lang="en-IN" sz="2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GUEST FCULTY.</a:t>
            </a:r>
          </a:p>
          <a:p>
            <a:r>
              <a:rPr lang="en-IN" sz="2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DEPARTMENT OF GEOGRAPHY.</a:t>
            </a:r>
          </a:p>
          <a:p>
            <a:r>
              <a:rPr lang="en-IN" sz="2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GCWK(A).</a:t>
            </a:r>
            <a:endParaRPr lang="en-US" sz="24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2643182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>II PG APPLIED GEOGRAPHY</a:t>
            </a:r>
          </a:p>
          <a:p>
            <a:pPr algn="ctr"/>
            <a:r>
              <a:rPr lang="en-IN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>RESEARCH METHODOLOGY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hypothesis?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/>
              <a:t>A Hypothesis is an assumption or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/>
              <a:t>claim about some characteristic of a population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we should be able to support or reject on the basis of empirical evidences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-US" sz="4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Characteristics of hypothesis.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clear and precise.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Characteristics of hypothesis.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clear and precise.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capable of being tested.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Characteristics of hypothesis.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clear and precise.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capable of being tested.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state relationship between variables.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Characteristics of hypothesis.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clear and precise.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capable of being tested.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state relationship between variables.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stated in most simple terms.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Characteristics of hypothesis.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clear and precise.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capable of being tested.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state relationship between variables.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stated in most simple terms.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limited in scope and must be specific.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Characteristics of hypothesis.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4040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clear and precise.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capable of being tested.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state relationship between variables.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stated in most simple terms.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limited in scope and must be specific.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consistent with most known facts.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Characteristics of hypothesis.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clear and precise.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capable of being tested.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state relationship between variables.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stated in most simple terms.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limited in scope and must be specific.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consistent with most known facts.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amenable to testing within a reasonable time.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Characteristics of hypothesis.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8800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clear and precise.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capable of being tested.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state relationship between variables.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stated in most simple terms.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limited in scope and must be specific.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consistent with most known facts.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should be amenable to testing within a reasonable time.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must explain the facts that gave rise to the need for the explanation.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Hypothesis Testing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having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groups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study, the two sets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obtained results are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identical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meant by hypothesis?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having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groups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study, the two sets of obtained results are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identical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show some difference, even with two representative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 drawn from the same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having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groups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study, the two sets of obtained results are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identical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show some difference, even with two</a:t>
            </a:r>
          </a:p>
          <a:p>
            <a:pPr algn="just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representative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 drawn from the same universe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due to sampling errors (chance role).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are thus submitted to certain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statistical procedures, to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for significance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30808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having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groups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study, the two sets</a:t>
            </a:r>
          </a:p>
          <a:p>
            <a:pPr algn="just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of obtained results are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identical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show some difference, even with two</a:t>
            </a:r>
          </a:p>
          <a:p>
            <a:pPr algn="just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representative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 drawn from the same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universe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due to sampling errors (chance role).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are thus submitted to certain</a:t>
            </a:r>
          </a:p>
          <a:p>
            <a:pPr algn="just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statistical procedures, to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for significance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means that the difference is real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and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due to chance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Basic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difference between groups is observed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Basic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difference between groups is observed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statistical test is applied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Basic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difference between groups is observed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statistical test is applied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statistic is obtained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Basic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difference between groups is observed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statistical test is applied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statistic is obtained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tables are consulted     your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error if you conclude that the difference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is real and not due to chance.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629400" y="3886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Basic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difference between groups is observed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statistical test is applied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statistic is obtained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tables are consulted     your</a:t>
            </a:r>
          </a:p>
          <a:p>
            <a:pPr algn="just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error if you conclude that the difference</a:t>
            </a:r>
          </a:p>
          <a:p>
            <a:pPr algn="just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is real and not due to chance.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     Statistical test       test</a:t>
            </a:r>
          </a:p>
          <a:p>
            <a:pPr algn="just">
              <a:buNone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statistic      significance      conclusion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629400" y="3886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38400" y="601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34000" y="601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48000" y="5486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72200" y="5486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Hypothesis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485" indent="-51435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very first step with definition of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 study question.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Hypothesis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485" indent="-51435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The very first step with definition of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 study question.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The Null Hypothesis: No difference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between groups (H0 = H1)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What is meant by hypothesis?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hypothesis.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Hypothesis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485" indent="-514350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very first step with definition of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 study question.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The Null Hypothesis: No difference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between groups (H0 = H1)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 Alternative Hypothesis (research):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 2 groups are different (H0 ≠ H1)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Hypothesis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not equal B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or B could be better)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Non-directional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Hypothesis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not equal B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or B could be better)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Non-directional</a:t>
            </a:r>
          </a:p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is better than 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Directional [powerful]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Hypothesis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not equal B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or B could be better)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Non-directional</a:t>
            </a:r>
          </a:p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is better than 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Directional [powerful]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statistical test gives the probability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of rejection of a true null hypothesis (false +ve).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Hypothesis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not equal B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or B could be better)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Non-directional</a:t>
            </a:r>
          </a:p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is better than 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Directional [powerful]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statistical test gives the probability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of rejection of a true null hypothesis (false +ve).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sample size governs the power of the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test (ability to detect significance)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Conclusion</a:t>
            </a:r>
            <a:br>
              <a:rPr lang="en-US" b="1" dirty="0" smtClean="0"/>
            </a:br>
            <a:r>
              <a:rPr lang="en-US" b="1" dirty="0" smtClean="0"/>
              <a:t>Types of Statistical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   Truth in the population versus the results in the study sample: the four possibilities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1148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</a:t>
            </a:r>
          </a:p>
          <a:p>
            <a:r>
              <a:rPr lang="en-US" b="1" dirty="0" smtClean="0"/>
              <a:t>in the</a:t>
            </a:r>
          </a:p>
          <a:p>
            <a:r>
              <a:rPr lang="en-US" b="1" dirty="0" smtClean="0"/>
              <a:t>study</a:t>
            </a:r>
          </a:p>
          <a:p>
            <a:r>
              <a:rPr lang="en-US" b="1" dirty="0" smtClean="0"/>
              <a:t>sample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4114800"/>
            <a:ext cx="167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 Groups are</a:t>
            </a:r>
          </a:p>
          <a:p>
            <a:r>
              <a:rPr lang="en-US" dirty="0" smtClean="0"/>
              <a:t>Different</a:t>
            </a:r>
          </a:p>
          <a:p>
            <a:endParaRPr lang="en-US" dirty="0" smtClean="0"/>
          </a:p>
          <a:p>
            <a:r>
              <a:rPr lang="en-US" dirty="0" smtClean="0"/>
              <a:t>2 groups are</a:t>
            </a:r>
          </a:p>
          <a:p>
            <a:r>
              <a:rPr lang="en-US" dirty="0" smtClean="0"/>
              <a:t>similar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43400" y="4114800"/>
          <a:ext cx="3810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Conclusion</a:t>
            </a:r>
            <a:br>
              <a:rPr lang="en-US" b="1" dirty="0" smtClean="0"/>
            </a:br>
            <a:r>
              <a:rPr lang="en-US" b="1" dirty="0" smtClean="0"/>
              <a:t>Types of Statistical Errors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   Truth in the population versus the results in the study sample: the four possibilities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4267200"/>
            <a:ext cx="114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Results</a:t>
            </a:r>
          </a:p>
          <a:p>
            <a:r>
              <a:rPr lang="en-US" b="1" dirty="0" smtClean="0"/>
              <a:t>in the</a:t>
            </a:r>
          </a:p>
          <a:p>
            <a:r>
              <a:rPr lang="en-US" b="1" dirty="0" smtClean="0"/>
              <a:t>study</a:t>
            </a:r>
          </a:p>
          <a:p>
            <a:r>
              <a:rPr lang="en-US" b="1" dirty="0" smtClean="0"/>
              <a:t>sample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4267200"/>
            <a:ext cx="167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 Groups are</a:t>
            </a:r>
          </a:p>
          <a:p>
            <a:r>
              <a:rPr lang="en-US" dirty="0" smtClean="0"/>
              <a:t>different</a:t>
            </a:r>
          </a:p>
          <a:p>
            <a:endParaRPr lang="en-US" dirty="0" smtClean="0"/>
          </a:p>
          <a:p>
            <a:r>
              <a:rPr lang="en-US" dirty="0" smtClean="0"/>
              <a:t>2 groups are</a:t>
            </a:r>
          </a:p>
          <a:p>
            <a:r>
              <a:rPr lang="en-US" dirty="0" smtClean="0"/>
              <a:t>similar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91000" y="4267200"/>
          <a:ext cx="3810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038600" y="34290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2 Groups are                 2 Groups are</a:t>
            </a:r>
          </a:p>
          <a:p>
            <a:r>
              <a:rPr lang="en-US" dirty="0" smtClean="0"/>
              <a:t>   different                        similar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1242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Truth in the population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Conclusion</a:t>
            </a:r>
            <a:br>
              <a:rPr lang="en-US" b="1" dirty="0" smtClean="0"/>
            </a:br>
            <a:r>
              <a:rPr lang="en-US" b="1" dirty="0" smtClean="0"/>
              <a:t>Types of Statistical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Truth in the population versus the results in the study sample: the four possibilities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267200"/>
            <a:ext cx="114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Results</a:t>
            </a:r>
          </a:p>
          <a:p>
            <a:r>
              <a:rPr lang="en-US" b="1" dirty="0" smtClean="0"/>
              <a:t>in the</a:t>
            </a:r>
          </a:p>
          <a:p>
            <a:r>
              <a:rPr lang="en-US" b="1" dirty="0" smtClean="0"/>
              <a:t>study</a:t>
            </a:r>
          </a:p>
          <a:p>
            <a:r>
              <a:rPr lang="en-US" b="1" dirty="0" smtClean="0"/>
              <a:t>sample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4267200"/>
            <a:ext cx="167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Reject null</a:t>
            </a:r>
          </a:p>
          <a:p>
            <a:r>
              <a:rPr lang="en-US" dirty="0" smtClean="0"/>
              <a:t>Hypothesis</a:t>
            </a:r>
          </a:p>
          <a:p>
            <a:endParaRPr lang="en-US" dirty="0" smtClean="0"/>
          </a:p>
          <a:p>
            <a:r>
              <a:rPr lang="en-US" dirty="0" smtClean="0"/>
              <a:t>2 groups are</a:t>
            </a:r>
          </a:p>
          <a:p>
            <a:r>
              <a:rPr lang="en-US" dirty="0" smtClean="0"/>
              <a:t>similar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1000" y="4267200"/>
          <a:ext cx="3810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0" y="31242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Truth in the population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0" y="34290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2 Groups are                 2 Groups are</a:t>
            </a:r>
          </a:p>
          <a:p>
            <a:r>
              <a:rPr lang="en-US" dirty="0" smtClean="0"/>
              <a:t>      different                        similar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Conclusion</a:t>
            </a:r>
            <a:br>
              <a:rPr lang="en-US" b="1" dirty="0" smtClean="0"/>
            </a:br>
            <a:r>
              <a:rPr lang="en-US" b="1" dirty="0" smtClean="0"/>
              <a:t>Types of Statistical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Truth in the population versus the results in the study sample: the four possibilities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267200"/>
            <a:ext cx="114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Results</a:t>
            </a:r>
          </a:p>
          <a:p>
            <a:r>
              <a:rPr lang="en-US" b="1" dirty="0" smtClean="0"/>
              <a:t>in the</a:t>
            </a:r>
          </a:p>
          <a:p>
            <a:r>
              <a:rPr lang="en-US" b="1" dirty="0" smtClean="0"/>
              <a:t>study</a:t>
            </a:r>
          </a:p>
          <a:p>
            <a:r>
              <a:rPr lang="en-US" b="1" dirty="0" smtClean="0"/>
              <a:t>sample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4267200"/>
            <a:ext cx="19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Reject null</a:t>
            </a:r>
          </a:p>
          <a:p>
            <a:r>
              <a:rPr lang="en-US" dirty="0" smtClean="0"/>
              <a:t>Hypothesis</a:t>
            </a:r>
          </a:p>
          <a:p>
            <a:endParaRPr lang="en-US" dirty="0" smtClean="0"/>
          </a:p>
          <a:p>
            <a:r>
              <a:rPr lang="en-US" dirty="0" smtClean="0"/>
              <a:t>Fail to reject</a:t>
            </a:r>
          </a:p>
          <a:p>
            <a:r>
              <a:rPr lang="en-US" dirty="0" smtClean="0"/>
              <a:t>Null hypothesis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1000" y="4267200"/>
          <a:ext cx="3810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0" y="31242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Truth in the population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0" y="34290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2 Groups are                 2 Groups are</a:t>
            </a:r>
          </a:p>
          <a:p>
            <a:r>
              <a:rPr lang="en-US" dirty="0" smtClean="0"/>
              <a:t>      different                        similar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Conclusion</a:t>
            </a:r>
            <a:br>
              <a:rPr lang="en-US" b="1" dirty="0" smtClean="0"/>
            </a:br>
            <a:r>
              <a:rPr lang="en-US" b="1" dirty="0" smtClean="0"/>
              <a:t>Types of Statistical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Truth in the population versus the results in the study sample: the four possibilities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267200"/>
            <a:ext cx="114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Results</a:t>
            </a:r>
          </a:p>
          <a:p>
            <a:r>
              <a:rPr lang="en-US" b="1" dirty="0" smtClean="0"/>
              <a:t>in the</a:t>
            </a:r>
          </a:p>
          <a:p>
            <a:r>
              <a:rPr lang="en-US" b="1" dirty="0" smtClean="0"/>
              <a:t>study</a:t>
            </a:r>
          </a:p>
          <a:p>
            <a:r>
              <a:rPr lang="en-US" b="1" dirty="0" smtClean="0"/>
              <a:t>sample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4267200"/>
            <a:ext cx="19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Reject null</a:t>
            </a:r>
          </a:p>
          <a:p>
            <a:r>
              <a:rPr lang="en-US" dirty="0" smtClean="0"/>
              <a:t>Hypothesis</a:t>
            </a:r>
          </a:p>
          <a:p>
            <a:endParaRPr lang="en-US" dirty="0" smtClean="0"/>
          </a:p>
          <a:p>
            <a:r>
              <a:rPr lang="en-US" dirty="0" smtClean="0"/>
              <a:t>Fail to reject</a:t>
            </a:r>
          </a:p>
          <a:p>
            <a:r>
              <a:rPr lang="en-US" dirty="0" smtClean="0"/>
              <a:t>Null hypothesis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1000" y="4267200"/>
          <a:ext cx="3810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0" y="31242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Truth in the population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35814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Fail to reject</a:t>
            </a:r>
          </a:p>
          <a:p>
            <a:r>
              <a:rPr lang="en-US" dirty="0" smtClean="0"/>
              <a:t>null hypothesis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35814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Reject null</a:t>
            </a:r>
          </a:p>
          <a:p>
            <a:r>
              <a:rPr lang="en-US" dirty="0" smtClean="0"/>
              <a:t>hypothesis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What is meant by hypothesis?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Characteristics of hypothesis.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Formulation of hypothesis.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Conclusion</a:t>
            </a:r>
            <a:br>
              <a:rPr lang="en-US" b="1" dirty="0" smtClean="0"/>
            </a:br>
            <a:r>
              <a:rPr lang="en-US" b="1" dirty="0" smtClean="0"/>
              <a:t>Types of Statistical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Truth in the population versus the results in the study sample: the four possibilities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267200"/>
            <a:ext cx="114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Results</a:t>
            </a:r>
          </a:p>
          <a:p>
            <a:r>
              <a:rPr lang="en-US" b="1" dirty="0" smtClean="0"/>
              <a:t>in the</a:t>
            </a:r>
          </a:p>
          <a:p>
            <a:r>
              <a:rPr lang="en-US" b="1" dirty="0" smtClean="0"/>
              <a:t>study</a:t>
            </a:r>
          </a:p>
          <a:p>
            <a:r>
              <a:rPr lang="en-US" b="1" dirty="0" smtClean="0"/>
              <a:t>sample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4267200"/>
            <a:ext cx="19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Reject null</a:t>
            </a:r>
          </a:p>
          <a:p>
            <a:r>
              <a:rPr lang="en-US" dirty="0" smtClean="0"/>
              <a:t>Hypothesis</a:t>
            </a:r>
          </a:p>
          <a:p>
            <a:endParaRPr lang="en-US" dirty="0" smtClean="0"/>
          </a:p>
          <a:p>
            <a:r>
              <a:rPr lang="en-US" dirty="0" smtClean="0"/>
              <a:t>Fail to reject</a:t>
            </a:r>
          </a:p>
          <a:p>
            <a:r>
              <a:rPr lang="en-US" dirty="0" smtClean="0"/>
              <a:t>Null hypothesis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1000" y="4267200"/>
          <a:ext cx="3810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800100">
                <a:tc>
                  <a:txBody>
                    <a:bodyPr/>
                    <a:lstStyle/>
                    <a:p>
                      <a:pPr algn="ctr"/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Correct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0" y="31242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Truth in the population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95800" y="35814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Reject null</a:t>
            </a:r>
          </a:p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200" y="35814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Fail to reject</a:t>
            </a:r>
          </a:p>
          <a:p>
            <a:r>
              <a:rPr lang="en-US" dirty="0" smtClean="0"/>
              <a:t>null hypothesis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Conclusion</a:t>
            </a:r>
            <a:br>
              <a:rPr lang="en-US" b="1" dirty="0" smtClean="0"/>
            </a:br>
            <a:r>
              <a:rPr lang="en-US" b="1" dirty="0" smtClean="0"/>
              <a:t>Types of Statistical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Truth in the population versus the results in the study sample: the four possibilities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267200"/>
            <a:ext cx="114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Results</a:t>
            </a:r>
          </a:p>
          <a:p>
            <a:r>
              <a:rPr lang="en-US" b="1" dirty="0" smtClean="0"/>
              <a:t>in the</a:t>
            </a:r>
          </a:p>
          <a:p>
            <a:r>
              <a:rPr lang="en-US" b="1" dirty="0" smtClean="0"/>
              <a:t>study</a:t>
            </a:r>
          </a:p>
          <a:p>
            <a:r>
              <a:rPr lang="en-US" b="1" dirty="0" smtClean="0"/>
              <a:t>sample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4267200"/>
            <a:ext cx="19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Reject null</a:t>
            </a:r>
          </a:p>
          <a:p>
            <a:r>
              <a:rPr lang="en-US" dirty="0" smtClean="0"/>
              <a:t>Hypothesis</a:t>
            </a:r>
          </a:p>
          <a:p>
            <a:endParaRPr lang="en-US" dirty="0" smtClean="0"/>
          </a:p>
          <a:p>
            <a:r>
              <a:rPr lang="en-US" dirty="0" smtClean="0"/>
              <a:t>Fail to reject</a:t>
            </a:r>
          </a:p>
          <a:p>
            <a:r>
              <a:rPr lang="en-US" dirty="0" smtClean="0"/>
              <a:t>Null hypothesis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91000" y="4267200"/>
          <a:ext cx="3810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800100">
                <a:tc>
                  <a:txBody>
                    <a:bodyPr/>
                    <a:lstStyle/>
                    <a:p>
                      <a:pPr algn="ctr"/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Correct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baseline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/>
                        </a:rPr>
                        <a:t>Correct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0" y="31242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Truth in the population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95800" y="35814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Reject null</a:t>
            </a:r>
          </a:p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2200" y="35814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Fail to reject</a:t>
            </a:r>
          </a:p>
          <a:p>
            <a:r>
              <a:rPr lang="en-US" dirty="0" smtClean="0"/>
              <a:t>null hypothesis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Conclusion</a:t>
            </a:r>
            <a:br>
              <a:rPr lang="en-US" b="1" dirty="0" smtClean="0"/>
            </a:br>
            <a:r>
              <a:rPr lang="en-US" b="1" dirty="0" smtClean="0"/>
              <a:t>Types of Statistical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Truth in the population versus the results in the study sample: the four possibilities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267200"/>
            <a:ext cx="114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Results</a:t>
            </a:r>
          </a:p>
          <a:p>
            <a:r>
              <a:rPr lang="en-US" b="1" dirty="0" smtClean="0"/>
              <a:t>in the</a:t>
            </a:r>
          </a:p>
          <a:p>
            <a:r>
              <a:rPr lang="en-US" b="1" dirty="0" smtClean="0"/>
              <a:t>study</a:t>
            </a:r>
          </a:p>
          <a:p>
            <a:r>
              <a:rPr lang="en-US" b="1" dirty="0" smtClean="0"/>
              <a:t>sample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4267200"/>
            <a:ext cx="19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Reject null</a:t>
            </a:r>
          </a:p>
          <a:p>
            <a:r>
              <a:rPr lang="en-US" dirty="0" smtClean="0"/>
              <a:t>Hypothesis</a:t>
            </a:r>
          </a:p>
          <a:p>
            <a:endParaRPr lang="en-US" dirty="0" smtClean="0"/>
          </a:p>
          <a:p>
            <a:r>
              <a:rPr lang="en-US" dirty="0" smtClean="0"/>
              <a:t>Fail to reject</a:t>
            </a:r>
          </a:p>
          <a:p>
            <a:r>
              <a:rPr lang="en-US" dirty="0" smtClean="0"/>
              <a:t>Null hypothesis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1000" y="4267200"/>
          <a:ext cx="3810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800100">
                <a:tc>
                  <a:txBody>
                    <a:bodyPr/>
                    <a:lstStyle/>
                    <a:p>
                      <a:pPr algn="ctr"/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Correct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Type I Error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baseline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/>
                        </a:rPr>
                        <a:t>Correct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0" y="31242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Truth in the population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95800" y="35814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Reject null</a:t>
            </a:r>
          </a:p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200" y="35814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Fail to reject</a:t>
            </a:r>
          </a:p>
          <a:p>
            <a:r>
              <a:rPr lang="en-US" dirty="0" smtClean="0"/>
              <a:t>null hypothesis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Conclusion</a:t>
            </a:r>
            <a:br>
              <a:rPr lang="en-US" b="1" dirty="0" smtClean="0"/>
            </a:br>
            <a:r>
              <a:rPr lang="en-US" b="1" dirty="0" smtClean="0"/>
              <a:t>Types of Statistical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Truth in the population versus the results in the study sample: the four possibilities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267200"/>
            <a:ext cx="114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Results</a:t>
            </a:r>
          </a:p>
          <a:p>
            <a:r>
              <a:rPr lang="en-US" b="1" dirty="0" smtClean="0"/>
              <a:t>in the</a:t>
            </a:r>
          </a:p>
          <a:p>
            <a:r>
              <a:rPr lang="en-US" b="1" dirty="0" smtClean="0"/>
              <a:t>study</a:t>
            </a:r>
          </a:p>
          <a:p>
            <a:r>
              <a:rPr lang="en-US" b="1" dirty="0" smtClean="0"/>
              <a:t>sample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4267200"/>
            <a:ext cx="19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Reject null</a:t>
            </a:r>
          </a:p>
          <a:p>
            <a:r>
              <a:rPr lang="en-US" dirty="0" smtClean="0"/>
              <a:t>Hypothesis</a:t>
            </a:r>
          </a:p>
          <a:p>
            <a:endParaRPr lang="en-US" dirty="0" smtClean="0"/>
          </a:p>
          <a:p>
            <a:r>
              <a:rPr lang="en-US" dirty="0" smtClean="0"/>
              <a:t>Fail to reject</a:t>
            </a:r>
          </a:p>
          <a:p>
            <a:r>
              <a:rPr lang="en-US" dirty="0" smtClean="0"/>
              <a:t>Null hypothesis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1000" y="4267200"/>
          <a:ext cx="3810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800100">
                <a:tc>
                  <a:txBody>
                    <a:bodyPr/>
                    <a:lstStyle/>
                    <a:p>
                      <a:pPr algn="ctr"/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Correct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Type I Error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endParaRPr kumimoji="0" lang="en-US" sz="1800" b="1" kern="1200" baseline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Type II Error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baseline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/>
                        </a:rPr>
                        <a:t>Correct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0" y="31242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Truth in the population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95800" y="35814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Reject null</a:t>
            </a:r>
          </a:p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200" y="35814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Fail to reject</a:t>
            </a:r>
          </a:p>
          <a:p>
            <a:r>
              <a:rPr lang="en-US" dirty="0" smtClean="0"/>
              <a:t>null hypothesis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Conclusion</a:t>
            </a:r>
            <a:br>
              <a:rPr lang="en-US" b="1" dirty="0" smtClean="0"/>
            </a:br>
            <a:r>
              <a:rPr lang="en-US" b="1" dirty="0" smtClean="0"/>
              <a:t>Types of Statistical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Truth in the population versus the results in the study sample: the four possibilities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267200"/>
            <a:ext cx="114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Results</a:t>
            </a:r>
          </a:p>
          <a:p>
            <a:r>
              <a:rPr lang="en-US" b="1" dirty="0" smtClean="0"/>
              <a:t>in the</a:t>
            </a:r>
          </a:p>
          <a:p>
            <a:r>
              <a:rPr lang="en-US" b="1" dirty="0" smtClean="0"/>
              <a:t>study</a:t>
            </a:r>
          </a:p>
          <a:p>
            <a:r>
              <a:rPr lang="en-US" b="1" dirty="0" smtClean="0"/>
              <a:t>sample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4267200"/>
            <a:ext cx="19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Reject null</a:t>
            </a:r>
          </a:p>
          <a:p>
            <a:r>
              <a:rPr lang="en-US" dirty="0" smtClean="0"/>
              <a:t>Hypothesis</a:t>
            </a:r>
          </a:p>
          <a:p>
            <a:endParaRPr lang="en-US" dirty="0" smtClean="0"/>
          </a:p>
          <a:p>
            <a:r>
              <a:rPr lang="en-US" dirty="0" smtClean="0"/>
              <a:t>Fail to reject</a:t>
            </a:r>
          </a:p>
          <a:p>
            <a:r>
              <a:rPr lang="en-US" dirty="0" smtClean="0"/>
              <a:t>Null hypothesis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1000" y="4267200"/>
          <a:ext cx="3810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800100">
                <a:tc>
                  <a:txBody>
                    <a:bodyPr/>
                    <a:lstStyle/>
                    <a:p>
                      <a:pPr algn="ctr"/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Correct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Type I Error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endParaRPr kumimoji="0" lang="en-US" sz="1800" b="1" kern="1200" baseline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Type II Error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baseline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/>
                        </a:rPr>
                        <a:t>Correct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0" y="31242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Truth in the population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34290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Association</a:t>
            </a:r>
          </a:p>
          <a:p>
            <a:r>
              <a:rPr lang="en-US" dirty="0" smtClean="0"/>
              <a:t>between predictor</a:t>
            </a:r>
          </a:p>
          <a:p>
            <a:r>
              <a:rPr lang="en-US" dirty="0" smtClean="0"/>
              <a:t>and outcome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200" y="34290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 association</a:t>
            </a:r>
          </a:p>
          <a:p>
            <a:r>
              <a:rPr lang="en-US" dirty="0" smtClean="0"/>
              <a:t>between predictor</a:t>
            </a:r>
          </a:p>
          <a:p>
            <a:r>
              <a:rPr lang="en-US" dirty="0" smtClean="0"/>
              <a:t>and outcome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Statistical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Error: rejection of a true Null Hypothesis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[type 1 error]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 presence of a difference that does not exist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be considered as false +ve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 by the p-value, the threshold of significance: 5% (p &lt;= 0.05)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14400" y="1905000"/>
          <a:ext cx="533400" cy="488950"/>
        </p:xfrm>
        <a:graphic>
          <a:graphicData uri="http://schemas.openxmlformats.org/presentationml/2006/ole">
            <p:oleObj spid="_x0000_s1025" name="Equation" r:id="rId3" imgW="3657600" imgH="3352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Statistical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686800" cy="4572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 Error: failure to reject a false Null Hypothesis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[type 2 error]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 failure to detect a difference that really exists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be considered as false -ve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to the number of subjects,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fixed between 5% - 10% 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 test = 1- β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8030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 Hypothesis (H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78485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age increases pressure will not increases.</a:t>
            </a:r>
          </a:p>
          <a:p>
            <a:pPr marL="578485" indent="-514350">
              <a:buNone/>
            </a:pPr>
            <a:r>
              <a:rPr lang="en-US" dirty="0" smtClean="0"/>
              <a:t> </a:t>
            </a:r>
          </a:p>
          <a:p>
            <a:pPr marL="578485" indent="-514350">
              <a:buFont typeface="+mj-lt"/>
              <a:buAutoNum type="arabicPeriod"/>
            </a:pPr>
            <a:endParaRPr lang="en-US" dirty="0" smtClean="0"/>
          </a:p>
          <a:p>
            <a:pPr marL="578485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 Hypothesis (H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78485" indent="-514350">
              <a:buFont typeface="+mj-lt"/>
              <a:buAutoNum type="arabicPeriod"/>
            </a:pPr>
            <a:r>
              <a:rPr lang="en-US" dirty="0" smtClean="0"/>
              <a:t>As age increases pressure will not increases.</a:t>
            </a:r>
          </a:p>
          <a:p>
            <a:pPr marL="578485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 young students are non smokers.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 Hypothesis (H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78485" indent="-514350">
              <a:buFont typeface="+mj-lt"/>
              <a:buAutoNum type="arabicPeriod"/>
            </a:pPr>
            <a:r>
              <a:rPr lang="en-US" dirty="0" smtClean="0"/>
              <a:t>As age increases pressure will not increases.</a:t>
            </a:r>
          </a:p>
          <a:p>
            <a:pPr marL="578485" indent="-514350">
              <a:buFont typeface="+mj-lt"/>
              <a:buAutoNum type="arabicPeriod"/>
            </a:pPr>
            <a:r>
              <a:rPr lang="en-US" dirty="0" smtClean="0"/>
              <a:t>Rural young students are non smokers.</a:t>
            </a:r>
          </a:p>
          <a:p>
            <a:pPr marL="578485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 the rural women antenatal care is poor.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What is meant by hypothesis?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Characteristics of hypothesis.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Formulation of hypothesis.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concepts of testing hypothesis.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 Hypothesis (H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78485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age increases pressure will not increases.</a:t>
            </a:r>
          </a:p>
          <a:p>
            <a:pPr marL="578485" indent="-514350">
              <a:buFont typeface="+mj-lt"/>
              <a:buAutoNum type="arabicPeriod"/>
            </a:pPr>
            <a:r>
              <a:rPr lang="en-US" dirty="0" smtClean="0"/>
              <a:t>Rural young students are non smokers.</a:t>
            </a:r>
          </a:p>
          <a:p>
            <a:pPr marL="578485" indent="-514350">
              <a:buFont typeface="+mj-lt"/>
              <a:buAutoNum type="arabicPeriod"/>
            </a:pPr>
            <a:r>
              <a:rPr lang="en-US" dirty="0" smtClean="0"/>
              <a:t>Among the rural women antenatal care is poor.</a:t>
            </a:r>
          </a:p>
          <a:p>
            <a:pPr marL="578485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GPA scores are more those who studied less hours.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Hypothesis (H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Let us take one example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8485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age increases pressure will increases.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Hypothesis (H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Let us take one example</a:t>
            </a:r>
          </a:p>
          <a:p>
            <a:pPr marL="578485" indent="-51435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age increases pressure will increases.</a:t>
            </a:r>
          </a:p>
          <a:p>
            <a:pPr marL="578485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to test the above mentioned hypothesis I used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Chi-square Test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905000"/>
          <a:ext cx="6324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200"/>
                <a:gridCol w="2108200"/>
                <a:gridCol w="2108200"/>
              </a:tblGrid>
              <a:tr h="298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Pressure</a:t>
                      </a:r>
                      <a:endParaRPr lang="en-US" dirty="0"/>
                    </a:p>
                  </a:txBody>
                  <a:tcPr/>
                </a:tc>
              </a:tr>
              <a:tr h="298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298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</a:tr>
              <a:tr h="298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</a:tr>
              <a:tr h="298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</a:t>
                      </a:r>
                      <a:endParaRPr lang="en-US" dirty="0"/>
                    </a:p>
                  </a:txBody>
                  <a:tcPr/>
                </a:tc>
              </a:tr>
              <a:tr h="298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</a:t>
                      </a:r>
                      <a:endParaRPr lang="en-US" dirty="0"/>
                    </a:p>
                  </a:txBody>
                  <a:tcPr/>
                </a:tc>
              </a:tr>
              <a:tr h="298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298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Entered into SPSS </a:t>
            </a:r>
            <a:endParaRPr lang="en-US" dirty="0"/>
          </a:p>
        </p:txBody>
      </p:sp>
      <p:pic>
        <p:nvPicPr>
          <p:cNvPr id="57346" name="Picture 2" descr="C:\Documents and Settings\Chakra\My Documents\My Pictures\da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447800"/>
            <a:ext cx="29337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</a:t>
            </a:r>
            <a:endParaRPr lang="en-US" dirty="0"/>
          </a:p>
        </p:txBody>
      </p:sp>
      <p:pic>
        <p:nvPicPr>
          <p:cNvPr id="58370" name="Picture 2" descr="C:\Documents and Settings\Chakra\My Documents\My Pictures\Untitled-1 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51529" y="1882775"/>
            <a:ext cx="484094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Variables</a:t>
            </a:r>
            <a:endParaRPr lang="en-US" dirty="0"/>
          </a:p>
        </p:txBody>
      </p:sp>
      <p:pic>
        <p:nvPicPr>
          <p:cNvPr id="59394" name="Picture 2" descr="C:\Documents and Settings\Chakra\My Documents\My Pictures\Untitled-2 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2512" y="1882775"/>
            <a:ext cx="513897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Chi-square</a:t>
            </a:r>
            <a:endParaRPr lang="en-US" dirty="0"/>
          </a:p>
        </p:txBody>
      </p:sp>
      <p:pic>
        <p:nvPicPr>
          <p:cNvPr id="60418" name="Picture 2" descr="C:\Documents and Settings\Chakra\My Documents\My Pictures\Untitled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8200" y="2238375"/>
            <a:ext cx="4927600" cy="386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view-1-SPSS</a:t>
            </a:r>
            <a:endParaRPr lang="en-US" dirty="0"/>
          </a:p>
        </p:txBody>
      </p:sp>
      <p:pic>
        <p:nvPicPr>
          <p:cNvPr id="61442" name="Picture 2" descr="C:\Documents and Settings\Chakra\My Documents\My Pictures\out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7747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view-2-SPSS</a:t>
            </a:r>
            <a:endParaRPr lang="en-US" dirty="0"/>
          </a:p>
        </p:txBody>
      </p:sp>
      <p:pic>
        <p:nvPicPr>
          <p:cNvPr id="7" name="Picture 2" descr="C:\Documents and Settings\Chakra\My Documents\My Pictures\shali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19400"/>
            <a:ext cx="49784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What is meant by hypothesis?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Characteristics of hypothesis.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Formulation of hypothesis.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Basic concepts of testing hypothesis.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Chi-square </a:t>
            </a:r>
            <a:endParaRPr lang="en-US" dirty="0"/>
          </a:p>
        </p:txBody>
      </p:sp>
      <p:pic>
        <p:nvPicPr>
          <p:cNvPr id="57346" name="Picture 2" descr="C:\Documents and Settings\Chakra\My Documents\My Pictures\shali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19400"/>
            <a:ext cx="4978400" cy="2705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3657600"/>
            <a:ext cx="533400" cy="369332"/>
          </a:xfrm>
          <a:prstGeom prst="rect">
            <a:avLst/>
          </a:prstGeom>
          <a:noFill/>
          <a:ln w="38100" cap="sq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our example the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.030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less than the commonly accepted levels 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either.05 or .10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our example 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of .030 is less than the commonly accepted levels of either.05 or .10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we can reject the null hypothesis and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our example 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of .227 is less than the commonly accepted levels of either.05 or .10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we can reject the null hypothesis and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Accepting Alternative hypothesis.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our example 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of .227 is less than the commonly accepted levels of either.05 or .10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we can reject the null hypothesis and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Accepting Alternative hypothesis.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mean that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age increases pressure also increases”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39903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What is meant by hypothesis?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Characteristics of hypothesis.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Formulation of hypothesis.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Basic concepts of testing hypothesis.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Examples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hypothesis? 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Hypothesis is an assumption </a:t>
            </a:r>
            <a:r>
              <a:rPr lang="en-US" dirty="0" smtClean="0"/>
              <a:t>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A Hypothesis is an assumption or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 about some characteristic of a population.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28600"/>
            <a:ext cx="579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hypothesis? </a:t>
            </a:r>
            <a:endParaRPr 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1984</Words>
  <Application>WPS Presentation</Application>
  <PresentationFormat>On-screen Show (4:3)</PresentationFormat>
  <Paragraphs>435</Paragraphs>
  <Slides>65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Verve</vt:lpstr>
      <vt:lpstr>Equation</vt:lpstr>
      <vt:lpstr>HYPOTHESIS </vt:lpstr>
      <vt:lpstr>Learning Objectives</vt:lpstr>
      <vt:lpstr>Learning Objectives</vt:lpstr>
      <vt:lpstr>Learning Objectives</vt:lpstr>
      <vt:lpstr>Learning Objectives</vt:lpstr>
      <vt:lpstr>Learning Objectives</vt:lpstr>
      <vt:lpstr>Learning Objectives</vt:lpstr>
      <vt:lpstr>What is hypothesis?  </vt:lpstr>
      <vt:lpstr>Slide 9</vt:lpstr>
      <vt:lpstr>What is hypothesis?  </vt:lpstr>
      <vt:lpstr> Characteristics of hypothesis. </vt:lpstr>
      <vt:lpstr>Characteristics of hypothesis.</vt:lpstr>
      <vt:lpstr>Characteristics of hypothesis.</vt:lpstr>
      <vt:lpstr>Characteristics of hypothesis.</vt:lpstr>
      <vt:lpstr>Characteristics of hypothesis.</vt:lpstr>
      <vt:lpstr>Characteristics of hypothesis.</vt:lpstr>
      <vt:lpstr>Characteristics of hypothesis.</vt:lpstr>
      <vt:lpstr>Characteristics of hypothesis.</vt:lpstr>
      <vt:lpstr>Hypothesis Testing</vt:lpstr>
      <vt:lpstr>Hypothesis Testing</vt:lpstr>
      <vt:lpstr>Hypothesis Testing</vt:lpstr>
      <vt:lpstr>Hypothesis Testing</vt:lpstr>
      <vt:lpstr>Basic principle</vt:lpstr>
      <vt:lpstr>Basic principle</vt:lpstr>
      <vt:lpstr>Basic principle</vt:lpstr>
      <vt:lpstr>Basic principle</vt:lpstr>
      <vt:lpstr>Basic principle</vt:lpstr>
      <vt:lpstr>Hypothesis formulation</vt:lpstr>
      <vt:lpstr>Hypothesis formulation</vt:lpstr>
      <vt:lpstr>Hypothesis formulation</vt:lpstr>
      <vt:lpstr>Hypothesis formulation</vt:lpstr>
      <vt:lpstr>Hypothesis formulation</vt:lpstr>
      <vt:lpstr>Hypothesis formulation</vt:lpstr>
      <vt:lpstr>Hypothesis formulation</vt:lpstr>
      <vt:lpstr>Study Conclusion Types of Statistical Errors</vt:lpstr>
      <vt:lpstr>Study Conclusion Types of Statistical Errors</vt:lpstr>
      <vt:lpstr>Study Conclusion Types of Statistical Errors</vt:lpstr>
      <vt:lpstr>Study Conclusion Types of Statistical Errors</vt:lpstr>
      <vt:lpstr>Study Conclusion Types of Statistical Errors</vt:lpstr>
      <vt:lpstr>Study Conclusion Types of Statistical Errors</vt:lpstr>
      <vt:lpstr>Study Conclusion Types of Statistical Errors</vt:lpstr>
      <vt:lpstr>Study Conclusion Types of Statistical Errors</vt:lpstr>
      <vt:lpstr>Study Conclusion Types of Statistical Errors</vt:lpstr>
      <vt:lpstr>Study Conclusion Types of Statistical Errors</vt:lpstr>
      <vt:lpstr>Statistical Errors</vt:lpstr>
      <vt:lpstr>Statistical Errors</vt:lpstr>
      <vt:lpstr>Examples </vt:lpstr>
      <vt:lpstr>Examples </vt:lpstr>
      <vt:lpstr>Examples </vt:lpstr>
      <vt:lpstr>Examples </vt:lpstr>
      <vt:lpstr>Examples</vt:lpstr>
      <vt:lpstr>Examples</vt:lpstr>
      <vt:lpstr>DATA COLLECTED</vt:lpstr>
      <vt:lpstr>Entered into SPSS </vt:lpstr>
      <vt:lpstr>Analyzing</vt:lpstr>
      <vt:lpstr>Selection of Variables</vt:lpstr>
      <vt:lpstr>Selection of Chi-square</vt:lpstr>
      <vt:lpstr>Output view-1-SPSS</vt:lpstr>
      <vt:lpstr>Output view-2-SPSS</vt:lpstr>
      <vt:lpstr>Finding Chi-square </vt:lpstr>
      <vt:lpstr>Significance level</vt:lpstr>
      <vt:lpstr>Significance level</vt:lpstr>
      <vt:lpstr>Significance level</vt:lpstr>
      <vt:lpstr>Significance level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HYPOTHESIS TESTING</dc:title>
  <dc:creator/>
  <cp:lastModifiedBy/>
  <cp:revision>53</cp:revision>
  <dcterms:created xsi:type="dcterms:W3CDTF">2010-01-16T03:52:00Z</dcterms:created>
  <dcterms:modified xsi:type="dcterms:W3CDTF">2020-09-19T10:23:23Z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