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170E-0EA0-4028-B44F-DA5923CADC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C7E2FB-9776-4332-9FE3-8F1D198C57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B3E007-BDD9-40B0-A145-1300C183E225}"/>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2812D9B4-204F-43C8-AFA8-57CEE738A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16CB2-86AA-4570-BF13-97F35FB386B3}"/>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3307518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5BF56-8F7F-4D2E-A5DC-D087F02916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BC13FA-EB89-4713-BD34-58F60E58E2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1C84E-A807-4761-90B4-03B892129E8F}"/>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722A62A7-98F7-423A-98A4-4B87095E9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63C82-0197-4817-9C33-743D09DE47FD}"/>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32504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2BFFD8-82D9-44C5-B1D2-5D684E0F14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EA108E-7266-4468-A998-4C15BF176C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9A31C6-1BA9-4A64-8EA3-A17B62F861BB}"/>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AD0117BF-AD19-4512-99CF-D1E96B9DBA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D07F2-6343-49BF-BDB1-8C1E0C85A1EF}"/>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900443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4A800-3375-4568-A63A-578157A0B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3DC277-7306-4563-9B3B-98882303D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42585-56E8-4F5B-AA98-5DA8958AB450}"/>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0F6DEE37-9AA2-4764-A27E-B7036CCD4E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D282D8-2CA2-4168-A15C-D7E28DF38EFE}"/>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360094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4FC1B-BFA5-4D9F-A015-8D23D3D6F8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1BF429-4123-4AB7-9005-666E1EA72E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E526E0-3C8C-4623-9310-88216ADCC94F}"/>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AE1A7502-ECD3-4314-AB68-B2BFD2E2B2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5198-0FD1-4F39-9E5C-9F3417333983}"/>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197265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A190-6FE5-4807-9B10-E194201E57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694805-3939-4952-BB18-99EA472A67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373C4F-D010-42FE-931A-6ED05BA584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8499F5-451C-48E2-B1BF-6EFD1EAA1EFF}"/>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6" name="Footer Placeholder 5">
            <a:extLst>
              <a:ext uri="{FF2B5EF4-FFF2-40B4-BE49-F238E27FC236}">
                <a16:creationId xmlns:a16="http://schemas.microsoft.com/office/drawing/2014/main" id="{146B3CD6-C9BB-4501-8EE4-B09D484B4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B799A4-4C59-4ECF-9D17-77F25FA17740}"/>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859016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CC27-AD19-4ACC-A2E3-B386001428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16B9DC-53F7-4B44-A988-0EB3DAE3EC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64BE55-438E-40CD-BB96-DBD656B6DE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C56C80-47B3-44EA-AE37-FE4E33205F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074E3E-C9FD-4058-B670-D256128D86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317E5-7BFC-4CC4-92C0-9C28886F6062}"/>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8" name="Footer Placeholder 7">
            <a:extLst>
              <a:ext uri="{FF2B5EF4-FFF2-40B4-BE49-F238E27FC236}">
                <a16:creationId xmlns:a16="http://schemas.microsoft.com/office/drawing/2014/main" id="{3E58F58D-84B9-47A6-A0F4-F0CE4F853E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11853B-1F51-4616-B4AF-A42C04450B40}"/>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289727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47CCD-BB08-4D6D-A0FC-3D7B8F9D77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171C31-AA9E-4C20-9A24-265DA35615C1}"/>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4" name="Footer Placeholder 3">
            <a:extLst>
              <a:ext uri="{FF2B5EF4-FFF2-40B4-BE49-F238E27FC236}">
                <a16:creationId xmlns:a16="http://schemas.microsoft.com/office/drawing/2014/main" id="{53CAB859-71BE-4F6C-BB9F-BA2D9B7970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B96F3F-9779-4381-92B3-692898F0AD10}"/>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49063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CE661B-92C2-452D-BB01-2054A8E0F136}"/>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3" name="Footer Placeholder 2">
            <a:extLst>
              <a:ext uri="{FF2B5EF4-FFF2-40B4-BE49-F238E27FC236}">
                <a16:creationId xmlns:a16="http://schemas.microsoft.com/office/drawing/2014/main" id="{D9E6DA21-7F11-42B3-B441-F8E6958E31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721B7F-D2CF-4062-936D-8ED45E8CDE2D}"/>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48676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2AD8A-02F6-44D4-9902-0A29ED1D1C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53EBC2-8B45-46BE-B3F1-E178F509F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FDAE91-2EAB-4694-ACF6-F3B5A914C8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43015E-D62A-4651-99F1-5ADC2DBDECAF}"/>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6" name="Footer Placeholder 5">
            <a:extLst>
              <a:ext uri="{FF2B5EF4-FFF2-40B4-BE49-F238E27FC236}">
                <a16:creationId xmlns:a16="http://schemas.microsoft.com/office/drawing/2014/main" id="{62A98E6B-352E-40F6-AA49-4AE7FE73F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E54A0-18F1-4D5E-AFDF-93A5DB27B92D}"/>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896564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DEEB4-A640-43F4-AB2A-126424E3EF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84664C-DE98-4319-8521-5DEDF92C96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A9BE15-F354-4012-AF0D-C341EA144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78851-A9CF-4916-AD7F-D2A674DF8306}"/>
              </a:ext>
            </a:extLst>
          </p:cNvPr>
          <p:cNvSpPr>
            <a:spLocks noGrp="1"/>
          </p:cNvSpPr>
          <p:nvPr>
            <p:ph type="dt" sz="half" idx="10"/>
          </p:nvPr>
        </p:nvSpPr>
        <p:spPr/>
        <p:txBody>
          <a:bodyPr/>
          <a:lstStyle/>
          <a:p>
            <a:fld id="{466509DA-A06F-45F0-9721-58B8633B4113}" type="datetimeFigureOut">
              <a:rPr lang="en-US" smtClean="0"/>
              <a:t>12-Dec-20</a:t>
            </a:fld>
            <a:endParaRPr lang="en-US"/>
          </a:p>
        </p:txBody>
      </p:sp>
      <p:sp>
        <p:nvSpPr>
          <p:cNvPr id="6" name="Footer Placeholder 5">
            <a:extLst>
              <a:ext uri="{FF2B5EF4-FFF2-40B4-BE49-F238E27FC236}">
                <a16:creationId xmlns:a16="http://schemas.microsoft.com/office/drawing/2014/main" id="{BEAE689D-ECAC-406D-B192-2DF6A6F07C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CF61A9-780C-4CC8-B1FB-2C5330675ECF}"/>
              </a:ext>
            </a:extLst>
          </p:cNvPr>
          <p:cNvSpPr>
            <a:spLocks noGrp="1"/>
          </p:cNvSpPr>
          <p:nvPr>
            <p:ph type="sldNum" sz="quarter" idx="12"/>
          </p:nvPr>
        </p:nvSpPr>
        <p:spPr/>
        <p:txBody>
          <a:bodyPr/>
          <a:lstStyle/>
          <a:p>
            <a:fld id="{268B6572-F2F4-4F13-BBEA-742D5174517B}" type="slidenum">
              <a:rPr lang="en-US" smtClean="0"/>
              <a:t>‹#›</a:t>
            </a:fld>
            <a:endParaRPr lang="en-US"/>
          </a:p>
        </p:txBody>
      </p:sp>
    </p:spTree>
    <p:extLst>
      <p:ext uri="{BB962C8B-B14F-4D97-AF65-F5344CB8AC3E}">
        <p14:creationId xmlns:p14="http://schemas.microsoft.com/office/powerpoint/2010/main" val="21126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59CD2C-3457-460C-89A1-C35C571FE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3F9D72-C0D9-4E67-93E5-2CB6FDDA37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B7027-834F-483D-92AA-4045E5BFC9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6509DA-A06F-45F0-9721-58B8633B4113}" type="datetimeFigureOut">
              <a:rPr lang="en-US" smtClean="0"/>
              <a:t>12-Dec-20</a:t>
            </a:fld>
            <a:endParaRPr lang="en-US"/>
          </a:p>
        </p:txBody>
      </p:sp>
      <p:sp>
        <p:nvSpPr>
          <p:cNvPr id="5" name="Footer Placeholder 4">
            <a:extLst>
              <a:ext uri="{FF2B5EF4-FFF2-40B4-BE49-F238E27FC236}">
                <a16:creationId xmlns:a16="http://schemas.microsoft.com/office/drawing/2014/main" id="{8D25C2FF-CE7A-4999-ACD9-A3344CFF34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24DF54-449C-4BCD-8BA5-DD642A4C9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B6572-F2F4-4F13-BBEA-742D5174517B}" type="slidenum">
              <a:rPr lang="en-US" smtClean="0"/>
              <a:t>‹#›</a:t>
            </a:fld>
            <a:endParaRPr lang="en-US"/>
          </a:p>
        </p:txBody>
      </p:sp>
    </p:spTree>
    <p:extLst>
      <p:ext uri="{BB962C8B-B14F-4D97-AF65-F5344CB8AC3E}">
        <p14:creationId xmlns:p14="http://schemas.microsoft.com/office/powerpoint/2010/main" val="74462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csu.org/" TargetMode="External"/><Relationship Id="rId2" Type="http://schemas.openxmlformats.org/officeDocument/2006/relationships/hyperlink" Target="http://icaci.org/research-agenda/introduct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internationalmapyear.or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34861C6-AE89-4A6D-8751-5D19EEB8F3F7}"/>
              </a:ext>
            </a:extLst>
          </p:cNvPr>
          <p:cNvSpPr txBox="1"/>
          <p:nvPr/>
        </p:nvSpPr>
        <p:spPr>
          <a:xfrm>
            <a:off x="2715491" y="598115"/>
            <a:ext cx="6096000" cy="707886"/>
          </a:xfrm>
          <a:prstGeom prst="rect">
            <a:avLst/>
          </a:prstGeom>
          <a:noFill/>
        </p:spPr>
        <p:txBody>
          <a:bodyPr wrap="square">
            <a:spAutoFit/>
          </a:bodyPr>
          <a:lstStyle/>
          <a:p>
            <a:pPr algn="ctr"/>
            <a:r>
              <a:rPr lang="en-US" sz="4000" b="0" i="0" dirty="0">
                <a:solidFill>
                  <a:srgbClr val="FF0000"/>
                </a:solidFill>
                <a:effectLst/>
                <a:latin typeface="Avenir Next W01"/>
              </a:rPr>
              <a:t>Cartography IS Science</a:t>
            </a:r>
          </a:p>
        </p:txBody>
      </p:sp>
      <p:sp>
        <p:nvSpPr>
          <p:cNvPr id="7" name="TextBox 6">
            <a:extLst>
              <a:ext uri="{FF2B5EF4-FFF2-40B4-BE49-F238E27FC236}">
                <a16:creationId xmlns:a16="http://schemas.microsoft.com/office/drawing/2014/main" id="{12065D1C-07BF-4B0D-8564-254148F637B7}"/>
              </a:ext>
            </a:extLst>
          </p:cNvPr>
          <p:cNvSpPr txBox="1"/>
          <p:nvPr/>
        </p:nvSpPr>
        <p:spPr>
          <a:xfrm>
            <a:off x="1392382" y="1485635"/>
            <a:ext cx="9982200" cy="3416320"/>
          </a:xfrm>
          <a:prstGeom prst="rect">
            <a:avLst/>
          </a:prstGeom>
          <a:noFill/>
        </p:spPr>
        <p:txBody>
          <a:bodyPr wrap="square">
            <a:spAutoFit/>
          </a:bodyPr>
          <a:lstStyle/>
          <a:p>
            <a:pPr algn="l"/>
            <a:r>
              <a:rPr lang="en-US" b="0" i="0" dirty="0">
                <a:solidFill>
                  <a:srgbClr val="4C4C4C"/>
                </a:solidFill>
                <a:effectLst/>
                <a:latin typeface="Avenir Next W01"/>
              </a:rPr>
              <a:t>As I understand it, a scientific discipline tries to gain new knowledge about particular areas of interest. In more practical terms, this means there must be questions in those areas that have not been answered. To find the answers, science develops and applies methods. Scientific disciplines differ in nature, but they have something in common—the attempt to gain knowledge.</a:t>
            </a:r>
          </a:p>
          <a:p>
            <a:pPr algn="l"/>
            <a:endParaRPr lang="en-US" b="0" i="0" dirty="0">
              <a:solidFill>
                <a:srgbClr val="4C4C4C"/>
              </a:solidFill>
              <a:effectLst/>
              <a:latin typeface="Avenir Next W01"/>
            </a:endParaRPr>
          </a:p>
          <a:p>
            <a:pPr algn="l"/>
            <a:r>
              <a:rPr lang="en-US" b="0" i="0" dirty="0">
                <a:solidFill>
                  <a:srgbClr val="4C4C4C"/>
                </a:solidFill>
                <a:effectLst/>
                <a:latin typeface="Avenir Next W01"/>
              </a:rPr>
              <a:t>So, is cartography a science? What are the areas of interest, the questions, and the methods used to shine light on those questions? What new knowledge does cartography seek to gain?</a:t>
            </a:r>
          </a:p>
          <a:p>
            <a:pPr algn="l"/>
            <a:r>
              <a:rPr lang="en-US" b="0" i="0" dirty="0">
                <a:solidFill>
                  <a:srgbClr val="4C4C4C"/>
                </a:solidFill>
                <a:effectLst/>
                <a:latin typeface="Avenir Next W01"/>
              </a:rPr>
              <a:t>Before trying to answer these questions, it is important to agree on our understanding of cartography. If it is a discipline dealing with the question of how to make maps, then it relates more to a technology rather than a science. If it is a discipline dealing with the question of how to design maps, then it relates more to art than to science. But if we understand cartography as a discipline that tries to communicate spatial information efficiently, then it relates to science.</a:t>
            </a:r>
          </a:p>
        </p:txBody>
      </p:sp>
    </p:spTree>
    <p:extLst>
      <p:ext uri="{BB962C8B-B14F-4D97-AF65-F5344CB8AC3E}">
        <p14:creationId xmlns:p14="http://schemas.microsoft.com/office/powerpoint/2010/main" val="212925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4F2000-F586-4900-881F-CF46435A662E}"/>
              </a:ext>
            </a:extLst>
          </p:cNvPr>
          <p:cNvSpPr txBox="1"/>
          <p:nvPr/>
        </p:nvSpPr>
        <p:spPr>
          <a:xfrm>
            <a:off x="831274" y="419571"/>
            <a:ext cx="10875818" cy="5909310"/>
          </a:xfrm>
          <a:prstGeom prst="rect">
            <a:avLst/>
          </a:prstGeom>
          <a:noFill/>
        </p:spPr>
        <p:txBody>
          <a:bodyPr wrap="square">
            <a:spAutoFit/>
          </a:bodyPr>
          <a:lstStyle/>
          <a:p>
            <a:pPr algn="l"/>
            <a:r>
              <a:rPr lang="en-US" b="0" i="0" dirty="0">
                <a:solidFill>
                  <a:srgbClr val="4C4C4C"/>
                </a:solidFill>
                <a:effectLst/>
                <a:latin typeface="Avenir Next W01"/>
              </a:rPr>
              <a:t>The communication of spatial information encompasses several areas of understanding: understanding humans and their context, needs, demands, and abilities; understanding the data, models, and algorithms of spatial information; and understanding how to communicate that spatial information to users efficiently by applying technologies, graphics, and methods of communication.</a:t>
            </a:r>
          </a:p>
          <a:p>
            <a:pPr algn="l"/>
            <a:r>
              <a:rPr lang="en-US" b="0" i="0" dirty="0">
                <a:solidFill>
                  <a:srgbClr val="4C4C4C"/>
                </a:solidFill>
                <a:effectLst/>
                <a:latin typeface="Avenir Next W01"/>
              </a:rPr>
              <a:t>A couple of examples will illustrate these differences. If I draw a beautiful map, I am acting as an artist. If I program algorithms that allow the derivation of a map from a database, I am acting as a technologist. If I answer a question from a human user using a map, and I know how and why this is an efficient method, I am a scientific cartographer. This is cartography as a science.</a:t>
            </a:r>
          </a:p>
          <a:p>
            <a:pPr algn="l"/>
            <a:endParaRPr lang="en-US" b="0" i="0" dirty="0">
              <a:solidFill>
                <a:srgbClr val="4C4C4C"/>
              </a:solidFill>
              <a:effectLst/>
              <a:latin typeface="Avenir Next W01"/>
            </a:endParaRPr>
          </a:p>
          <a:p>
            <a:pPr algn="l"/>
            <a:r>
              <a:rPr lang="en-US" b="0" i="0" dirty="0">
                <a:solidFill>
                  <a:srgbClr val="4C4C4C"/>
                </a:solidFill>
                <a:effectLst/>
                <a:latin typeface="Avenir Next W01"/>
              </a:rPr>
              <a:t>The ability of maps and geographic information to connect and integrate datasets by the inherent geographic location and present the information in a user-friendly and understandable visual and tactual way is not only recognized as an intrinsic property of the map artifact but as a subject or research area. This leads to questions concerning why and in which ways maps communicate spatial information efficiently.</a:t>
            </a:r>
          </a:p>
          <a:p>
            <a:pPr algn="l"/>
            <a:endParaRPr lang="en-US" b="0" i="0" dirty="0">
              <a:solidFill>
                <a:srgbClr val="4C4C4C"/>
              </a:solidFill>
              <a:effectLst/>
              <a:latin typeface="Avenir Next W01"/>
            </a:endParaRPr>
          </a:p>
          <a:p>
            <a:pPr algn="l"/>
            <a:r>
              <a:rPr lang="en-US" b="0" i="0" dirty="0">
                <a:solidFill>
                  <a:srgbClr val="4C4C4C"/>
                </a:solidFill>
                <a:effectLst/>
                <a:latin typeface="Avenir Next W01"/>
              </a:rPr>
              <a:t>The International Cartographic Association (ICA), as an organization that is well-represented globally and internationally visible, has a special role as a promoter of the development of cartography and </a:t>
            </a:r>
            <a:r>
              <a:rPr lang="en-US" b="0" i="0" dirty="0" err="1">
                <a:solidFill>
                  <a:srgbClr val="4C4C4C"/>
                </a:solidFill>
                <a:effectLst/>
                <a:latin typeface="Avenir Next W01"/>
              </a:rPr>
              <a:t>GIScience</a:t>
            </a:r>
            <a:r>
              <a:rPr lang="en-US" b="0" i="0" dirty="0">
                <a:solidFill>
                  <a:srgbClr val="4C4C4C"/>
                </a:solidFill>
                <a:effectLst/>
                <a:latin typeface="Avenir Next W01"/>
              </a:rPr>
              <a:t>. Research and development at ICA aims to create theory and methods for cartography and geoinformation (GI) handling. By applying theories and methods in various fields, new tools can be created for cartographic and GI practice.</a:t>
            </a:r>
          </a:p>
          <a:p>
            <a:pPr algn="l"/>
            <a:r>
              <a:rPr lang="en-US" b="0" i="0" dirty="0">
                <a:solidFill>
                  <a:srgbClr val="4C4C4C"/>
                </a:solidFill>
                <a:effectLst/>
                <a:latin typeface="Avenir Next W01"/>
              </a:rPr>
              <a:t>That is why ICA is running a research agenda that gives guidelines on actual and potential contributions to scientific research within cartography; documents current research activity in the field; suggests areas where more intensive or renewed effort is required; and discusses methods by which some of this research can be undertaken.</a:t>
            </a:r>
          </a:p>
        </p:txBody>
      </p:sp>
    </p:spTree>
    <p:extLst>
      <p:ext uri="{BB962C8B-B14F-4D97-AF65-F5344CB8AC3E}">
        <p14:creationId xmlns:p14="http://schemas.microsoft.com/office/powerpoint/2010/main" val="305390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0BAD21-A306-4A90-92B2-B1A5F70B442A}"/>
              </a:ext>
            </a:extLst>
          </p:cNvPr>
          <p:cNvSpPr txBox="1"/>
          <p:nvPr/>
        </p:nvSpPr>
        <p:spPr>
          <a:xfrm>
            <a:off x="277089" y="1056328"/>
            <a:ext cx="11333019" cy="4247317"/>
          </a:xfrm>
          <a:prstGeom prst="rect">
            <a:avLst/>
          </a:prstGeom>
          <a:noFill/>
        </p:spPr>
        <p:txBody>
          <a:bodyPr wrap="square">
            <a:spAutoFit/>
          </a:bodyPr>
          <a:lstStyle/>
          <a:p>
            <a:pPr algn="l"/>
            <a:r>
              <a:rPr lang="en-US" b="0" i="0" dirty="0">
                <a:solidFill>
                  <a:srgbClr val="4C4C4C"/>
                </a:solidFill>
                <a:effectLst/>
                <a:latin typeface="Avenir Next W01"/>
              </a:rPr>
              <a:t>The scope of the agenda is wide, including both cartographic and </a:t>
            </a:r>
            <a:r>
              <a:rPr lang="en-US" b="0" i="0" dirty="0" err="1">
                <a:solidFill>
                  <a:srgbClr val="4C4C4C"/>
                </a:solidFill>
                <a:effectLst/>
                <a:latin typeface="Avenir Next W01"/>
              </a:rPr>
              <a:t>GIScience</a:t>
            </a:r>
            <a:r>
              <a:rPr lang="en-US" b="0" i="0" dirty="0">
                <a:solidFill>
                  <a:srgbClr val="4C4C4C"/>
                </a:solidFill>
                <a:effectLst/>
                <a:latin typeface="Avenir Next W01"/>
              </a:rPr>
              <a:t> issues, and addresses areas of interest described by these keywords: geographic information, metadata and SDIs, geospatial analysis and modeling, usability, </a:t>
            </a:r>
            <a:r>
              <a:rPr lang="en-US" b="0" i="0" dirty="0" err="1">
                <a:solidFill>
                  <a:srgbClr val="4C4C4C"/>
                </a:solidFill>
                <a:effectLst/>
                <a:latin typeface="Avenir Next W01"/>
              </a:rPr>
              <a:t>geovisualization</a:t>
            </a:r>
            <a:r>
              <a:rPr lang="en-US" b="0" i="0" dirty="0">
                <a:solidFill>
                  <a:srgbClr val="4C4C4C"/>
                </a:solidFill>
                <a:effectLst/>
                <a:latin typeface="Avenir Next W01"/>
              </a:rPr>
              <a:t>, map production, cartographic theory, and the history of cartography, education, and society. (</a:t>
            </a:r>
            <a:r>
              <a:rPr lang="en-US" b="0" i="0" u="none" strike="noStrike" dirty="0">
                <a:solidFill>
                  <a:srgbClr val="0079C1"/>
                </a:solidFill>
                <a:effectLst/>
                <a:latin typeface="Avenir Next W01"/>
                <a:hlinkClick r:id="rId2"/>
              </a:rPr>
              <a:t>Learn more about this agenda</a:t>
            </a:r>
            <a:r>
              <a:rPr lang="en-US" b="0" i="0" dirty="0">
                <a:solidFill>
                  <a:srgbClr val="4C4C4C"/>
                </a:solidFill>
                <a:effectLst/>
                <a:latin typeface="Avenir Next W01"/>
              </a:rPr>
              <a:t>.)</a:t>
            </a:r>
          </a:p>
          <a:p>
            <a:pPr algn="l"/>
            <a:endParaRPr lang="en-US" b="0" i="0" dirty="0">
              <a:solidFill>
                <a:srgbClr val="4C4C4C"/>
              </a:solidFill>
              <a:effectLst/>
              <a:latin typeface="Avenir Next W01"/>
            </a:endParaRPr>
          </a:p>
          <a:p>
            <a:pPr algn="l"/>
            <a:r>
              <a:rPr lang="en-US" b="0" i="0" dirty="0">
                <a:solidFill>
                  <a:srgbClr val="4C4C4C"/>
                </a:solidFill>
                <a:effectLst/>
                <a:latin typeface="Avenir Next W01"/>
              </a:rPr>
              <a:t>This leads to a clear yes to the question, Is cartography a science? This conclusion is supported by the research agenda and the activities it reflects as well as the acceptance by the International Council for Science (ICSU) of ICA as a Full International Scientific Union Member at ICSU’s 31st General Assembly.</a:t>
            </a:r>
          </a:p>
          <a:p>
            <a:pPr algn="l"/>
            <a:endParaRPr lang="en-US" b="0" i="0" dirty="0">
              <a:solidFill>
                <a:srgbClr val="4C4C4C"/>
              </a:solidFill>
              <a:effectLst/>
              <a:latin typeface="Avenir Next W01"/>
            </a:endParaRPr>
          </a:p>
          <a:p>
            <a:pPr algn="l"/>
            <a:r>
              <a:rPr lang="en-US" b="0" i="0" u="none" strike="noStrike" dirty="0">
                <a:solidFill>
                  <a:srgbClr val="0079C1"/>
                </a:solidFill>
                <a:effectLst/>
                <a:latin typeface="Avenir Next W01"/>
                <a:hlinkClick r:id="rId3"/>
              </a:rPr>
              <a:t>ICSU</a:t>
            </a:r>
            <a:r>
              <a:rPr lang="en-US" b="0" i="0" dirty="0">
                <a:solidFill>
                  <a:srgbClr val="4C4C4C"/>
                </a:solidFill>
                <a:effectLst/>
                <a:latin typeface="Avenir Next W01"/>
              </a:rPr>
              <a:t> is an international non-governmental organization devoted to international cooperation in the advancement of science. Its members are national scientific bodies and international scientific unions. It comprises 120 multidisciplinary National Scientific Members, representing 140 countries and 31 international, disciplinary scientific unions. It is, in a way, a very exclusive group of sciences. The good news for cartography is that, from now on, ICSU will have 32 International Scientific Union Members, and cartography—through ICA—will have a strong voice in the world of science.</a:t>
            </a:r>
          </a:p>
        </p:txBody>
      </p:sp>
    </p:spTree>
    <p:extLst>
      <p:ext uri="{BB962C8B-B14F-4D97-AF65-F5344CB8AC3E}">
        <p14:creationId xmlns:p14="http://schemas.microsoft.com/office/powerpoint/2010/main" val="259571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396761-18BD-43D5-855B-32D914E3CE8A}"/>
              </a:ext>
            </a:extLst>
          </p:cNvPr>
          <p:cNvSpPr txBox="1"/>
          <p:nvPr/>
        </p:nvSpPr>
        <p:spPr>
          <a:xfrm>
            <a:off x="568036" y="889843"/>
            <a:ext cx="11346873" cy="5078313"/>
          </a:xfrm>
          <a:prstGeom prst="rect">
            <a:avLst/>
          </a:prstGeom>
          <a:noFill/>
        </p:spPr>
        <p:txBody>
          <a:bodyPr wrap="square">
            <a:spAutoFit/>
          </a:bodyPr>
          <a:lstStyle/>
          <a:p>
            <a:pPr algn="l"/>
            <a:r>
              <a:rPr lang="en-US" b="0" i="0" dirty="0">
                <a:solidFill>
                  <a:srgbClr val="4C4C4C"/>
                </a:solidFill>
                <a:effectLst/>
                <a:latin typeface="Avenir Next W01"/>
              </a:rPr>
              <a:t>The importance of cartography was also validated by a resolution made at the fourth session of the United Nations Committee of Experts on Global Geospatial Information Management in August 2014. The resolution reads as follows:</a:t>
            </a:r>
          </a:p>
          <a:p>
            <a:pPr algn="l"/>
            <a:r>
              <a:rPr lang="en-US" b="0" i="0" dirty="0">
                <a:solidFill>
                  <a:srgbClr val="4C4C4C"/>
                </a:solidFill>
                <a:effectLst/>
                <a:latin typeface="Avenir Next W01"/>
              </a:rPr>
              <a:t>The committee endorses the International Map Year 2015–2016 as proposed by the International Cartographic Association as a valuable means to promote the importance of maps and geoinformation.</a:t>
            </a:r>
          </a:p>
          <a:p>
            <a:pPr algn="l"/>
            <a:r>
              <a:rPr lang="en-US" b="0" i="0" dirty="0">
                <a:solidFill>
                  <a:srgbClr val="4C4C4C"/>
                </a:solidFill>
                <a:effectLst/>
                <a:latin typeface="Avenir Next W01"/>
              </a:rPr>
              <a:t>I see the adoption of this ICA initiative as more proof of the relevance of maps and cartography and the importance of research in this domain. The </a:t>
            </a:r>
            <a:r>
              <a:rPr lang="en-US" b="0" i="0" u="none" strike="noStrike" dirty="0">
                <a:solidFill>
                  <a:srgbClr val="0079C1"/>
                </a:solidFill>
                <a:effectLst/>
                <a:latin typeface="Avenir Next W01"/>
                <a:hlinkClick r:id="rId2"/>
              </a:rPr>
              <a:t>International Map Year</a:t>
            </a:r>
            <a:r>
              <a:rPr lang="en-US" b="0" i="0" dirty="0">
                <a:solidFill>
                  <a:srgbClr val="4C4C4C"/>
                </a:solidFill>
                <a:effectLst/>
                <a:latin typeface="Avenir Next W01"/>
              </a:rPr>
              <a:t> (IMY) 2015–2016 is a celebration to illustrate to the general public as well as decision makers the importance of making and using maps in a global context. IMY will be a joint effort by the ICA and the United Nations initiative of Global Geospatial Information Management (UN-GGIM). It will also be in line with the Rio+20 Agenda signed by the UN Secretary General. IMY will be formally launched at the ICA conference in Rio de Janeiro on August 23, 2015, and will continue until the end of 2016. Planning for national events associated with IMY will start in the beginning of 2015.</a:t>
            </a:r>
          </a:p>
          <a:p>
            <a:pPr algn="l"/>
            <a:r>
              <a:rPr lang="en-US" b="0" i="0" dirty="0">
                <a:solidFill>
                  <a:srgbClr val="4C4C4C"/>
                </a:solidFill>
                <a:effectLst/>
                <a:latin typeface="Avenir Next W01"/>
              </a:rPr>
              <a:t>International Map Year 2015–2016 has four target groups: the general public, schoolchildren, professionals, and governments. Activities can include every action that is related to its aim of illustrating the use and creation of maps. The objectives of the resolution are to provide recognition by the United Nations and its member states of the importance of maps and geospatial information to society as well as encourage member states to further support making maps and geospatial information more accessible; better inform the general public of the availability of national maps and the use of maps and geospatial information; and provide recognition for the work of cartographic professionals and local governments.</a:t>
            </a:r>
          </a:p>
        </p:txBody>
      </p:sp>
    </p:spTree>
    <p:extLst>
      <p:ext uri="{BB962C8B-B14F-4D97-AF65-F5344CB8AC3E}">
        <p14:creationId xmlns:p14="http://schemas.microsoft.com/office/powerpoint/2010/main" val="343954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D023CF8-18B6-4E2C-AEAD-03983D8B4B00}"/>
              </a:ext>
            </a:extLst>
          </p:cNvPr>
          <p:cNvSpPr txBox="1"/>
          <p:nvPr/>
        </p:nvSpPr>
        <p:spPr>
          <a:xfrm>
            <a:off x="471055" y="1008920"/>
            <a:ext cx="11901055" cy="3447098"/>
          </a:xfrm>
          <a:prstGeom prst="rect">
            <a:avLst/>
          </a:prstGeom>
          <a:noFill/>
        </p:spPr>
        <p:txBody>
          <a:bodyPr wrap="square">
            <a:spAutoFit/>
          </a:bodyPr>
          <a:lstStyle/>
          <a:p>
            <a:pPr algn="l"/>
            <a:r>
              <a:rPr lang="en-US" sz="2000" b="0" i="0" dirty="0">
                <a:solidFill>
                  <a:srgbClr val="FF0000"/>
                </a:solidFill>
                <a:effectLst/>
                <a:latin typeface="ff2"/>
              </a:rPr>
              <a:t>Art and Science in Cartography</a:t>
            </a:r>
            <a:r>
              <a:rPr lang="en-US" b="0" i="0" dirty="0">
                <a:solidFill>
                  <a:srgbClr val="000000"/>
                </a:solidFill>
                <a:effectLst/>
                <a:latin typeface="ff2"/>
              </a:rPr>
              <a:t>: Three Approaches </a:t>
            </a:r>
            <a:r>
              <a:rPr lang="en-US" b="0" i="0" dirty="0">
                <a:solidFill>
                  <a:srgbClr val="000000"/>
                </a:solidFill>
                <a:effectLst/>
                <a:latin typeface="ff1"/>
              </a:rPr>
              <a:t>The relationship between art and science has been discussed in</a:t>
            </a:r>
          </a:p>
          <a:p>
            <a:pPr algn="l"/>
            <a:r>
              <a:rPr lang="en-US" b="0" i="0" dirty="0">
                <a:solidFill>
                  <a:srgbClr val="000000"/>
                </a:solidFill>
                <a:effectLst/>
                <a:latin typeface="ff1"/>
              </a:rPr>
              <a:t>numerous contexts including monographs by Alpers (1983) and Hartal (1988), edited collections by Wechsler (1978) and </a:t>
            </a:r>
            <a:r>
              <a:rPr lang="en-US" b="0" i="0" dirty="0" err="1">
                <a:solidFill>
                  <a:srgbClr val="000000"/>
                </a:solidFill>
                <a:effectLst/>
                <a:latin typeface="ff1"/>
              </a:rPr>
              <a:t>Graubard</a:t>
            </a:r>
            <a:r>
              <a:rPr lang="en-US" b="0" i="0" dirty="0">
                <a:solidFill>
                  <a:srgbClr val="000000"/>
                </a:solidFill>
                <a:effectLst/>
                <a:latin typeface="ff1"/>
              </a:rPr>
              <a:t>(1988), and journals such as Leonardo, which is devoted to investigating the relations between the arts and the sciences. The focal point for this study will be the literature which addresses the relationship between art and science in cartography and other information graphics. A review of pertinent literature reveals three basic approaches to</a:t>
            </a:r>
          </a:p>
          <a:p>
            <a:pPr algn="l"/>
            <a:r>
              <a:rPr lang="en-US" b="0" i="0" dirty="0">
                <a:solidFill>
                  <a:srgbClr val="000000"/>
                </a:solidFill>
                <a:effectLst/>
                <a:latin typeface="ff1"/>
              </a:rPr>
              <a:t>the art/science question in cartography and information graphics which approximate the approaches taken by the GIS-L discussants.</a:t>
            </a:r>
          </a:p>
          <a:p>
            <a:pPr algn="l"/>
            <a:r>
              <a:rPr lang="en-US" b="0" i="0" dirty="0">
                <a:solidFill>
                  <a:srgbClr val="000000"/>
                </a:solidFill>
                <a:effectLst/>
                <a:latin typeface="ff1"/>
              </a:rPr>
              <a:t>First, literature which implicitly assumes that such graphics are necessarily the outcome of a "scientiﬁc" process and that any</a:t>
            </a:r>
          </a:p>
          <a:p>
            <a:pPr algn="l"/>
            <a:r>
              <a:rPr lang="en-US" b="0" i="0" dirty="0">
                <a:solidFill>
                  <a:srgbClr val="000000"/>
                </a:solidFill>
                <a:effectLst/>
                <a:latin typeface="ff1"/>
              </a:rPr>
              <a:t>"artistic" value they may have is separate from the science and of secondary importance. I call this the "Polarizing Theme." Second, literature which attempts to evaluate some difference between "</a:t>
            </a:r>
            <a:r>
              <a:rPr lang="en-US" b="0" i="0" dirty="0" err="1">
                <a:solidFill>
                  <a:srgbClr val="000000"/>
                </a:solidFill>
                <a:effectLst/>
                <a:latin typeface="ff1"/>
              </a:rPr>
              <a:t>art“and</a:t>
            </a:r>
            <a:r>
              <a:rPr lang="en-US" b="0" i="0" dirty="0">
                <a:solidFill>
                  <a:srgbClr val="000000"/>
                </a:solidFill>
                <a:effectLst/>
                <a:latin typeface="ff1"/>
              </a:rPr>
              <a:t> "science" that may help to establish what in a map or graphic can be considered "artistic" and what can be considered "scientiﬁc." As this inevitably ends up conceptualizing science as progressive and art as immutable (a-progressive), I call this </a:t>
            </a:r>
            <a:r>
              <a:rPr lang="en-US" b="0" i="0" dirty="0" err="1">
                <a:solidFill>
                  <a:srgbClr val="000000"/>
                </a:solidFill>
                <a:effectLst/>
                <a:latin typeface="ff1"/>
              </a:rPr>
              <a:t>th</a:t>
            </a:r>
            <a:endParaRPr lang="en-US" b="0" i="0" dirty="0">
              <a:solidFill>
                <a:srgbClr val="000000"/>
              </a:solidFill>
              <a:effectLst/>
              <a:latin typeface="ff1"/>
            </a:endParaRPr>
          </a:p>
        </p:txBody>
      </p:sp>
    </p:spTree>
    <p:extLst>
      <p:ext uri="{BB962C8B-B14F-4D97-AF65-F5344CB8AC3E}">
        <p14:creationId xmlns:p14="http://schemas.microsoft.com/office/powerpoint/2010/main" val="1643222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a:extLst>
              <a:ext uri="{FF2B5EF4-FFF2-40B4-BE49-F238E27FC236}">
                <a16:creationId xmlns:a16="http://schemas.microsoft.com/office/drawing/2014/main" id="{8F683112-A786-4627-800F-134A4300A146}"/>
              </a:ext>
            </a:extLst>
          </p:cNvPr>
          <p:cNvSpPr>
            <a:spLocks noChangeArrowheads="1"/>
          </p:cNvSpPr>
          <p:nvPr/>
        </p:nvSpPr>
        <p:spPr bwMode="auto">
          <a:xfrm>
            <a:off x="360218" y="888181"/>
            <a:ext cx="1083642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a:ln>
                  <a:noFill/>
                </a:ln>
                <a:solidFill>
                  <a:srgbClr val="FF0000"/>
                </a:solidFill>
                <a:effectLst/>
                <a:latin typeface="Arial" panose="020B0604020202020204" pitchFamily="34" charset="0"/>
                <a:ea typeface="SimHei" panose="02010609060101010101" pitchFamily="49" charset="-122"/>
                <a:cs typeface="Arial" panose="020B0604020202020204" pitchFamily="34" charset="0"/>
              </a:rPr>
              <a:t>The basic content of cartographic communication theory</a:t>
            </a:r>
            <a:endParaRPr kumimoji="0" lang="en-US" altLang="zh-CN" sz="1600" b="0" i="0" u="none" strike="noStrike" cap="none" normalizeH="0" baseline="0" dirty="0">
              <a:ln>
                <a:noFill/>
              </a:ln>
              <a:solidFill>
                <a:srgbClr val="FF0000"/>
              </a:solidFill>
              <a:effectLst/>
            </a:endParaRPr>
          </a:p>
          <a:p>
            <a:pPr marL="0" marR="0" lvl="0" indent="32385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cartographic communication system, as general transfer system, is composed of information source, information channel and receiver. Here, the cognition of the designer to objectivity corresponds to information source</a:t>
            </a:r>
            <a:r>
              <a:rPr kumimoji="0" lang="zh-CN" altLang="en-US" sz="1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zh-CN" sz="1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geo information is symbolized (corresponding to encoding) and draw to map. Map is the carrier and the channel of information. The receiver unscrambles the symbols from map and forms the cognition to objectivity. It is now that the process of information communication complete. The cartographic information communication model was first brought in by </a:t>
            </a:r>
            <a:r>
              <a:rPr kumimoji="0" lang="en-US" altLang="zh-CN" sz="1400" b="0"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A.Kolacny</a:t>
            </a:r>
            <a:r>
              <a:rPr kumimoji="0" lang="en-US" altLang="zh-CN" sz="1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 cartography scientist from Czechoslovakia. He brought up the concepts of cartographic information and communication of cartographic information. These concepts were accepted by some cartography scientists and were considered as the conception of general information theory in cartography to explain the essence and purpose of map and cartography. The model is showed in figure 1. </a:t>
            </a:r>
            <a:endParaRPr kumimoji="0" lang="en-US" altLang="zh-CN" sz="1400" b="0" i="0" u="none" strike="noStrike" cap="none" normalizeH="0" baseline="0" dirty="0">
              <a:ln>
                <a:noFill/>
              </a:ln>
              <a:solidFill>
                <a:schemeClr val="tx1"/>
              </a:solidFill>
              <a:effectLst/>
            </a:endParaRPr>
          </a:p>
          <a:p>
            <a:pPr marL="0" marR="0" lvl="0" indent="32385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grpSp>
        <p:nvGrpSpPr>
          <p:cNvPr id="5" name="Group 1">
            <a:extLst>
              <a:ext uri="{FF2B5EF4-FFF2-40B4-BE49-F238E27FC236}">
                <a16:creationId xmlns:a16="http://schemas.microsoft.com/office/drawing/2014/main" id="{B86BCAEE-130A-44E7-B12F-C794CCFE764A}"/>
              </a:ext>
            </a:extLst>
          </p:cNvPr>
          <p:cNvGrpSpPr>
            <a:grpSpLocks/>
          </p:cNvGrpSpPr>
          <p:nvPr/>
        </p:nvGrpSpPr>
        <p:grpSpPr bwMode="auto">
          <a:xfrm>
            <a:off x="1671061" y="4031673"/>
            <a:ext cx="4106284" cy="2990012"/>
            <a:chOff x="2157" y="6543"/>
            <a:chExt cx="7674" cy="4959"/>
          </a:xfrm>
        </p:grpSpPr>
        <p:sp>
          <p:nvSpPr>
            <p:cNvPr id="6" name="Oval 20">
              <a:extLst>
                <a:ext uri="{FF2B5EF4-FFF2-40B4-BE49-F238E27FC236}">
                  <a16:creationId xmlns:a16="http://schemas.microsoft.com/office/drawing/2014/main" id="{EEF11D9F-6762-4748-981C-A73996D215C3}"/>
                </a:ext>
              </a:extLst>
            </p:cNvPr>
            <p:cNvSpPr>
              <a:spLocks noChangeArrowheads="1"/>
            </p:cNvSpPr>
            <p:nvPr/>
          </p:nvSpPr>
          <p:spPr bwMode="auto">
            <a:xfrm>
              <a:off x="4494" y="6543"/>
              <a:ext cx="2964" cy="2911"/>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Geo Circumstance</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7" name="Oval 19">
              <a:extLst>
                <a:ext uri="{FF2B5EF4-FFF2-40B4-BE49-F238E27FC236}">
                  <a16:creationId xmlns:a16="http://schemas.microsoft.com/office/drawing/2014/main" id="{95776B46-A014-46D5-A43D-7FCF59866440}"/>
                </a:ext>
              </a:extLst>
            </p:cNvPr>
            <p:cNvSpPr>
              <a:spLocks noChangeArrowheads="1"/>
            </p:cNvSpPr>
            <p:nvPr/>
          </p:nvSpPr>
          <p:spPr bwMode="auto">
            <a:xfrm>
              <a:off x="5862" y="7455"/>
              <a:ext cx="1383" cy="1383"/>
            </a:xfrm>
            <a:prstGeom prst="ellipse">
              <a:avLst/>
            </a:prstGeom>
            <a:solidFill>
              <a:srgbClr val="FFFFFF">
                <a:alpha val="50000"/>
              </a:srgbClr>
            </a:solidFill>
            <a:ln w="12700">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circu-</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mstance of map user.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8" name="Oval 18">
              <a:extLst>
                <a:ext uri="{FF2B5EF4-FFF2-40B4-BE49-F238E27FC236}">
                  <a16:creationId xmlns:a16="http://schemas.microsoft.com/office/drawing/2014/main" id="{EF883B6A-0EBC-4654-8AFA-0B528BF399EA}"/>
                </a:ext>
              </a:extLst>
            </p:cNvPr>
            <p:cNvSpPr>
              <a:spLocks noChangeArrowheads="1"/>
            </p:cNvSpPr>
            <p:nvPr/>
          </p:nvSpPr>
          <p:spPr bwMode="auto">
            <a:xfrm>
              <a:off x="4665" y="7512"/>
              <a:ext cx="1425" cy="1389"/>
            </a:xfrm>
            <a:prstGeom prst="ellipse">
              <a:avLst/>
            </a:prstGeom>
            <a:solidFill>
              <a:srgbClr val="FFFFFF">
                <a:alpha val="50000"/>
              </a:srgbClr>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circum-</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stance of map maker.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9" name="Rectangle 17">
              <a:extLst>
                <a:ext uri="{FF2B5EF4-FFF2-40B4-BE49-F238E27FC236}">
                  <a16:creationId xmlns:a16="http://schemas.microsoft.com/office/drawing/2014/main" id="{B9759092-65A8-4015-9E10-7A968493E08C}"/>
                </a:ext>
              </a:extLst>
            </p:cNvPr>
            <p:cNvSpPr>
              <a:spLocks noChangeArrowheads="1"/>
            </p:cNvSpPr>
            <p:nvPr/>
          </p:nvSpPr>
          <p:spPr bwMode="auto">
            <a:xfrm>
              <a:off x="3891" y="9945"/>
              <a:ext cx="1080" cy="849"/>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language of map maker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0" name="Rectangle 16">
              <a:extLst>
                <a:ext uri="{FF2B5EF4-FFF2-40B4-BE49-F238E27FC236}">
                  <a16:creationId xmlns:a16="http://schemas.microsoft.com/office/drawing/2014/main" id="{79D1F45C-6072-4F37-8E65-085910169938}"/>
                </a:ext>
              </a:extLst>
            </p:cNvPr>
            <p:cNvSpPr>
              <a:spLocks noChangeArrowheads="1"/>
            </p:cNvSpPr>
            <p:nvPr/>
          </p:nvSpPr>
          <p:spPr bwMode="auto">
            <a:xfrm>
              <a:off x="5511" y="10110"/>
              <a:ext cx="1080" cy="570"/>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Map</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1" name="Rectangle 15">
              <a:extLst>
                <a:ext uri="{FF2B5EF4-FFF2-40B4-BE49-F238E27FC236}">
                  <a16:creationId xmlns:a16="http://schemas.microsoft.com/office/drawing/2014/main" id="{F57C6707-16E5-47BC-BD95-9ECD57399C26}"/>
                </a:ext>
              </a:extLst>
            </p:cNvPr>
            <p:cNvSpPr>
              <a:spLocks noChangeArrowheads="1"/>
            </p:cNvSpPr>
            <p:nvPr/>
          </p:nvSpPr>
          <p:spPr bwMode="auto">
            <a:xfrm>
              <a:off x="7131" y="9945"/>
              <a:ext cx="1080" cy="906"/>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language of map maker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12" name="AutoShape 14">
              <a:extLst>
                <a:ext uri="{FF2B5EF4-FFF2-40B4-BE49-F238E27FC236}">
                  <a16:creationId xmlns:a16="http://schemas.microsoft.com/office/drawing/2014/main" id="{ACA9B84E-54E1-4E89-A3CA-DE3518CD3EDF}"/>
                </a:ext>
              </a:extLst>
            </p:cNvPr>
            <p:cNvSpPr>
              <a:spLocks noChangeArrowheads="1"/>
            </p:cNvSpPr>
            <p:nvPr/>
          </p:nvSpPr>
          <p:spPr bwMode="auto">
            <a:xfrm rot="-2422280">
              <a:off x="2870" y="9141"/>
              <a:ext cx="2276" cy="185"/>
            </a:xfrm>
            <a:prstGeom prst="leftArrow">
              <a:avLst>
                <a:gd name="adj1" fmla="val 50000"/>
                <a:gd name="adj2" fmla="val 307568"/>
              </a:avLst>
            </a:prstGeom>
            <a:solidFill>
              <a:srgbClr val="C0C0C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Line 13">
              <a:extLst>
                <a:ext uri="{FF2B5EF4-FFF2-40B4-BE49-F238E27FC236}">
                  <a16:creationId xmlns:a16="http://schemas.microsoft.com/office/drawing/2014/main" id="{995439D7-6D35-4C22-AF81-340EE019EF74}"/>
                </a:ext>
              </a:extLst>
            </p:cNvPr>
            <p:cNvSpPr>
              <a:spLocks noChangeShapeType="1"/>
            </p:cNvSpPr>
            <p:nvPr/>
          </p:nvSpPr>
          <p:spPr bwMode="auto">
            <a:xfrm flipV="1">
              <a:off x="2811" y="8229"/>
              <a:ext cx="1980" cy="1716"/>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Line 12">
              <a:extLst>
                <a:ext uri="{FF2B5EF4-FFF2-40B4-BE49-F238E27FC236}">
                  <a16:creationId xmlns:a16="http://schemas.microsoft.com/office/drawing/2014/main" id="{BA87A965-0220-45B5-8080-B93465C753F9}"/>
                </a:ext>
              </a:extLst>
            </p:cNvPr>
            <p:cNvSpPr>
              <a:spLocks noChangeShapeType="1"/>
            </p:cNvSpPr>
            <p:nvPr/>
          </p:nvSpPr>
          <p:spPr bwMode="auto">
            <a:xfrm flipV="1">
              <a:off x="4611" y="8853"/>
              <a:ext cx="720" cy="1092"/>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1">
              <a:extLst>
                <a:ext uri="{FF2B5EF4-FFF2-40B4-BE49-F238E27FC236}">
                  <a16:creationId xmlns:a16="http://schemas.microsoft.com/office/drawing/2014/main" id="{B7F2A8E3-326C-4D83-9ADA-FED668480970}"/>
                </a:ext>
              </a:extLst>
            </p:cNvPr>
            <p:cNvSpPr>
              <a:spLocks noChangeShapeType="1"/>
            </p:cNvSpPr>
            <p:nvPr/>
          </p:nvSpPr>
          <p:spPr bwMode="auto">
            <a:xfrm flipV="1">
              <a:off x="6033" y="8856"/>
              <a:ext cx="0" cy="1248"/>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10">
              <a:extLst>
                <a:ext uri="{FF2B5EF4-FFF2-40B4-BE49-F238E27FC236}">
                  <a16:creationId xmlns:a16="http://schemas.microsoft.com/office/drawing/2014/main" id="{7BA98020-F81A-4CCA-ACF0-217A6F9458BB}"/>
                </a:ext>
              </a:extLst>
            </p:cNvPr>
            <p:cNvSpPr>
              <a:spLocks noChangeArrowheads="1"/>
            </p:cNvSpPr>
            <p:nvPr/>
          </p:nvSpPr>
          <p:spPr bwMode="auto">
            <a:xfrm rot="1843366">
              <a:off x="6783" y="9148"/>
              <a:ext cx="3033" cy="222"/>
            </a:xfrm>
            <a:prstGeom prst="leftArrow">
              <a:avLst>
                <a:gd name="adj1" fmla="val 50000"/>
                <a:gd name="adj2" fmla="val 341554"/>
              </a:avLst>
            </a:prstGeom>
            <a:solidFill>
              <a:srgbClr val="C0C0C0"/>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Line 9">
              <a:extLst>
                <a:ext uri="{FF2B5EF4-FFF2-40B4-BE49-F238E27FC236}">
                  <a16:creationId xmlns:a16="http://schemas.microsoft.com/office/drawing/2014/main" id="{54CDADFF-11BC-4221-A76C-304F61EDA0F8}"/>
                </a:ext>
              </a:extLst>
            </p:cNvPr>
            <p:cNvSpPr>
              <a:spLocks noChangeShapeType="1"/>
            </p:cNvSpPr>
            <p:nvPr/>
          </p:nvSpPr>
          <p:spPr bwMode="auto">
            <a:xfrm flipH="1" flipV="1">
              <a:off x="6591" y="8853"/>
              <a:ext cx="1080" cy="1092"/>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AutoShape 8">
              <a:extLst>
                <a:ext uri="{FF2B5EF4-FFF2-40B4-BE49-F238E27FC236}">
                  <a16:creationId xmlns:a16="http://schemas.microsoft.com/office/drawing/2014/main" id="{BE389FC0-7912-4D3D-8271-7EE0D2BEB46E}"/>
                </a:ext>
              </a:extLst>
            </p:cNvPr>
            <p:cNvSpPr>
              <a:spLocks noChangeArrowheads="1"/>
            </p:cNvSpPr>
            <p:nvPr/>
          </p:nvSpPr>
          <p:spPr bwMode="auto">
            <a:xfrm>
              <a:off x="3354" y="10257"/>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AutoShape 7">
              <a:extLst>
                <a:ext uri="{FF2B5EF4-FFF2-40B4-BE49-F238E27FC236}">
                  <a16:creationId xmlns:a16="http://schemas.microsoft.com/office/drawing/2014/main" id="{20671964-10F4-4BCA-BF92-C0BF70E14DED}"/>
                </a:ext>
              </a:extLst>
            </p:cNvPr>
            <p:cNvSpPr>
              <a:spLocks noChangeArrowheads="1"/>
            </p:cNvSpPr>
            <p:nvPr/>
          </p:nvSpPr>
          <p:spPr bwMode="auto">
            <a:xfrm>
              <a:off x="6594" y="10257"/>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AutoShape 6">
              <a:extLst>
                <a:ext uri="{FF2B5EF4-FFF2-40B4-BE49-F238E27FC236}">
                  <a16:creationId xmlns:a16="http://schemas.microsoft.com/office/drawing/2014/main" id="{C9F76410-9170-46BA-BC1E-4C987FB8E5C4}"/>
                </a:ext>
              </a:extLst>
            </p:cNvPr>
            <p:cNvSpPr>
              <a:spLocks noChangeArrowheads="1"/>
            </p:cNvSpPr>
            <p:nvPr/>
          </p:nvSpPr>
          <p:spPr bwMode="auto">
            <a:xfrm>
              <a:off x="8214" y="10257"/>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AutoShape 5">
              <a:extLst>
                <a:ext uri="{FF2B5EF4-FFF2-40B4-BE49-F238E27FC236}">
                  <a16:creationId xmlns:a16="http://schemas.microsoft.com/office/drawing/2014/main" id="{7E60E13F-97E5-46AA-8239-C56B7E1840E8}"/>
                </a:ext>
              </a:extLst>
            </p:cNvPr>
            <p:cNvSpPr>
              <a:spLocks noChangeArrowheads="1"/>
            </p:cNvSpPr>
            <p:nvPr/>
          </p:nvSpPr>
          <p:spPr bwMode="auto">
            <a:xfrm>
              <a:off x="4974" y="10257"/>
              <a:ext cx="540" cy="156"/>
            </a:xfrm>
            <a:prstGeom prst="rightArrow">
              <a:avLst>
                <a:gd name="adj1" fmla="val 50000"/>
                <a:gd name="adj2" fmla="val 86538"/>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Rectangle 4">
              <a:extLst>
                <a:ext uri="{FF2B5EF4-FFF2-40B4-BE49-F238E27FC236}">
                  <a16:creationId xmlns:a16="http://schemas.microsoft.com/office/drawing/2014/main" id="{4B15EC9B-3D9C-4B19-9EA1-E73D4BD924B1}"/>
                </a:ext>
              </a:extLst>
            </p:cNvPr>
            <p:cNvSpPr>
              <a:spLocks noChangeArrowheads="1"/>
            </p:cNvSpPr>
            <p:nvPr/>
          </p:nvSpPr>
          <p:spPr bwMode="auto">
            <a:xfrm>
              <a:off x="8751" y="9945"/>
              <a:ext cx="1080" cy="906"/>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cognition of author</a:t>
              </a:r>
              <a:endParaRPr kumimoji="0" lang="en-US" altLang="zh-CN"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3" name="Rectangle 3">
              <a:extLst>
                <a:ext uri="{FF2B5EF4-FFF2-40B4-BE49-F238E27FC236}">
                  <a16:creationId xmlns:a16="http://schemas.microsoft.com/office/drawing/2014/main" id="{A870C15F-0A61-4AF2-AFC1-84E588B8E81B}"/>
                </a:ext>
              </a:extLst>
            </p:cNvPr>
            <p:cNvSpPr>
              <a:spLocks noChangeArrowheads="1"/>
            </p:cNvSpPr>
            <p:nvPr/>
          </p:nvSpPr>
          <p:spPr bwMode="auto">
            <a:xfrm>
              <a:off x="2157" y="9945"/>
              <a:ext cx="1194" cy="849"/>
            </a:xfrm>
            <a:prstGeom prst="rect">
              <a:avLst/>
            </a:prstGeom>
            <a:solidFill>
              <a:srgbClr val="FFFFFF"/>
            </a:solidFill>
            <a:ln w="12700">
              <a:solidFill>
                <a:srgbClr val="000000"/>
              </a:solidFill>
              <a:miter lim="800000"/>
              <a:headEnd/>
              <a:tailEnd/>
            </a:ln>
          </p:spPr>
          <p:txBody>
            <a:bodyPr vert="horz" wrap="square" lIns="36000" tIns="45720" rIns="18000" bIns="3600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The cognition of author</a:t>
              </a: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4" name="Text Box 2">
              <a:extLst>
                <a:ext uri="{FF2B5EF4-FFF2-40B4-BE49-F238E27FC236}">
                  <a16:creationId xmlns:a16="http://schemas.microsoft.com/office/drawing/2014/main" id="{42FBA843-D905-4807-B6F9-2EB9EF2698AD}"/>
                </a:ext>
              </a:extLst>
            </p:cNvPr>
            <p:cNvSpPr txBox="1">
              <a:spLocks noChangeArrowheads="1"/>
            </p:cNvSpPr>
            <p:nvPr/>
          </p:nvSpPr>
          <p:spPr bwMode="auto">
            <a:xfrm>
              <a:off x="2670" y="10989"/>
              <a:ext cx="6270" cy="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25400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1: The cartographic communication model of A.Kolacny</a:t>
              </a:r>
              <a:endParaRPr kumimoji="0" lang="en-US" altLang="zh-CN" sz="1800" b="0" i="0" u="none" strike="noStrike" cap="none" normalizeH="0" baseline="0">
                <a:ln>
                  <a:noFill/>
                </a:ln>
                <a:solidFill>
                  <a:schemeClr val="tx1"/>
                </a:solidFill>
                <a:effectLst/>
                <a:latin typeface="Arial" panose="020B0604020202020204" pitchFamily="34" charset="0"/>
              </a:endParaRPr>
            </a:p>
          </p:txBody>
        </p:sp>
      </p:grpSp>
      <p:sp>
        <p:nvSpPr>
          <p:cNvPr id="25" name="Rectangle 31">
            <a:extLst>
              <a:ext uri="{FF2B5EF4-FFF2-40B4-BE49-F238E27FC236}">
                <a16:creationId xmlns:a16="http://schemas.microsoft.com/office/drawing/2014/main" id="{D11EBE12-DBEC-4341-8EDE-78425E34D1D4}"/>
              </a:ext>
            </a:extLst>
          </p:cNvPr>
          <p:cNvSpPr>
            <a:spLocks noChangeArrowheads="1"/>
          </p:cNvSpPr>
          <p:nvPr/>
        </p:nvSpPr>
        <p:spPr bwMode="auto">
          <a:xfrm>
            <a:off x="609600" y="2421038"/>
            <a:ext cx="10587038" cy="232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It is showed that conventional cartographic communication systemic model is making up of four parts. The interaction of these four parts constitutes the whole process of cartographic information. These four processes are showed as follows:</a:t>
            </a:r>
            <a:endParaRPr kumimoji="0" lang="en-US" altLang="zh-CN"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① The acquisition of geographic environment information: Map maker observes and apprehends geographic environment (utilizing direct or indirect method) on the basis of specialized knowledge and skills and forms a type of multidimensional mental map.</a:t>
            </a:r>
            <a:endParaRPr kumimoji="0" lang="en-US" altLang="zh-CN"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694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0EBF98-C496-4EF4-BD4D-49A69913AEB7}"/>
              </a:ext>
            </a:extLst>
          </p:cNvPr>
          <p:cNvSpPr txBox="1"/>
          <p:nvPr/>
        </p:nvSpPr>
        <p:spPr>
          <a:xfrm>
            <a:off x="512618" y="972466"/>
            <a:ext cx="11042073" cy="923330"/>
          </a:xfrm>
          <a:prstGeom prst="rect">
            <a:avLst/>
          </a:prstGeom>
          <a:noFill/>
        </p:spPr>
        <p:txBody>
          <a:bodyPr wrap="square">
            <a:spAutoFit/>
          </a:bodyPr>
          <a:lstStyle/>
          <a:p>
            <a:pPr algn="l"/>
            <a:r>
              <a:rPr lang="en-US" b="0" i="0" dirty="0">
                <a:solidFill>
                  <a:srgbClr val="000000"/>
                </a:solidFill>
                <a:effectLst/>
                <a:latin typeface="ff1"/>
              </a:rPr>
              <a:t>Progressive Theme." The third approach, which eschews the art/science dualism, will be discussed in the last section of this paper. I argue that both the polarizing and progressive approaches to the question of art and science in cartography and information graphics are problematical upon close examination</a:t>
            </a:r>
          </a:p>
        </p:txBody>
      </p:sp>
      <p:sp>
        <p:nvSpPr>
          <p:cNvPr id="5" name="TextBox 4">
            <a:extLst>
              <a:ext uri="{FF2B5EF4-FFF2-40B4-BE49-F238E27FC236}">
                <a16:creationId xmlns:a16="http://schemas.microsoft.com/office/drawing/2014/main" id="{7EDA0D0A-312F-4222-B1C1-7CF6BE3F6582}"/>
              </a:ext>
            </a:extLst>
          </p:cNvPr>
          <p:cNvSpPr txBox="1"/>
          <p:nvPr/>
        </p:nvSpPr>
        <p:spPr>
          <a:xfrm>
            <a:off x="512618" y="2039035"/>
            <a:ext cx="8492836" cy="954107"/>
          </a:xfrm>
          <a:prstGeom prst="rect">
            <a:avLst/>
          </a:prstGeom>
          <a:noFill/>
        </p:spPr>
        <p:txBody>
          <a:bodyPr wrap="square">
            <a:spAutoFit/>
          </a:bodyPr>
          <a:lstStyle/>
          <a:p>
            <a:pPr algn="l"/>
            <a:r>
              <a:rPr lang="en-US" sz="2800" b="0" i="0" dirty="0">
                <a:solidFill>
                  <a:srgbClr val="FF0000"/>
                </a:solidFill>
                <a:effectLst/>
                <a:latin typeface="ff2"/>
              </a:rPr>
              <a:t> Differing Function of Art and Science in Information Graphics and Cartograph</a:t>
            </a:r>
          </a:p>
        </p:txBody>
      </p:sp>
      <p:sp>
        <p:nvSpPr>
          <p:cNvPr id="7" name="TextBox 6">
            <a:extLst>
              <a:ext uri="{FF2B5EF4-FFF2-40B4-BE49-F238E27FC236}">
                <a16:creationId xmlns:a16="http://schemas.microsoft.com/office/drawing/2014/main" id="{E6326681-8584-4369-92B1-5D6E1C3480D6}"/>
              </a:ext>
            </a:extLst>
          </p:cNvPr>
          <p:cNvSpPr txBox="1"/>
          <p:nvPr/>
        </p:nvSpPr>
        <p:spPr>
          <a:xfrm>
            <a:off x="1163781" y="3136381"/>
            <a:ext cx="11374582" cy="3416320"/>
          </a:xfrm>
          <a:prstGeom prst="rect">
            <a:avLst/>
          </a:prstGeom>
          <a:noFill/>
        </p:spPr>
        <p:txBody>
          <a:bodyPr wrap="square">
            <a:spAutoFit/>
          </a:bodyPr>
          <a:lstStyle/>
          <a:p>
            <a:pPr algn="l"/>
            <a:r>
              <a:rPr lang="en-US" b="0" i="0" dirty="0">
                <a:solidFill>
                  <a:srgbClr val="000000"/>
                </a:solidFill>
                <a:effectLst/>
                <a:latin typeface="ff1"/>
              </a:rPr>
              <a:t>The second argument of the progressive approach suggests that art</a:t>
            </a:r>
          </a:p>
          <a:p>
            <a:pPr algn="l"/>
            <a:r>
              <a:rPr lang="en-US" b="0" i="0" dirty="0">
                <a:solidFill>
                  <a:srgbClr val="000000"/>
                </a:solidFill>
                <a:effectLst/>
                <a:latin typeface="ff1"/>
              </a:rPr>
              <a:t>and science serve a different function in maps and information</a:t>
            </a:r>
          </a:p>
          <a:p>
            <a:pPr algn="l"/>
            <a:r>
              <a:rPr lang="en-US" b="0" i="0" dirty="0">
                <a:solidFill>
                  <a:srgbClr val="000000"/>
                </a:solidFill>
                <a:effectLst/>
                <a:latin typeface="ff1"/>
              </a:rPr>
              <a:t>graphics. Kuhn has also argued that there is a major difference</a:t>
            </a:r>
          </a:p>
          <a:p>
            <a:pPr algn="l"/>
            <a:r>
              <a:rPr lang="en-US" b="0" i="0" dirty="0">
                <a:solidFill>
                  <a:srgbClr val="000000"/>
                </a:solidFill>
                <a:effectLst/>
                <a:latin typeface="ff1"/>
              </a:rPr>
              <a:t>between painting and information graphics:</a:t>
            </a:r>
          </a:p>
          <a:p>
            <a:pPr algn="l"/>
            <a:r>
              <a:rPr lang="en-US" b="0" i="0" dirty="0">
                <a:solidFill>
                  <a:srgbClr val="000000"/>
                </a:solidFill>
                <a:effectLst/>
                <a:latin typeface="ff1"/>
              </a:rPr>
              <a:t>...paintings are end-products of artistic activity. They are the sorts of object which</a:t>
            </a:r>
          </a:p>
          <a:p>
            <a:pPr algn="l"/>
            <a:r>
              <a:rPr lang="en-US" b="0" i="0" dirty="0">
                <a:solidFill>
                  <a:srgbClr val="000000"/>
                </a:solidFill>
                <a:effectLst/>
                <a:latin typeface="ff1"/>
              </a:rPr>
              <a:t>the painter aims to produce, and his reputation is a function of their appeal. The</a:t>
            </a:r>
          </a:p>
          <a:p>
            <a:pPr algn="l"/>
            <a:r>
              <a:rPr lang="en-US" b="0" i="0" dirty="0">
                <a:solidFill>
                  <a:srgbClr val="000000"/>
                </a:solidFill>
                <a:effectLst/>
                <a:latin typeface="ff1"/>
              </a:rPr>
              <a:t>scientiﬁc illustrations, on the other hand, are at best by-products of scientiﬁc</a:t>
            </a:r>
          </a:p>
          <a:p>
            <a:pPr algn="l"/>
            <a:r>
              <a:rPr lang="en-US" b="0" i="0" dirty="0">
                <a:solidFill>
                  <a:srgbClr val="000000"/>
                </a:solidFill>
                <a:effectLst/>
                <a:latin typeface="ff1"/>
              </a:rPr>
              <a:t>activity (Kuhn 1977 p. 342).</a:t>
            </a:r>
          </a:p>
          <a:p>
            <a:pPr algn="l"/>
            <a:r>
              <a:rPr lang="en-US" b="0" i="0" dirty="0">
                <a:solidFill>
                  <a:srgbClr val="000000"/>
                </a:solidFill>
                <a:effectLst/>
                <a:latin typeface="ff1"/>
              </a:rPr>
              <a:t>Thus, Kuhn sees a difference between ends - the visual product or</a:t>
            </a:r>
          </a:p>
          <a:p>
            <a:pPr algn="l"/>
            <a:r>
              <a:rPr lang="en-US" b="0" i="0" dirty="0">
                <a:solidFill>
                  <a:srgbClr val="000000"/>
                </a:solidFill>
                <a:effectLst/>
                <a:latin typeface="ff1"/>
              </a:rPr>
              <a:t>language of an artist, and means - the visual product or language of</a:t>
            </a:r>
          </a:p>
          <a:p>
            <a:pPr algn="l"/>
            <a:r>
              <a:rPr lang="en-US" b="0" i="0" dirty="0">
                <a:solidFill>
                  <a:srgbClr val="000000"/>
                </a:solidFill>
                <a:effectLst/>
                <a:latin typeface="ff1"/>
              </a:rPr>
              <a:t>a scientist. Kuhn sees something similar in the idea of the aesthetic</a:t>
            </a:r>
          </a:p>
          <a:p>
            <a:pPr algn="l"/>
            <a:r>
              <a:rPr lang="en-US" b="0" i="0" dirty="0">
                <a:solidFill>
                  <a:srgbClr val="000000"/>
                </a:solidFill>
                <a:effectLst/>
                <a:latin typeface="ff1"/>
              </a:rPr>
              <a:t>and how it differs in art and in science:</a:t>
            </a:r>
          </a:p>
        </p:txBody>
      </p:sp>
    </p:spTree>
    <p:extLst>
      <p:ext uri="{BB962C8B-B14F-4D97-AF65-F5344CB8AC3E}">
        <p14:creationId xmlns:p14="http://schemas.microsoft.com/office/powerpoint/2010/main" val="112727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8784FD-2B57-4397-8CEB-7F55E80DB09E}"/>
              </a:ext>
            </a:extLst>
          </p:cNvPr>
          <p:cNvSpPr txBox="1"/>
          <p:nvPr/>
        </p:nvSpPr>
        <p:spPr>
          <a:xfrm>
            <a:off x="914400" y="874454"/>
            <a:ext cx="10099964" cy="5109091"/>
          </a:xfrm>
          <a:prstGeom prst="rect">
            <a:avLst/>
          </a:prstGeom>
          <a:noFill/>
        </p:spPr>
        <p:txBody>
          <a:bodyPr wrap="square">
            <a:spAutoFit/>
          </a:bodyPr>
          <a:lstStyle/>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It is showed that conventional cartographic communication systemic model is making up of four parts. The interaction of these four parts constitutes the whole process of cartographic information. These four processes are showed as follows:</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1. The acquisition of geographic environment information: Map maker observes and apprehends geographic environment (utilizing direct or indirect method) on the basis of specialized knowledge and skills and forms a type of multidimensional mental map.</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 </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② The formation of the geo information carrier: According to user's demand and the mental map, which is formed in map maker's mind, utilizing symbol system and cartographic convention, in other words, basing on the map language, to generate the geo information carrier---map. These course direct influences to following two transports whether can go with a swing, and should be paid highly attention.</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2000" kern="100" dirty="0">
                <a:effectLst/>
                <a:latin typeface="Times New Roman" panose="02020603050405020304" pitchFamily="18" charset="0"/>
                <a:ea typeface="SimSun" panose="02010600030101010101" pitchFamily="2" charset="-122"/>
              </a:rPr>
              <a:t>③</a:t>
            </a:r>
            <a:r>
              <a:rPr lang="en-US" sz="1800" kern="0" dirty="0">
                <a:effectLst/>
                <a:latin typeface="Times New Roman" panose="02020603050405020304" pitchFamily="18" charset="0"/>
                <a:ea typeface="SimSun" panose="02010600030101010101" pitchFamily="2" charset="-122"/>
              </a:rPr>
              <a:t> Comprehension on geographic environment information: Map user gets map and read map according to map language and decipher map symbols to get comprehension on geographic environment and its attributes.</a:t>
            </a:r>
            <a:endParaRPr lang="en-US" sz="2400" kern="100" dirty="0">
              <a:effectLst/>
              <a:latin typeface="Times New Roman" panose="02020603050405020304" pitchFamily="18" charset="0"/>
              <a:ea typeface="SimSun" panose="02010600030101010101" pitchFamily="2" charset="-122"/>
            </a:endParaRPr>
          </a:p>
          <a:p>
            <a:pPr marL="0" marR="0" indent="0" algn="just">
              <a:spcBef>
                <a:spcPts val="0"/>
              </a:spcBef>
              <a:spcAft>
                <a:spcPts val="0"/>
              </a:spcAft>
            </a:pPr>
            <a:r>
              <a:rPr lang="en-US" sz="1800" kern="0" dirty="0">
                <a:effectLst/>
                <a:latin typeface="Times New Roman" panose="02020603050405020304" pitchFamily="18" charset="0"/>
                <a:ea typeface="SimSun" panose="02010600030101010101" pitchFamily="2" charset="-122"/>
              </a:rPr>
              <a:t>④ Formation the mental map of geographical spatial information: Map user forms a type of mental map according to his comprehension on geographic environment. Such mental map can be converted to his practical activity as well as be further processed to enlarge his cognition to geographic environment and its attributes.</a:t>
            </a:r>
            <a:endParaRPr lang="en-US" sz="2400" kern="1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4534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896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2044</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Avenir Next W01</vt:lpstr>
      <vt:lpstr>Calibri</vt:lpstr>
      <vt:lpstr>Calibri Light</vt:lpstr>
      <vt:lpstr>ff1</vt:lpstr>
      <vt:lpstr>ff2</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2020-12-12T04:19:33Z</dcterms:created>
  <dcterms:modified xsi:type="dcterms:W3CDTF">2020-12-12T04:43:22Z</dcterms:modified>
</cp:coreProperties>
</file>