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38"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65D39-BDBB-4C01-A628-8643FF136C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DB2FAAD4-8A81-4606-A328-D24AE75CD5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60768-FF3A-4D4A-AEC2-1ACE9E0EA8C6}"/>
              </a:ext>
            </a:extLst>
          </p:cNvPr>
          <p:cNvSpPr>
            <a:spLocks noGrp="1"/>
          </p:cNvSpPr>
          <p:nvPr>
            <p:ph type="dt" sz="half" idx="10"/>
          </p:nvPr>
        </p:nvSpPr>
        <p:spPr/>
        <p:txBody>
          <a:bodyPr/>
          <a:lstStyle/>
          <a:p>
            <a:fld id="{4BEF0F00-1558-4484-8ECA-4BFC9B3CE379}" type="datetimeFigureOut">
              <a:rPr lang="en-IN" smtClean="0"/>
              <a:t>06-12-2020</a:t>
            </a:fld>
            <a:endParaRPr lang="en-IN"/>
          </a:p>
        </p:txBody>
      </p:sp>
      <p:sp>
        <p:nvSpPr>
          <p:cNvPr id="5" name="Footer Placeholder 4">
            <a:extLst>
              <a:ext uri="{FF2B5EF4-FFF2-40B4-BE49-F238E27FC236}">
                <a16:creationId xmlns:a16="http://schemas.microsoft.com/office/drawing/2014/main" id="{C5D6235C-CA7F-4498-B1B0-A41E21F7983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3E2BD84-57B5-4B7A-906B-C88B445C47F2}"/>
              </a:ext>
            </a:extLst>
          </p:cNvPr>
          <p:cNvSpPr>
            <a:spLocks noGrp="1"/>
          </p:cNvSpPr>
          <p:nvPr>
            <p:ph type="sldNum" sz="quarter" idx="12"/>
          </p:nvPr>
        </p:nvSpPr>
        <p:spPr/>
        <p:txBody>
          <a:bodyPr/>
          <a:lstStyle/>
          <a:p>
            <a:fld id="{873F52CA-72F2-4FE8-BE3A-A920E48033F0}" type="slidenum">
              <a:rPr lang="en-IN" smtClean="0"/>
              <a:t>‹#›</a:t>
            </a:fld>
            <a:endParaRPr lang="en-IN"/>
          </a:p>
        </p:txBody>
      </p:sp>
    </p:spTree>
    <p:extLst>
      <p:ext uri="{BB962C8B-B14F-4D97-AF65-F5344CB8AC3E}">
        <p14:creationId xmlns:p14="http://schemas.microsoft.com/office/powerpoint/2010/main" val="2711890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A7661-879D-45E3-A6D3-8C01006F447B}"/>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5A3E141-780B-4431-8964-1E0D40E8A47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5D932EE-B57E-4BA4-BC2E-102A31E29CA8}"/>
              </a:ext>
            </a:extLst>
          </p:cNvPr>
          <p:cNvSpPr>
            <a:spLocks noGrp="1"/>
          </p:cNvSpPr>
          <p:nvPr>
            <p:ph type="dt" sz="half" idx="10"/>
          </p:nvPr>
        </p:nvSpPr>
        <p:spPr/>
        <p:txBody>
          <a:bodyPr/>
          <a:lstStyle/>
          <a:p>
            <a:fld id="{4BEF0F00-1558-4484-8ECA-4BFC9B3CE379}" type="datetimeFigureOut">
              <a:rPr lang="en-IN" smtClean="0"/>
              <a:t>06-12-2020</a:t>
            </a:fld>
            <a:endParaRPr lang="en-IN"/>
          </a:p>
        </p:txBody>
      </p:sp>
      <p:sp>
        <p:nvSpPr>
          <p:cNvPr id="5" name="Footer Placeholder 4">
            <a:extLst>
              <a:ext uri="{FF2B5EF4-FFF2-40B4-BE49-F238E27FC236}">
                <a16:creationId xmlns:a16="http://schemas.microsoft.com/office/drawing/2014/main" id="{4D3D22CF-73F9-46E1-8340-DFAA800E959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C845E3A-BD96-4FF3-9457-1ACC933E2354}"/>
              </a:ext>
            </a:extLst>
          </p:cNvPr>
          <p:cNvSpPr>
            <a:spLocks noGrp="1"/>
          </p:cNvSpPr>
          <p:nvPr>
            <p:ph type="sldNum" sz="quarter" idx="12"/>
          </p:nvPr>
        </p:nvSpPr>
        <p:spPr/>
        <p:txBody>
          <a:bodyPr/>
          <a:lstStyle/>
          <a:p>
            <a:fld id="{873F52CA-72F2-4FE8-BE3A-A920E48033F0}" type="slidenum">
              <a:rPr lang="en-IN" smtClean="0"/>
              <a:t>‹#›</a:t>
            </a:fld>
            <a:endParaRPr lang="en-IN"/>
          </a:p>
        </p:txBody>
      </p:sp>
    </p:spTree>
    <p:extLst>
      <p:ext uri="{BB962C8B-B14F-4D97-AF65-F5344CB8AC3E}">
        <p14:creationId xmlns:p14="http://schemas.microsoft.com/office/powerpoint/2010/main" val="2983822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406952-D813-436A-B35F-946DAB275B6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4B6D463-444F-4293-BBAB-33B0EB14776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AB576A-65BA-4411-9B57-5EF194ACF31C}"/>
              </a:ext>
            </a:extLst>
          </p:cNvPr>
          <p:cNvSpPr>
            <a:spLocks noGrp="1"/>
          </p:cNvSpPr>
          <p:nvPr>
            <p:ph type="dt" sz="half" idx="10"/>
          </p:nvPr>
        </p:nvSpPr>
        <p:spPr/>
        <p:txBody>
          <a:bodyPr/>
          <a:lstStyle/>
          <a:p>
            <a:fld id="{4BEF0F00-1558-4484-8ECA-4BFC9B3CE379}" type="datetimeFigureOut">
              <a:rPr lang="en-IN" smtClean="0"/>
              <a:t>06-12-2020</a:t>
            </a:fld>
            <a:endParaRPr lang="en-IN"/>
          </a:p>
        </p:txBody>
      </p:sp>
      <p:sp>
        <p:nvSpPr>
          <p:cNvPr id="5" name="Footer Placeholder 4">
            <a:extLst>
              <a:ext uri="{FF2B5EF4-FFF2-40B4-BE49-F238E27FC236}">
                <a16:creationId xmlns:a16="http://schemas.microsoft.com/office/drawing/2014/main" id="{91AC6A18-2310-41B9-B68A-27EC25D6CF0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9F1C288-26F7-4286-B4EA-2D61647AC5CE}"/>
              </a:ext>
            </a:extLst>
          </p:cNvPr>
          <p:cNvSpPr>
            <a:spLocks noGrp="1"/>
          </p:cNvSpPr>
          <p:nvPr>
            <p:ph type="sldNum" sz="quarter" idx="12"/>
          </p:nvPr>
        </p:nvSpPr>
        <p:spPr/>
        <p:txBody>
          <a:bodyPr/>
          <a:lstStyle/>
          <a:p>
            <a:fld id="{873F52CA-72F2-4FE8-BE3A-A920E48033F0}" type="slidenum">
              <a:rPr lang="en-IN" smtClean="0"/>
              <a:t>‹#›</a:t>
            </a:fld>
            <a:endParaRPr lang="en-IN"/>
          </a:p>
        </p:txBody>
      </p:sp>
    </p:spTree>
    <p:extLst>
      <p:ext uri="{BB962C8B-B14F-4D97-AF65-F5344CB8AC3E}">
        <p14:creationId xmlns:p14="http://schemas.microsoft.com/office/powerpoint/2010/main" val="2920617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0A17E-667C-45B7-96FF-1CF2A1A9373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BF2F5D3-48E4-4F35-B978-381BF93DA8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3217E0F-385D-42E0-A209-E4690B0F41AB}"/>
              </a:ext>
            </a:extLst>
          </p:cNvPr>
          <p:cNvSpPr>
            <a:spLocks noGrp="1"/>
          </p:cNvSpPr>
          <p:nvPr>
            <p:ph type="dt" sz="half" idx="10"/>
          </p:nvPr>
        </p:nvSpPr>
        <p:spPr/>
        <p:txBody>
          <a:bodyPr/>
          <a:lstStyle/>
          <a:p>
            <a:fld id="{4BEF0F00-1558-4484-8ECA-4BFC9B3CE379}" type="datetimeFigureOut">
              <a:rPr lang="en-IN" smtClean="0"/>
              <a:t>06-12-2020</a:t>
            </a:fld>
            <a:endParaRPr lang="en-IN"/>
          </a:p>
        </p:txBody>
      </p:sp>
      <p:sp>
        <p:nvSpPr>
          <p:cNvPr id="5" name="Footer Placeholder 4">
            <a:extLst>
              <a:ext uri="{FF2B5EF4-FFF2-40B4-BE49-F238E27FC236}">
                <a16:creationId xmlns:a16="http://schemas.microsoft.com/office/drawing/2014/main" id="{175439C2-D82F-49EC-B2C1-F7FEB37384C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5B1E1EF-D682-4AEA-8306-CA35E34F780E}"/>
              </a:ext>
            </a:extLst>
          </p:cNvPr>
          <p:cNvSpPr>
            <a:spLocks noGrp="1"/>
          </p:cNvSpPr>
          <p:nvPr>
            <p:ph type="sldNum" sz="quarter" idx="12"/>
          </p:nvPr>
        </p:nvSpPr>
        <p:spPr/>
        <p:txBody>
          <a:bodyPr/>
          <a:lstStyle/>
          <a:p>
            <a:fld id="{873F52CA-72F2-4FE8-BE3A-A920E48033F0}" type="slidenum">
              <a:rPr lang="en-IN" smtClean="0"/>
              <a:t>‹#›</a:t>
            </a:fld>
            <a:endParaRPr lang="en-IN"/>
          </a:p>
        </p:txBody>
      </p:sp>
    </p:spTree>
    <p:extLst>
      <p:ext uri="{BB962C8B-B14F-4D97-AF65-F5344CB8AC3E}">
        <p14:creationId xmlns:p14="http://schemas.microsoft.com/office/powerpoint/2010/main" val="2843759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07B0C-4C1F-41DE-9479-30943397E7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E92BF14-FAF5-4550-8F93-2A2832FFE0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79FDE8C-9204-4583-9CD4-4D2C122A041F}"/>
              </a:ext>
            </a:extLst>
          </p:cNvPr>
          <p:cNvSpPr>
            <a:spLocks noGrp="1"/>
          </p:cNvSpPr>
          <p:nvPr>
            <p:ph type="dt" sz="half" idx="10"/>
          </p:nvPr>
        </p:nvSpPr>
        <p:spPr/>
        <p:txBody>
          <a:bodyPr/>
          <a:lstStyle/>
          <a:p>
            <a:fld id="{4BEF0F00-1558-4484-8ECA-4BFC9B3CE379}" type="datetimeFigureOut">
              <a:rPr lang="en-IN" smtClean="0"/>
              <a:t>06-12-2020</a:t>
            </a:fld>
            <a:endParaRPr lang="en-IN"/>
          </a:p>
        </p:txBody>
      </p:sp>
      <p:sp>
        <p:nvSpPr>
          <p:cNvPr id="5" name="Footer Placeholder 4">
            <a:extLst>
              <a:ext uri="{FF2B5EF4-FFF2-40B4-BE49-F238E27FC236}">
                <a16:creationId xmlns:a16="http://schemas.microsoft.com/office/drawing/2014/main" id="{81D7479E-8E11-40AA-BF7A-8CD4BDB8AD1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F7AA30D-BEF9-4243-9190-51D9BF299664}"/>
              </a:ext>
            </a:extLst>
          </p:cNvPr>
          <p:cNvSpPr>
            <a:spLocks noGrp="1"/>
          </p:cNvSpPr>
          <p:nvPr>
            <p:ph type="sldNum" sz="quarter" idx="12"/>
          </p:nvPr>
        </p:nvSpPr>
        <p:spPr/>
        <p:txBody>
          <a:bodyPr/>
          <a:lstStyle/>
          <a:p>
            <a:fld id="{873F52CA-72F2-4FE8-BE3A-A920E48033F0}" type="slidenum">
              <a:rPr lang="en-IN" smtClean="0"/>
              <a:t>‹#›</a:t>
            </a:fld>
            <a:endParaRPr lang="en-IN"/>
          </a:p>
        </p:txBody>
      </p:sp>
    </p:spTree>
    <p:extLst>
      <p:ext uri="{BB962C8B-B14F-4D97-AF65-F5344CB8AC3E}">
        <p14:creationId xmlns:p14="http://schemas.microsoft.com/office/powerpoint/2010/main" val="40684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A7237-D557-48FC-8974-CB0C3EBC589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CB81A6F-89F5-4200-9F9E-A165B49EDE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8E2DE7ED-EB6B-4691-9B61-F985A7F2973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4C15D2CD-F658-4F3D-B2D8-F903CF622E22}"/>
              </a:ext>
            </a:extLst>
          </p:cNvPr>
          <p:cNvSpPr>
            <a:spLocks noGrp="1"/>
          </p:cNvSpPr>
          <p:nvPr>
            <p:ph type="dt" sz="half" idx="10"/>
          </p:nvPr>
        </p:nvSpPr>
        <p:spPr/>
        <p:txBody>
          <a:bodyPr/>
          <a:lstStyle/>
          <a:p>
            <a:fld id="{4BEF0F00-1558-4484-8ECA-4BFC9B3CE379}" type="datetimeFigureOut">
              <a:rPr lang="en-IN" smtClean="0"/>
              <a:t>06-12-2020</a:t>
            </a:fld>
            <a:endParaRPr lang="en-IN"/>
          </a:p>
        </p:txBody>
      </p:sp>
      <p:sp>
        <p:nvSpPr>
          <p:cNvPr id="6" name="Footer Placeholder 5">
            <a:extLst>
              <a:ext uri="{FF2B5EF4-FFF2-40B4-BE49-F238E27FC236}">
                <a16:creationId xmlns:a16="http://schemas.microsoft.com/office/drawing/2014/main" id="{B0CB04C5-B636-4FAD-9028-DDFEE3AD616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30CB8E8-D88F-4FEB-8254-E6FD4DA54441}"/>
              </a:ext>
            </a:extLst>
          </p:cNvPr>
          <p:cNvSpPr>
            <a:spLocks noGrp="1"/>
          </p:cNvSpPr>
          <p:nvPr>
            <p:ph type="sldNum" sz="quarter" idx="12"/>
          </p:nvPr>
        </p:nvSpPr>
        <p:spPr/>
        <p:txBody>
          <a:bodyPr/>
          <a:lstStyle/>
          <a:p>
            <a:fld id="{873F52CA-72F2-4FE8-BE3A-A920E48033F0}" type="slidenum">
              <a:rPr lang="en-IN" smtClean="0"/>
              <a:t>‹#›</a:t>
            </a:fld>
            <a:endParaRPr lang="en-IN"/>
          </a:p>
        </p:txBody>
      </p:sp>
    </p:spTree>
    <p:extLst>
      <p:ext uri="{BB962C8B-B14F-4D97-AF65-F5344CB8AC3E}">
        <p14:creationId xmlns:p14="http://schemas.microsoft.com/office/powerpoint/2010/main" val="2890452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2F3B1-BADD-4993-A3BF-A6FD4E38885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875F41A-ADF5-491D-878B-F8C34D417C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F39E39-3EDF-4095-BBF5-08CB834176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D55A740-3720-4198-B7B4-976AE240FE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09247C-3B03-4EDC-8C6C-E3F7D1F2E6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1A4C7C01-F009-4CC8-A754-3E9FA7BA32D6}"/>
              </a:ext>
            </a:extLst>
          </p:cNvPr>
          <p:cNvSpPr>
            <a:spLocks noGrp="1"/>
          </p:cNvSpPr>
          <p:nvPr>
            <p:ph type="dt" sz="half" idx="10"/>
          </p:nvPr>
        </p:nvSpPr>
        <p:spPr/>
        <p:txBody>
          <a:bodyPr/>
          <a:lstStyle/>
          <a:p>
            <a:fld id="{4BEF0F00-1558-4484-8ECA-4BFC9B3CE379}" type="datetimeFigureOut">
              <a:rPr lang="en-IN" smtClean="0"/>
              <a:t>06-12-2020</a:t>
            </a:fld>
            <a:endParaRPr lang="en-IN"/>
          </a:p>
        </p:txBody>
      </p:sp>
      <p:sp>
        <p:nvSpPr>
          <p:cNvPr id="8" name="Footer Placeholder 7">
            <a:extLst>
              <a:ext uri="{FF2B5EF4-FFF2-40B4-BE49-F238E27FC236}">
                <a16:creationId xmlns:a16="http://schemas.microsoft.com/office/drawing/2014/main" id="{D46351C8-04DB-4AD6-B442-193CA6BE70AE}"/>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DB289BF2-03F4-49B1-AD67-A5BF5A2D6E6B}"/>
              </a:ext>
            </a:extLst>
          </p:cNvPr>
          <p:cNvSpPr>
            <a:spLocks noGrp="1"/>
          </p:cNvSpPr>
          <p:nvPr>
            <p:ph type="sldNum" sz="quarter" idx="12"/>
          </p:nvPr>
        </p:nvSpPr>
        <p:spPr/>
        <p:txBody>
          <a:bodyPr/>
          <a:lstStyle/>
          <a:p>
            <a:fld id="{873F52CA-72F2-4FE8-BE3A-A920E48033F0}" type="slidenum">
              <a:rPr lang="en-IN" smtClean="0"/>
              <a:t>‹#›</a:t>
            </a:fld>
            <a:endParaRPr lang="en-IN"/>
          </a:p>
        </p:txBody>
      </p:sp>
    </p:spTree>
    <p:extLst>
      <p:ext uri="{BB962C8B-B14F-4D97-AF65-F5344CB8AC3E}">
        <p14:creationId xmlns:p14="http://schemas.microsoft.com/office/powerpoint/2010/main" val="1241678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C23FC-4D27-4E82-B99A-593443620662}"/>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6756F1CF-4539-4458-989B-9E1E2B3168A9}"/>
              </a:ext>
            </a:extLst>
          </p:cNvPr>
          <p:cNvSpPr>
            <a:spLocks noGrp="1"/>
          </p:cNvSpPr>
          <p:nvPr>
            <p:ph type="dt" sz="half" idx="10"/>
          </p:nvPr>
        </p:nvSpPr>
        <p:spPr/>
        <p:txBody>
          <a:bodyPr/>
          <a:lstStyle/>
          <a:p>
            <a:fld id="{4BEF0F00-1558-4484-8ECA-4BFC9B3CE379}" type="datetimeFigureOut">
              <a:rPr lang="en-IN" smtClean="0"/>
              <a:t>06-12-2020</a:t>
            </a:fld>
            <a:endParaRPr lang="en-IN"/>
          </a:p>
        </p:txBody>
      </p:sp>
      <p:sp>
        <p:nvSpPr>
          <p:cNvPr id="4" name="Footer Placeholder 3">
            <a:extLst>
              <a:ext uri="{FF2B5EF4-FFF2-40B4-BE49-F238E27FC236}">
                <a16:creationId xmlns:a16="http://schemas.microsoft.com/office/drawing/2014/main" id="{60EFE4BD-9242-445A-9DE7-71136D854224}"/>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B9499A46-8D99-483E-9B4A-7DADAC685441}"/>
              </a:ext>
            </a:extLst>
          </p:cNvPr>
          <p:cNvSpPr>
            <a:spLocks noGrp="1"/>
          </p:cNvSpPr>
          <p:nvPr>
            <p:ph type="sldNum" sz="quarter" idx="12"/>
          </p:nvPr>
        </p:nvSpPr>
        <p:spPr/>
        <p:txBody>
          <a:bodyPr/>
          <a:lstStyle/>
          <a:p>
            <a:fld id="{873F52CA-72F2-4FE8-BE3A-A920E48033F0}" type="slidenum">
              <a:rPr lang="en-IN" smtClean="0"/>
              <a:t>‹#›</a:t>
            </a:fld>
            <a:endParaRPr lang="en-IN"/>
          </a:p>
        </p:txBody>
      </p:sp>
    </p:spTree>
    <p:extLst>
      <p:ext uri="{BB962C8B-B14F-4D97-AF65-F5344CB8AC3E}">
        <p14:creationId xmlns:p14="http://schemas.microsoft.com/office/powerpoint/2010/main" val="1124650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AA43B0-63CF-4F73-B53B-1A3F74F90799}"/>
              </a:ext>
            </a:extLst>
          </p:cNvPr>
          <p:cNvSpPr>
            <a:spLocks noGrp="1"/>
          </p:cNvSpPr>
          <p:nvPr>
            <p:ph type="dt" sz="half" idx="10"/>
          </p:nvPr>
        </p:nvSpPr>
        <p:spPr/>
        <p:txBody>
          <a:bodyPr/>
          <a:lstStyle/>
          <a:p>
            <a:fld id="{4BEF0F00-1558-4484-8ECA-4BFC9B3CE379}" type="datetimeFigureOut">
              <a:rPr lang="en-IN" smtClean="0"/>
              <a:t>06-12-2020</a:t>
            </a:fld>
            <a:endParaRPr lang="en-IN"/>
          </a:p>
        </p:txBody>
      </p:sp>
      <p:sp>
        <p:nvSpPr>
          <p:cNvPr id="3" name="Footer Placeholder 2">
            <a:extLst>
              <a:ext uri="{FF2B5EF4-FFF2-40B4-BE49-F238E27FC236}">
                <a16:creationId xmlns:a16="http://schemas.microsoft.com/office/drawing/2014/main" id="{D2ABEDD3-ECD3-4515-ACB2-B20DA4E08B1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E9204C4D-8354-45FC-9D78-37D245C29322}"/>
              </a:ext>
            </a:extLst>
          </p:cNvPr>
          <p:cNvSpPr>
            <a:spLocks noGrp="1"/>
          </p:cNvSpPr>
          <p:nvPr>
            <p:ph type="sldNum" sz="quarter" idx="12"/>
          </p:nvPr>
        </p:nvSpPr>
        <p:spPr/>
        <p:txBody>
          <a:bodyPr/>
          <a:lstStyle/>
          <a:p>
            <a:fld id="{873F52CA-72F2-4FE8-BE3A-A920E48033F0}" type="slidenum">
              <a:rPr lang="en-IN" smtClean="0"/>
              <a:t>‹#›</a:t>
            </a:fld>
            <a:endParaRPr lang="en-IN"/>
          </a:p>
        </p:txBody>
      </p:sp>
    </p:spTree>
    <p:extLst>
      <p:ext uri="{BB962C8B-B14F-4D97-AF65-F5344CB8AC3E}">
        <p14:creationId xmlns:p14="http://schemas.microsoft.com/office/powerpoint/2010/main" val="4149604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F245-4259-43EF-AE47-35541F9CD7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C651DCFD-454E-48F9-96E6-0FB7A3143D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D7E9F2C-A6DE-42A6-BD04-155997A570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E152C1-8C7C-4736-80D6-985D6EE0ECB5}"/>
              </a:ext>
            </a:extLst>
          </p:cNvPr>
          <p:cNvSpPr>
            <a:spLocks noGrp="1"/>
          </p:cNvSpPr>
          <p:nvPr>
            <p:ph type="dt" sz="half" idx="10"/>
          </p:nvPr>
        </p:nvSpPr>
        <p:spPr/>
        <p:txBody>
          <a:bodyPr/>
          <a:lstStyle/>
          <a:p>
            <a:fld id="{4BEF0F00-1558-4484-8ECA-4BFC9B3CE379}" type="datetimeFigureOut">
              <a:rPr lang="en-IN" smtClean="0"/>
              <a:t>06-12-2020</a:t>
            </a:fld>
            <a:endParaRPr lang="en-IN"/>
          </a:p>
        </p:txBody>
      </p:sp>
      <p:sp>
        <p:nvSpPr>
          <p:cNvPr id="6" name="Footer Placeholder 5">
            <a:extLst>
              <a:ext uri="{FF2B5EF4-FFF2-40B4-BE49-F238E27FC236}">
                <a16:creationId xmlns:a16="http://schemas.microsoft.com/office/drawing/2014/main" id="{8D347B33-1DDA-435E-82F8-1CB5DAD3B23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BF784CB-BDD4-46C8-82A4-9B4E3FBD25F7}"/>
              </a:ext>
            </a:extLst>
          </p:cNvPr>
          <p:cNvSpPr>
            <a:spLocks noGrp="1"/>
          </p:cNvSpPr>
          <p:nvPr>
            <p:ph type="sldNum" sz="quarter" idx="12"/>
          </p:nvPr>
        </p:nvSpPr>
        <p:spPr/>
        <p:txBody>
          <a:bodyPr/>
          <a:lstStyle/>
          <a:p>
            <a:fld id="{873F52CA-72F2-4FE8-BE3A-A920E48033F0}" type="slidenum">
              <a:rPr lang="en-IN" smtClean="0"/>
              <a:t>‹#›</a:t>
            </a:fld>
            <a:endParaRPr lang="en-IN"/>
          </a:p>
        </p:txBody>
      </p:sp>
    </p:spTree>
    <p:extLst>
      <p:ext uri="{BB962C8B-B14F-4D97-AF65-F5344CB8AC3E}">
        <p14:creationId xmlns:p14="http://schemas.microsoft.com/office/powerpoint/2010/main" val="285175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CC4C3-E1D8-486C-B455-B5EE41CFD0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F3A9AE02-77D8-404F-8535-15DF4FD59F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A491831-D194-4283-89BE-7195B721E9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382D11-828D-429C-86E1-CE552322C73D}"/>
              </a:ext>
            </a:extLst>
          </p:cNvPr>
          <p:cNvSpPr>
            <a:spLocks noGrp="1"/>
          </p:cNvSpPr>
          <p:nvPr>
            <p:ph type="dt" sz="half" idx="10"/>
          </p:nvPr>
        </p:nvSpPr>
        <p:spPr/>
        <p:txBody>
          <a:bodyPr/>
          <a:lstStyle/>
          <a:p>
            <a:fld id="{4BEF0F00-1558-4484-8ECA-4BFC9B3CE379}" type="datetimeFigureOut">
              <a:rPr lang="en-IN" smtClean="0"/>
              <a:t>06-12-2020</a:t>
            </a:fld>
            <a:endParaRPr lang="en-IN"/>
          </a:p>
        </p:txBody>
      </p:sp>
      <p:sp>
        <p:nvSpPr>
          <p:cNvPr id="6" name="Footer Placeholder 5">
            <a:extLst>
              <a:ext uri="{FF2B5EF4-FFF2-40B4-BE49-F238E27FC236}">
                <a16:creationId xmlns:a16="http://schemas.microsoft.com/office/drawing/2014/main" id="{E1378D3A-D928-4621-80E0-8F68F28A140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DB9DE6E-88CB-4CD3-B1D2-197C6A047731}"/>
              </a:ext>
            </a:extLst>
          </p:cNvPr>
          <p:cNvSpPr>
            <a:spLocks noGrp="1"/>
          </p:cNvSpPr>
          <p:nvPr>
            <p:ph type="sldNum" sz="quarter" idx="12"/>
          </p:nvPr>
        </p:nvSpPr>
        <p:spPr/>
        <p:txBody>
          <a:bodyPr/>
          <a:lstStyle/>
          <a:p>
            <a:fld id="{873F52CA-72F2-4FE8-BE3A-A920E48033F0}" type="slidenum">
              <a:rPr lang="en-IN" smtClean="0"/>
              <a:t>‹#›</a:t>
            </a:fld>
            <a:endParaRPr lang="en-IN"/>
          </a:p>
        </p:txBody>
      </p:sp>
    </p:spTree>
    <p:extLst>
      <p:ext uri="{BB962C8B-B14F-4D97-AF65-F5344CB8AC3E}">
        <p14:creationId xmlns:p14="http://schemas.microsoft.com/office/powerpoint/2010/main" val="1454055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04C401-B886-4F07-B655-3940704668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9D56826-EF0C-4423-81F0-AAB8B15649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9783540-51D5-4EFB-B0FC-712BF00D87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EF0F00-1558-4484-8ECA-4BFC9B3CE379}" type="datetimeFigureOut">
              <a:rPr lang="en-IN" smtClean="0"/>
              <a:t>06-12-2020</a:t>
            </a:fld>
            <a:endParaRPr lang="en-IN"/>
          </a:p>
        </p:txBody>
      </p:sp>
      <p:sp>
        <p:nvSpPr>
          <p:cNvPr id="5" name="Footer Placeholder 4">
            <a:extLst>
              <a:ext uri="{FF2B5EF4-FFF2-40B4-BE49-F238E27FC236}">
                <a16:creationId xmlns:a16="http://schemas.microsoft.com/office/drawing/2014/main" id="{DFCB99D9-B0A8-4CBD-BDAF-19450749FF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A5653653-EF81-488E-BDB7-DF993D602C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3F52CA-72F2-4FE8-BE3A-A920E48033F0}" type="slidenum">
              <a:rPr lang="en-IN" smtClean="0"/>
              <a:t>‹#›</a:t>
            </a:fld>
            <a:endParaRPr lang="en-IN"/>
          </a:p>
        </p:txBody>
      </p:sp>
    </p:spTree>
    <p:extLst>
      <p:ext uri="{BB962C8B-B14F-4D97-AF65-F5344CB8AC3E}">
        <p14:creationId xmlns:p14="http://schemas.microsoft.com/office/powerpoint/2010/main" val="1244358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CA6D004-98B8-4AF3-9C47-8466E3987274}"/>
              </a:ext>
            </a:extLst>
          </p:cNvPr>
          <p:cNvSpPr txBox="1"/>
          <p:nvPr/>
        </p:nvSpPr>
        <p:spPr>
          <a:xfrm>
            <a:off x="545285" y="456687"/>
            <a:ext cx="10016454" cy="923330"/>
          </a:xfrm>
          <a:prstGeom prst="rect">
            <a:avLst/>
          </a:prstGeom>
          <a:noFill/>
        </p:spPr>
        <p:txBody>
          <a:bodyPr wrap="square">
            <a:spAutoFit/>
          </a:bodyPr>
          <a:lstStyle/>
          <a:p>
            <a:pPr algn="l" fontAlgn="base"/>
            <a:r>
              <a:rPr lang="en-US" b="1" dirty="0">
                <a:solidFill>
                  <a:srgbClr val="FF0000"/>
                </a:solidFill>
                <a:effectLst/>
                <a:latin typeface="Georgia" panose="02040502050405020303" pitchFamily="18" charset="0"/>
              </a:rPr>
              <a:t>Humanism in Geography</a:t>
            </a:r>
            <a:r>
              <a:rPr lang="en-US" b="1" dirty="0">
                <a:solidFill>
                  <a:srgbClr val="424142"/>
                </a:solidFill>
                <a:effectLst/>
                <a:latin typeface="Georgia" panose="02040502050405020303" pitchFamily="18" charset="0"/>
              </a:rPr>
              <a:t>: Methodology and Themes in Humanistic Geography!</a:t>
            </a:r>
            <a:endParaRPr lang="en-US" b="0" dirty="0">
              <a:solidFill>
                <a:srgbClr val="424142"/>
              </a:solidFill>
              <a:effectLst/>
              <a:latin typeface="Georgia" panose="02040502050405020303" pitchFamily="18" charset="0"/>
            </a:endParaRPr>
          </a:p>
          <a:p>
            <a:pPr algn="l" fontAlgn="base"/>
            <a:r>
              <a:rPr lang="en-US" b="0" dirty="0">
                <a:solidFill>
                  <a:srgbClr val="424142"/>
                </a:solidFill>
                <a:effectLst/>
                <a:latin typeface="Georgia" panose="02040502050405020303" pitchFamily="18" charset="0"/>
              </a:rPr>
              <a:t>Humanistic geography developed due to a deep dissatisfaction with the mechanistic models of spatial science that had developed during the quantitative revolution.</a:t>
            </a:r>
          </a:p>
        </p:txBody>
      </p:sp>
      <p:sp>
        <p:nvSpPr>
          <p:cNvPr id="7" name="TextBox 6">
            <a:extLst>
              <a:ext uri="{FF2B5EF4-FFF2-40B4-BE49-F238E27FC236}">
                <a16:creationId xmlns:a16="http://schemas.microsoft.com/office/drawing/2014/main" id="{04215717-C01F-4FF6-B636-B92E60F82469}"/>
              </a:ext>
            </a:extLst>
          </p:cNvPr>
          <p:cNvSpPr txBox="1"/>
          <p:nvPr/>
        </p:nvSpPr>
        <p:spPr>
          <a:xfrm>
            <a:off x="637563" y="1380017"/>
            <a:ext cx="10352014" cy="4801314"/>
          </a:xfrm>
          <a:prstGeom prst="rect">
            <a:avLst/>
          </a:prstGeom>
          <a:noFill/>
        </p:spPr>
        <p:txBody>
          <a:bodyPr wrap="square">
            <a:spAutoFit/>
          </a:bodyPr>
          <a:lstStyle/>
          <a:p>
            <a:pPr algn="l" fontAlgn="base"/>
            <a:r>
              <a:rPr lang="en-US" b="0" dirty="0">
                <a:solidFill>
                  <a:srgbClr val="424142"/>
                </a:solidFill>
                <a:effectLst/>
                <a:latin typeface="Georgia" panose="02040502050405020303" pitchFamily="18" charset="0"/>
              </a:rPr>
              <a:t>The cultural and historical geographers attacked the positivism from the early 1970s. In fact, it was a rejection of the geometric determinism in which men and women were made to respond automatically to the dictates of universal spatial structures and abstract spatial laws. The followers of spatial science (positivists) treated people as dots on a map, data on a graph, and number in an equation.</a:t>
            </a:r>
          </a:p>
          <a:p>
            <a:pPr algn="l" fontAlgn="base"/>
            <a:r>
              <a:rPr lang="en-US" b="0" dirty="0">
                <a:solidFill>
                  <a:srgbClr val="424142"/>
                </a:solidFill>
                <a:effectLst/>
                <a:latin typeface="Georgia" panose="02040502050405020303" pitchFamily="18" charset="0"/>
              </a:rPr>
              <a:t>It was at the same time a claim for a human geography with the human being at its very </a:t>
            </a:r>
            <a:r>
              <a:rPr lang="en-US" b="0" dirty="0" err="1">
                <a:solidFill>
                  <a:srgbClr val="424142"/>
                </a:solidFill>
                <a:effectLst/>
                <a:latin typeface="Georgia" panose="02040502050405020303" pitchFamily="18" charset="0"/>
              </a:rPr>
              <a:t>centre</a:t>
            </a:r>
            <a:r>
              <a:rPr lang="en-US" b="0" dirty="0">
                <a:solidFill>
                  <a:srgbClr val="424142"/>
                </a:solidFill>
                <a:effectLst/>
                <a:latin typeface="Georgia" panose="02040502050405020303" pitchFamily="18" charset="0"/>
              </a:rPr>
              <a:t>, a people’s geography, about the real people and for the people’ to develop human being for all.</a:t>
            </a:r>
          </a:p>
          <a:p>
            <a:pPr algn="l" fontAlgn="base"/>
            <a:r>
              <a:rPr lang="en-US" b="0" dirty="0">
                <a:solidFill>
                  <a:srgbClr val="424142"/>
                </a:solidFill>
                <a:effectLst/>
                <a:latin typeface="Georgia" panose="02040502050405020303" pitchFamily="18" charset="0"/>
              </a:rPr>
              <a:t>One of the first geographers to attract a wide audience with his advocacy of a humanistic approach was Kirk (1951). But, it was Tuan (1976) who argued for humanistic geography. The term ‘humanistic geography’ was used for the first time by Yi-Fu-Tuan in 1976. The focus of humanistic geography is on people and their condition. For Tuan, humanistic geography was a perspective that disclosed the complexity and ambiguity of relations between people and place (man and environment).</a:t>
            </a:r>
          </a:p>
          <a:p>
            <a:pPr algn="l" fontAlgn="base"/>
            <a:r>
              <a:rPr lang="en-US" b="0" dirty="0">
                <a:solidFill>
                  <a:srgbClr val="424142"/>
                </a:solidFill>
                <a:effectLst/>
                <a:latin typeface="Georgia" panose="02040502050405020303" pitchFamily="18" charset="0"/>
              </a:rPr>
              <a:t>Humanistic geography gives central and active role to human awareness and human agency, human consciousness and human creativity. It is an attempt at understanding meaning, value and the human significance of life events. In the humanistic strand, the intent has been to understand and recognize the dignity and humanity of the individual.</a:t>
            </a:r>
          </a:p>
        </p:txBody>
      </p:sp>
    </p:spTree>
    <p:extLst>
      <p:ext uri="{BB962C8B-B14F-4D97-AF65-F5344CB8AC3E}">
        <p14:creationId xmlns:p14="http://schemas.microsoft.com/office/powerpoint/2010/main" val="2963319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9F9AB93-3AB2-4276-8E7C-C7E208A4ADCE}"/>
              </a:ext>
            </a:extLst>
          </p:cNvPr>
          <p:cNvSpPr txBox="1"/>
          <p:nvPr/>
        </p:nvSpPr>
        <p:spPr>
          <a:xfrm>
            <a:off x="637563" y="1040235"/>
            <a:ext cx="10553350" cy="5355312"/>
          </a:xfrm>
          <a:prstGeom prst="rect">
            <a:avLst/>
          </a:prstGeom>
          <a:noFill/>
        </p:spPr>
        <p:txBody>
          <a:bodyPr wrap="square">
            <a:spAutoFit/>
          </a:bodyPr>
          <a:lstStyle/>
          <a:p>
            <a:pPr algn="l" fontAlgn="base"/>
            <a:r>
              <a:rPr lang="en-US" b="0" dirty="0">
                <a:solidFill>
                  <a:srgbClr val="424142"/>
                </a:solidFill>
                <a:effectLst/>
                <a:latin typeface="Georgia" panose="02040502050405020303" pitchFamily="18" charset="0"/>
              </a:rPr>
              <a:t>Humanists explain and interpret man and space relationship mainly with historical approach. Humanism does not treat humans as machines. It is a subjective approach which aims at </a:t>
            </a:r>
            <a:r>
              <a:rPr lang="en-US" b="0" dirty="0" err="1">
                <a:solidFill>
                  <a:srgbClr val="424142"/>
                </a:solidFill>
                <a:effectLst/>
                <a:latin typeface="Georgia" panose="02040502050405020303" pitchFamily="18" charset="0"/>
              </a:rPr>
              <a:t>verstehn</a:t>
            </a:r>
            <a:r>
              <a:rPr lang="en-US" b="0" dirty="0">
                <a:solidFill>
                  <a:srgbClr val="424142"/>
                </a:solidFill>
                <a:effectLst/>
                <a:latin typeface="Georgia" panose="02040502050405020303" pitchFamily="18" charset="0"/>
              </a:rPr>
              <a:t>, at an understanding of man in his environment. Humanism is a conviction that men and women can best improve the circumstances of their lives by thinking and acting for themselves, and especially by exercising their capacity for reason (Ralph, 1981).</a:t>
            </a:r>
          </a:p>
          <a:p>
            <a:pPr algn="l" fontAlgn="base"/>
            <a:r>
              <a:rPr lang="en-US" b="0" dirty="0">
                <a:solidFill>
                  <a:srgbClr val="424142"/>
                </a:solidFill>
                <a:effectLst/>
                <a:latin typeface="Georgia" panose="02040502050405020303" pitchFamily="18" charset="0"/>
              </a:rPr>
              <a:t>As stated above, humanism in geography developed as a criticism against positivism and quantitative revolution in geography. The basic objection of humanists against quantitative revolution is that its tools and assumptions do not adequately explain human world and human issues, especially those relating to social institutions, attitudes, morals, customs, traditions and aesthetics.</a:t>
            </a:r>
          </a:p>
          <a:p>
            <a:pPr algn="l" fontAlgn="base"/>
            <a:r>
              <a:rPr lang="en-US" b="0" dirty="0">
                <a:solidFill>
                  <a:srgbClr val="424142"/>
                </a:solidFill>
                <a:effectLst/>
                <a:latin typeface="Georgia" panose="02040502050405020303" pitchFamily="18" charset="0"/>
              </a:rPr>
              <a:t>Humanistic geographers propose that reasoning in humanistic geography should conserve contact with the world of everyday experience and recognize, if not celebrate, the human potential for creativity. The followers of this approach consider geography as “the study of the earth as the home of man”.</a:t>
            </a:r>
          </a:p>
          <a:p>
            <a:pPr algn="l" fontAlgn="base"/>
            <a:r>
              <a:rPr lang="en-US" b="0" dirty="0">
                <a:solidFill>
                  <a:srgbClr val="424142"/>
                </a:solidFill>
                <a:effectLst/>
                <a:latin typeface="Georgia" panose="02040502050405020303" pitchFamily="18" charset="0"/>
              </a:rPr>
              <a:t>Humanistic geography is thus not an earth science in its ultimate aim. It belongs to the humanities and the social sciences to the extent that they all share the hope of providing an accurate picture of the human world. In humanities the scholars gain insight into the human world by focusing what man does supremely well in the arts and logical thought. In fact, in humanities, knowledge of human world is acquired by examining social institutions. These institutions can be viewed both as example of human inventiveness and as forces limiting the free activity of individuals.</a:t>
            </a:r>
          </a:p>
        </p:txBody>
      </p:sp>
    </p:spTree>
    <p:extLst>
      <p:ext uri="{BB962C8B-B14F-4D97-AF65-F5344CB8AC3E}">
        <p14:creationId xmlns:p14="http://schemas.microsoft.com/office/powerpoint/2010/main" val="3978725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0E1F6DD-E180-42F9-AEB5-A2FA25997D88}"/>
              </a:ext>
            </a:extLst>
          </p:cNvPr>
          <p:cNvSpPr>
            <a:spLocks noChangeArrowheads="1"/>
          </p:cNvSpPr>
          <p:nvPr/>
        </p:nvSpPr>
        <p:spPr bwMode="auto">
          <a:xfrm>
            <a:off x="485192" y="1513280"/>
            <a:ext cx="10814179" cy="28931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424142"/>
                </a:solidFill>
                <a:effectLst/>
                <a:latin typeface="Georgia" panose="02040502050405020303" pitchFamily="18" charset="0"/>
              </a:rPr>
              <a:t>The methodology of humanists is characterized with:</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424142"/>
                </a:solidFill>
                <a:effectLst/>
                <a:latin typeface="Georgia" panose="02040502050405020303" pitchFamily="18" charset="0"/>
              </a:rPr>
              <a:t>(a) A self-conscious drive to connect with that special body of knowledge, reflection and substance about human experience and human expression, about what it means to be a human being on this earth, namely, the humanities.</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424142"/>
                </a:solidFill>
                <a:effectLst/>
                <a:latin typeface="Arial" panose="020B0604020202020204" pitchFamily="34" charset="0"/>
                <a:cs typeface="Arial" panose="020B0604020202020204" pitchFamily="34" charset="0"/>
              </a:rPr>
              <a:t>ADVERTISEMENTS:</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424142"/>
                </a:solidFill>
                <a:effectLst/>
                <a:latin typeface="Georgia" panose="02040502050405020303" pitchFamily="18" charset="0"/>
              </a:rPr>
              <a:t>(b) Its methods are essentially those of literary criticism, aesthetics and art history. It is essentially based on hermeneutics (the theory of interpretation and clarification of meanings).</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424142"/>
                </a:solidFill>
                <a:effectLst/>
                <a:latin typeface="Georgia" panose="02040502050405020303" pitchFamily="18" charset="0"/>
              </a:rPr>
              <a:t>(c) Its interest is the recovery of place and the iconography (the description and interpretation of landscape to disclose their symbolic meanings), of landscape.</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424142"/>
                </a:solidFill>
                <a:effectLst/>
                <a:latin typeface="Georgia" panose="02040502050405020303" pitchFamily="18" charset="0"/>
              </a:rPr>
              <a:t>In other words, the interpretation of the landscape as a carrier and repository of symbolic meaning, widening the traditional definitions of iconography—the study, description, cataloguing and collective representation of portraiture as revealing of the prevailing aesthetic of an age—to include the landscape specifically.</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424142"/>
                </a:solidFill>
                <a:effectLst/>
                <a:latin typeface="Georgia" panose="02040502050405020303" pitchFamily="18" charset="0"/>
              </a:rPr>
              <a:t>(d) It lays emphasis on participant observation, interviewing, focus groups discussion, filmed approaches and logical inferences, rather than statistical and quantitative techniques for establishing correlation between people and place (environment).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28485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310783F-AFA2-4E35-BCB3-5CE874581FB3}"/>
              </a:ext>
            </a:extLst>
          </p:cNvPr>
          <p:cNvSpPr txBox="1"/>
          <p:nvPr/>
        </p:nvSpPr>
        <p:spPr>
          <a:xfrm>
            <a:off x="1026367" y="751344"/>
            <a:ext cx="8119965" cy="3970318"/>
          </a:xfrm>
          <a:prstGeom prst="rect">
            <a:avLst/>
          </a:prstGeom>
          <a:noFill/>
        </p:spPr>
        <p:txBody>
          <a:bodyPr wrap="square">
            <a:spAutoFit/>
          </a:bodyPr>
          <a:lstStyle/>
          <a:p>
            <a:pPr algn="l" fontAlgn="base"/>
            <a:r>
              <a:rPr lang="en-US" b="0" dirty="0">
                <a:solidFill>
                  <a:srgbClr val="424142"/>
                </a:solidFill>
                <a:effectLst/>
                <a:latin typeface="Georgia" panose="02040502050405020303" pitchFamily="18" charset="0"/>
              </a:rPr>
              <a:t>It is a philosophy which seeks to disclose the world as it shows before scientific inquiry, as that which is pre-given and presupposed by the sciences.</a:t>
            </a:r>
          </a:p>
          <a:p>
            <a:pPr algn="l" fontAlgn="base"/>
            <a:r>
              <a:rPr lang="en-US" b="0" dirty="0">
                <a:solidFill>
                  <a:srgbClr val="424142"/>
                </a:solidFill>
                <a:effectLst/>
                <a:latin typeface="Georgia" panose="02040502050405020303" pitchFamily="18" charset="0"/>
              </a:rPr>
              <a:t>(f) Humanists argue that ‘objectification’ is never the simple exercise which conventional forms of science assume them to be.</a:t>
            </a:r>
          </a:p>
          <a:p>
            <a:pPr algn="l" fontAlgn="base"/>
            <a:r>
              <a:rPr lang="en-US" b="1" dirty="0">
                <a:solidFill>
                  <a:srgbClr val="000000"/>
                </a:solidFill>
                <a:effectLst/>
                <a:latin typeface="Georgia" panose="02040502050405020303" pitchFamily="18" charset="0"/>
              </a:rPr>
              <a:t>Themes in Humanistic Geography:</a:t>
            </a:r>
          </a:p>
          <a:p>
            <a:pPr algn="l" fontAlgn="base"/>
            <a:r>
              <a:rPr lang="en-US" b="0" dirty="0">
                <a:solidFill>
                  <a:srgbClr val="424142"/>
                </a:solidFill>
                <a:effectLst/>
                <a:latin typeface="Georgia" panose="02040502050405020303" pitchFamily="18" charset="0"/>
              </a:rPr>
              <a:t>Scientific approaches like positivism, empiricism, and quantification tend to minimize the role of human awareness and knowledge. Humanistic geography, by contrast, especially tries to understand how geographical activities and phenomena reveal the quality of human awareness. Humanistic geography does not consider human being as an ‘economic man. The </a:t>
            </a:r>
            <a:r>
              <a:rPr lang="en-US" b="0" dirty="0" err="1">
                <a:solidFill>
                  <a:srgbClr val="424142"/>
                </a:solidFill>
                <a:effectLst/>
                <a:latin typeface="Georgia" panose="02040502050405020303" pitchFamily="18" charset="0"/>
              </a:rPr>
              <a:t>propounder</a:t>
            </a:r>
            <a:r>
              <a:rPr lang="en-US" b="0" dirty="0">
                <a:solidFill>
                  <a:srgbClr val="424142"/>
                </a:solidFill>
                <a:effectLst/>
                <a:latin typeface="Georgia" panose="02040502050405020303" pitchFamily="18" charset="0"/>
              </a:rPr>
              <a:t> of humanistic geography (Tuan) explored five themes of general interest to geographers, namely: (</a:t>
            </a:r>
            <a:r>
              <a:rPr lang="en-US" b="0" dirty="0" err="1">
                <a:solidFill>
                  <a:srgbClr val="424142"/>
                </a:solidFill>
                <a:effectLst/>
                <a:latin typeface="Georgia" panose="02040502050405020303" pitchFamily="18" charset="0"/>
              </a:rPr>
              <a:t>i</a:t>
            </a:r>
            <a:r>
              <a:rPr lang="en-US" b="0" dirty="0">
                <a:solidFill>
                  <a:srgbClr val="424142"/>
                </a:solidFill>
                <a:effectLst/>
                <a:latin typeface="Georgia" panose="02040502050405020303" pitchFamily="18" charset="0"/>
              </a:rPr>
              <a:t>) geographical knowledge (personal geographies), (ii) territory and place, (iii) crowding and privacy, (iv) livelihood and economics, and (v) religion.</a:t>
            </a:r>
          </a:p>
        </p:txBody>
      </p:sp>
    </p:spTree>
    <p:extLst>
      <p:ext uri="{BB962C8B-B14F-4D97-AF65-F5344CB8AC3E}">
        <p14:creationId xmlns:p14="http://schemas.microsoft.com/office/powerpoint/2010/main" val="26699070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957</Words>
  <Application>Microsoft Office PowerPoint</Application>
  <PresentationFormat>Widescreen</PresentationFormat>
  <Paragraphs>21</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kselv</dc:creator>
  <cp:lastModifiedBy>kselv</cp:lastModifiedBy>
  <cp:revision>1</cp:revision>
  <dcterms:created xsi:type="dcterms:W3CDTF">2020-12-06T05:46:50Z</dcterms:created>
  <dcterms:modified xsi:type="dcterms:W3CDTF">2020-12-06T05:55:49Z</dcterms:modified>
</cp:coreProperties>
</file>