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79" r:id="rId4"/>
    <p:sldId id="284" r:id="rId5"/>
    <p:sldId id="264" r:id="rId6"/>
    <p:sldId id="280" r:id="rId7"/>
    <p:sldId id="258" r:id="rId8"/>
    <p:sldId id="259" r:id="rId9"/>
    <p:sldId id="285" r:id="rId10"/>
    <p:sldId id="260" r:id="rId11"/>
    <p:sldId id="261" r:id="rId12"/>
    <p:sldId id="262" r:id="rId13"/>
    <p:sldId id="275" r:id="rId14"/>
    <p:sldId id="277" r:id="rId15"/>
    <p:sldId id="276" r:id="rId16"/>
    <p:sldId id="274" r:id="rId17"/>
    <p:sldId id="26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2" autoAdjust="0"/>
    <p:restoredTop sz="94660"/>
  </p:normalViewPr>
  <p:slideViewPr>
    <p:cSldViewPr snapToGrid="0">
      <p:cViewPr>
        <p:scale>
          <a:sx n="62" d="100"/>
          <a:sy n="62" d="100"/>
        </p:scale>
        <p:origin x="-966" y="-32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pPr/>
              <a:t>8/19/2020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pPr/>
              <a:t>8/19/2020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pPr/>
              <a:t>8/19/2020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pPr/>
              <a:t>8/19/2020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679269" y="198120"/>
            <a:ext cx="9914708" cy="8217634"/>
          </a:xfrm>
          <a:prstGeom prst="rect">
            <a:avLst/>
          </a:prstGeom>
          <a:noFill/>
        </p:spPr>
        <p:txBody>
          <a:bodyPr wrap="square" rtlCol="0">
            <a:spAutoFit/>
          </a:bodyPr>
          <a:lstStyle/>
          <a:p>
            <a:r>
              <a:rPr lang="en-IN" altLang="en-US" sz="4400" b="1" dirty="0">
                <a:solidFill>
                  <a:srgbClr val="FF0000"/>
                </a:solidFill>
                <a:latin typeface="Aldhabi" pitchFamily="2" charset="-78"/>
                <a:cs typeface="Aldhabi" pitchFamily="2" charset="-78"/>
              </a:rPr>
              <a:t>GOOD AFTERNOON    TO  </a:t>
            </a:r>
            <a:r>
              <a:rPr lang="en-IN" altLang="en-US" sz="4400" b="1" dirty="0" smtClean="0">
                <a:solidFill>
                  <a:srgbClr val="FF0000"/>
                </a:solidFill>
                <a:latin typeface="Aldhabi" pitchFamily="2" charset="-78"/>
                <a:cs typeface="Aldhabi" pitchFamily="2" charset="-78"/>
              </a:rPr>
              <a:t>ALL</a:t>
            </a:r>
            <a:endParaRPr lang="en-IN" altLang="en-US" sz="4400" b="1" dirty="0">
              <a:solidFill>
                <a:srgbClr val="FF0000"/>
              </a:solidFill>
              <a:latin typeface="Aldhabi" pitchFamily="2" charset="-78"/>
              <a:cs typeface="Aldhabi" pitchFamily="2" charset="-78"/>
            </a:endParaRPr>
          </a:p>
          <a:p>
            <a:r>
              <a:rPr lang="en-IN" altLang="en-US" sz="4400" b="1" dirty="0">
                <a:solidFill>
                  <a:srgbClr val="FF0000"/>
                </a:solidFill>
                <a:latin typeface="Aldhabi" pitchFamily="2" charset="-78"/>
                <a:cs typeface="Aldhabi" pitchFamily="2" charset="-78"/>
              </a:rPr>
              <a:t>BIO - </a:t>
            </a:r>
            <a:r>
              <a:rPr lang="en-IN" altLang="en-US" sz="4400" b="1" dirty="0" smtClean="0">
                <a:solidFill>
                  <a:srgbClr val="FF0000"/>
                </a:solidFill>
                <a:latin typeface="Aldhabi" pitchFamily="2" charset="-78"/>
                <a:cs typeface="Aldhabi" pitchFamily="2" charset="-78"/>
              </a:rPr>
              <a:t>GEOGRAPHY</a:t>
            </a:r>
            <a:endParaRPr lang="en-IN" altLang="en-US" sz="4400" b="1" dirty="0">
              <a:solidFill>
                <a:srgbClr val="FF0000"/>
              </a:solidFill>
              <a:latin typeface="Aldhabi" pitchFamily="2" charset="-78"/>
              <a:cs typeface="Aldhabi" pitchFamily="2" charset="-78"/>
            </a:endParaRPr>
          </a:p>
          <a:p>
            <a:r>
              <a:rPr lang="en-IN" altLang="en-US" sz="4400" dirty="0">
                <a:ln/>
                <a:solidFill>
                  <a:srgbClr val="FF0000"/>
                </a:solidFill>
                <a:effectLst>
                  <a:outerShdw blurRad="38100" dist="25400" dir="5400000" algn="ctr" rotWithShape="0">
                    <a:srgbClr val="6E747A">
                      <a:alpha val="43000"/>
                    </a:srgbClr>
                  </a:outerShdw>
                </a:effectLst>
                <a:latin typeface="Aldhabi" pitchFamily="2" charset="-78"/>
                <a:cs typeface="Aldhabi" pitchFamily="2" charset="-78"/>
              </a:rPr>
              <a:t>TOPIC:</a:t>
            </a:r>
          </a:p>
          <a:p>
            <a:r>
              <a:rPr lang="en-IN" altLang="en-US" sz="4400" dirty="0">
                <a:ln/>
                <a:solidFill>
                  <a:srgbClr val="FF0000"/>
                </a:solidFill>
                <a:effectLst>
                  <a:outerShdw blurRad="38100" dist="25400" dir="5400000" algn="ctr" rotWithShape="0">
                    <a:srgbClr val="6E747A">
                      <a:alpha val="43000"/>
                    </a:srgbClr>
                  </a:outerShdw>
                </a:effectLst>
                <a:latin typeface="Aldhabi" pitchFamily="2" charset="-78"/>
                <a:cs typeface="Aldhabi" pitchFamily="2" charset="-78"/>
              </a:rPr>
              <a:t> ORIGIN OF FLORA  AND  FAUNA</a:t>
            </a:r>
          </a:p>
          <a:p>
            <a:r>
              <a:rPr lang="en-IN" altLang="en-US" sz="4400" b="1" dirty="0" smtClean="0">
                <a:ln/>
                <a:solidFill>
                  <a:schemeClr val="accent1"/>
                </a:solidFill>
                <a:effectLst>
                  <a:outerShdw blurRad="38100" dist="25400" dir="5400000" algn="ctr" rotWithShape="0">
                    <a:srgbClr val="6E747A">
                      <a:alpha val="43000"/>
                    </a:srgbClr>
                  </a:outerShdw>
                </a:effectLst>
                <a:latin typeface="Aldhabi" pitchFamily="2" charset="-78"/>
                <a:cs typeface="Aldhabi" pitchFamily="2" charset="-78"/>
              </a:rPr>
              <a:t>DAY ORDER:III</a:t>
            </a:r>
            <a:endParaRPr lang="en-IN" altLang="en-US" sz="4400" b="1" dirty="0">
              <a:ln/>
              <a:solidFill>
                <a:schemeClr val="accent1"/>
              </a:solidFill>
              <a:effectLst>
                <a:outerShdw blurRad="38100" dist="25400" dir="5400000" algn="ctr" rotWithShape="0">
                  <a:srgbClr val="6E747A">
                    <a:alpha val="43000"/>
                  </a:srgbClr>
                </a:outerShdw>
              </a:effectLst>
              <a:latin typeface="Aldhabi" pitchFamily="2" charset="-78"/>
              <a:cs typeface="Aldhabi" pitchFamily="2" charset="-78"/>
            </a:endParaRPr>
          </a:p>
          <a:p>
            <a:r>
              <a:rPr lang="en-IN" altLang="en-US" sz="4400" b="1" dirty="0">
                <a:ln w="10160">
                  <a:solidFill>
                    <a:schemeClr val="accent5"/>
                  </a:solidFill>
                  <a:prstDash val="solid"/>
                </a:ln>
                <a:gradFill>
                  <a:gsLst>
                    <a:gs pos="0">
                      <a:srgbClr val="007BD3"/>
                    </a:gs>
                    <a:gs pos="100000">
                      <a:srgbClr val="034373"/>
                    </a:gs>
                  </a:gsLst>
                  <a:lin scaled="0"/>
                </a:gradFill>
                <a:effectLst>
                  <a:outerShdw blurRad="38100" dist="22860" dir="5400000" algn="tl" rotWithShape="0">
                    <a:srgbClr val="000000">
                      <a:alpha val="30000"/>
                    </a:srgbClr>
                  </a:outerShdw>
                </a:effectLst>
                <a:latin typeface="Aldhabi" pitchFamily="2" charset="-78"/>
                <a:cs typeface="Aldhabi" pitchFamily="2" charset="-78"/>
              </a:rPr>
              <a:t>D</a:t>
            </a:r>
            <a:r>
              <a:rPr lang="en-IN" altLang="en-US" sz="4400" b="1" dirty="0" smtClean="0">
                <a:ln w="10160">
                  <a:solidFill>
                    <a:schemeClr val="accent5"/>
                  </a:solidFill>
                  <a:prstDash val="solid"/>
                </a:ln>
                <a:gradFill>
                  <a:gsLst>
                    <a:gs pos="0">
                      <a:srgbClr val="007BD3"/>
                    </a:gs>
                    <a:gs pos="100000">
                      <a:srgbClr val="034373"/>
                    </a:gs>
                  </a:gsLst>
                  <a:lin scaled="0"/>
                </a:gradFill>
                <a:effectLst>
                  <a:outerShdw blurRad="38100" dist="22860" dir="5400000" algn="tl" rotWithShape="0">
                    <a:srgbClr val="000000">
                      <a:alpha val="30000"/>
                    </a:srgbClr>
                  </a:outerShdw>
                </a:effectLst>
                <a:latin typeface="Aldhabi" pitchFamily="2" charset="-78"/>
                <a:cs typeface="Aldhabi" pitchFamily="2" charset="-78"/>
              </a:rPr>
              <a:t>ate</a:t>
            </a:r>
            <a:r>
              <a:rPr lang="en-IN" altLang="en-US" sz="4400" b="1" dirty="0">
                <a:ln w="10160">
                  <a:solidFill>
                    <a:schemeClr val="accent5"/>
                  </a:solidFill>
                  <a:prstDash val="solid"/>
                </a:ln>
                <a:gradFill>
                  <a:gsLst>
                    <a:gs pos="0">
                      <a:srgbClr val="007BD3"/>
                    </a:gs>
                    <a:gs pos="100000">
                      <a:srgbClr val="034373"/>
                    </a:gs>
                  </a:gsLst>
                  <a:lin scaled="0"/>
                </a:gradFill>
                <a:effectLst>
                  <a:outerShdw blurRad="38100" dist="22860" dir="5400000" algn="tl" rotWithShape="0">
                    <a:srgbClr val="000000">
                      <a:alpha val="30000"/>
                    </a:srgbClr>
                  </a:outerShdw>
                </a:effectLst>
                <a:latin typeface="Aldhabi" pitchFamily="2" charset="-78"/>
                <a:cs typeface="Aldhabi" pitchFamily="2" charset="-78"/>
              </a:rPr>
              <a:t>: 05.08.2020</a:t>
            </a:r>
          </a:p>
          <a:p>
            <a:r>
              <a:rPr lang="en-IN" altLang="en-US" sz="4400" b="1" dirty="0">
                <a:ln w="10160">
                  <a:solidFill>
                    <a:schemeClr val="accent5"/>
                  </a:solidFill>
                  <a:prstDash val="solid"/>
                </a:ln>
                <a:gradFill>
                  <a:gsLst>
                    <a:gs pos="0">
                      <a:srgbClr val="007BD3"/>
                    </a:gs>
                    <a:gs pos="100000">
                      <a:srgbClr val="034373"/>
                    </a:gs>
                  </a:gsLst>
                  <a:lin scaled="0"/>
                </a:gradFill>
                <a:effectLst>
                  <a:outerShdw blurRad="38100" dist="22860" dir="5400000" algn="tl" rotWithShape="0">
                    <a:srgbClr val="000000">
                      <a:alpha val="30000"/>
                    </a:srgbClr>
                  </a:outerShdw>
                </a:effectLst>
                <a:latin typeface="Aldhabi" pitchFamily="2" charset="-78"/>
                <a:cs typeface="Aldhabi" pitchFamily="2" charset="-78"/>
              </a:rPr>
              <a:t>T</a:t>
            </a:r>
            <a:r>
              <a:rPr lang="en-IN" altLang="en-US" sz="4400" b="1" dirty="0" smtClean="0">
                <a:ln w="10160">
                  <a:solidFill>
                    <a:schemeClr val="accent5"/>
                  </a:solidFill>
                  <a:prstDash val="solid"/>
                </a:ln>
                <a:gradFill>
                  <a:gsLst>
                    <a:gs pos="0">
                      <a:srgbClr val="007BD3"/>
                    </a:gs>
                    <a:gs pos="100000">
                      <a:srgbClr val="034373"/>
                    </a:gs>
                  </a:gsLst>
                  <a:lin scaled="0"/>
                </a:gradFill>
                <a:effectLst>
                  <a:outerShdw blurRad="38100" dist="22860" dir="5400000" algn="tl" rotWithShape="0">
                    <a:srgbClr val="000000">
                      <a:alpha val="30000"/>
                    </a:srgbClr>
                  </a:outerShdw>
                </a:effectLst>
                <a:latin typeface="Aldhabi" pitchFamily="2" charset="-78"/>
                <a:cs typeface="Aldhabi" pitchFamily="2" charset="-78"/>
              </a:rPr>
              <a:t>ime: 2:30 </a:t>
            </a:r>
            <a:r>
              <a:rPr lang="en-IN" altLang="en-US" sz="4400" b="1" dirty="0">
                <a:ln w="10160">
                  <a:solidFill>
                    <a:schemeClr val="accent5"/>
                  </a:solidFill>
                  <a:prstDash val="solid"/>
                </a:ln>
                <a:gradFill>
                  <a:gsLst>
                    <a:gs pos="0">
                      <a:srgbClr val="007BD3"/>
                    </a:gs>
                    <a:gs pos="100000">
                      <a:srgbClr val="034373"/>
                    </a:gs>
                  </a:gsLst>
                  <a:lin scaled="0"/>
                </a:gradFill>
                <a:effectLst>
                  <a:outerShdw blurRad="38100" dist="22860" dir="5400000" algn="tl" rotWithShape="0">
                    <a:srgbClr val="000000">
                      <a:alpha val="30000"/>
                    </a:srgbClr>
                  </a:outerShdw>
                </a:effectLst>
                <a:latin typeface="Aldhabi" pitchFamily="2" charset="-78"/>
                <a:cs typeface="Aldhabi" pitchFamily="2" charset="-78"/>
              </a:rPr>
              <a:t>to </a:t>
            </a:r>
            <a:r>
              <a:rPr lang="en-IN" altLang="en-US" sz="4400" b="1" dirty="0" smtClean="0">
                <a:ln w="10160">
                  <a:solidFill>
                    <a:schemeClr val="accent5"/>
                  </a:solidFill>
                  <a:prstDash val="solid"/>
                </a:ln>
                <a:gradFill>
                  <a:gsLst>
                    <a:gs pos="0">
                      <a:srgbClr val="007BD3"/>
                    </a:gs>
                    <a:gs pos="100000">
                      <a:srgbClr val="034373"/>
                    </a:gs>
                  </a:gsLst>
                  <a:lin scaled="0"/>
                </a:gradFill>
                <a:effectLst>
                  <a:outerShdw blurRad="38100" dist="22860" dir="5400000" algn="tl" rotWithShape="0">
                    <a:srgbClr val="000000">
                      <a:alpha val="30000"/>
                    </a:srgbClr>
                  </a:outerShdw>
                </a:effectLst>
                <a:latin typeface="Aldhabi" pitchFamily="2" charset="-78"/>
                <a:cs typeface="Aldhabi" pitchFamily="2" charset="-78"/>
              </a:rPr>
              <a:t>3:30</a:t>
            </a:r>
          </a:p>
          <a:p>
            <a:r>
              <a:rPr lang="en-IN" altLang="en-US" sz="4400" b="1" dirty="0" err="1" smtClean="0">
                <a:ln w="10160">
                  <a:solidFill>
                    <a:schemeClr val="accent5"/>
                  </a:solidFill>
                  <a:prstDash val="solid"/>
                </a:ln>
                <a:gradFill>
                  <a:gsLst>
                    <a:gs pos="0">
                      <a:srgbClr val="007BD3"/>
                    </a:gs>
                    <a:gs pos="100000">
                      <a:srgbClr val="034373"/>
                    </a:gs>
                  </a:gsLst>
                  <a:lin scaled="0"/>
                </a:gradFill>
                <a:effectLst>
                  <a:outerShdw blurRad="38100" dist="22860" dir="5400000" algn="tl" rotWithShape="0">
                    <a:srgbClr val="000000">
                      <a:alpha val="30000"/>
                    </a:srgbClr>
                  </a:outerShdw>
                </a:effectLst>
                <a:latin typeface="Aldhabi" pitchFamily="2" charset="-78"/>
                <a:cs typeface="Aldhabi" pitchFamily="2" charset="-78"/>
              </a:rPr>
              <a:t>S</a:t>
            </a:r>
            <a:r>
              <a:rPr lang="en-IN" altLang="en-US" sz="4400" b="1" dirty="0" err="1" smtClean="0">
                <a:ln w="10160">
                  <a:solidFill>
                    <a:schemeClr val="accent5"/>
                  </a:solidFill>
                  <a:prstDash val="solid"/>
                </a:ln>
                <a:gradFill>
                  <a:gsLst>
                    <a:gs pos="0">
                      <a:srgbClr val="007BD3"/>
                    </a:gs>
                    <a:gs pos="100000">
                      <a:srgbClr val="034373"/>
                    </a:gs>
                  </a:gsLst>
                  <a:lin scaled="0"/>
                </a:gradFill>
                <a:effectLst>
                  <a:outerShdw blurRad="38100" dist="22860" dir="5400000" algn="tl" rotWithShape="0">
                    <a:srgbClr val="000000">
                      <a:alpha val="30000"/>
                    </a:srgbClr>
                  </a:outerShdw>
                </a:effectLst>
                <a:latin typeface="Aldhabi" pitchFamily="2" charset="-78"/>
                <a:cs typeface="Aldhabi" pitchFamily="2" charset="-78"/>
              </a:rPr>
              <a:t>.Nithya</a:t>
            </a:r>
            <a:r>
              <a:rPr lang="en-IN" altLang="en-US" sz="4400" b="1" dirty="0" smtClean="0">
                <a:ln w="10160">
                  <a:solidFill>
                    <a:schemeClr val="accent5"/>
                  </a:solidFill>
                  <a:prstDash val="solid"/>
                </a:ln>
                <a:gradFill>
                  <a:gsLst>
                    <a:gs pos="0">
                      <a:srgbClr val="007BD3"/>
                    </a:gs>
                    <a:gs pos="100000">
                      <a:srgbClr val="034373"/>
                    </a:gs>
                  </a:gsLst>
                  <a:lin scaled="0"/>
                </a:gradFill>
                <a:effectLst>
                  <a:outerShdw blurRad="38100" dist="22860" dir="5400000" algn="tl" rotWithShape="0">
                    <a:srgbClr val="000000">
                      <a:alpha val="30000"/>
                    </a:srgbClr>
                  </a:outerShdw>
                </a:effectLst>
                <a:latin typeface="Aldhabi" pitchFamily="2" charset="-78"/>
                <a:cs typeface="Aldhabi" pitchFamily="2" charset="-78"/>
              </a:rPr>
              <a:t>,</a:t>
            </a:r>
          </a:p>
          <a:p>
            <a:r>
              <a:rPr lang="en-IN" altLang="en-US" sz="4400" b="1" dirty="0" smtClean="0">
                <a:ln w="10160">
                  <a:solidFill>
                    <a:schemeClr val="accent5"/>
                  </a:solidFill>
                  <a:prstDash val="solid"/>
                </a:ln>
                <a:gradFill>
                  <a:gsLst>
                    <a:gs pos="0">
                      <a:srgbClr val="007BD3"/>
                    </a:gs>
                    <a:gs pos="100000">
                      <a:srgbClr val="034373"/>
                    </a:gs>
                  </a:gsLst>
                  <a:lin scaled="0"/>
                </a:gradFill>
                <a:effectLst>
                  <a:outerShdw blurRad="38100" dist="22860" dir="5400000" algn="tl" rotWithShape="0">
                    <a:srgbClr val="000000">
                      <a:alpha val="30000"/>
                    </a:srgbClr>
                  </a:outerShdw>
                </a:effectLst>
                <a:latin typeface="Aldhabi" pitchFamily="2" charset="-78"/>
                <a:cs typeface="Aldhabi" pitchFamily="2" charset="-78"/>
              </a:rPr>
              <a:t>Lecturer in geography,</a:t>
            </a:r>
          </a:p>
          <a:p>
            <a:r>
              <a:rPr lang="en-IN" altLang="en-US" sz="4400" b="1" dirty="0" err="1" smtClean="0">
                <a:ln w="10160">
                  <a:solidFill>
                    <a:schemeClr val="accent5"/>
                  </a:solidFill>
                  <a:prstDash val="solid"/>
                </a:ln>
                <a:gradFill>
                  <a:gsLst>
                    <a:gs pos="0">
                      <a:srgbClr val="007BD3"/>
                    </a:gs>
                    <a:gs pos="100000">
                      <a:srgbClr val="034373"/>
                    </a:gs>
                  </a:gsLst>
                  <a:lin scaled="0"/>
                </a:gradFill>
                <a:effectLst>
                  <a:outerShdw blurRad="38100" dist="22860" dir="5400000" algn="tl" rotWithShape="0">
                    <a:srgbClr val="000000">
                      <a:alpha val="30000"/>
                    </a:srgbClr>
                  </a:outerShdw>
                </a:effectLst>
                <a:latin typeface="Aldhabi" pitchFamily="2" charset="-78"/>
                <a:cs typeface="Aldhabi" pitchFamily="2" charset="-78"/>
              </a:rPr>
              <a:t>Gcwk</a:t>
            </a:r>
            <a:r>
              <a:rPr lang="en-IN" altLang="en-US" sz="4400" b="1" dirty="0" smtClean="0">
                <a:ln w="10160">
                  <a:solidFill>
                    <a:schemeClr val="accent5"/>
                  </a:solidFill>
                  <a:prstDash val="solid"/>
                </a:ln>
                <a:gradFill>
                  <a:gsLst>
                    <a:gs pos="0">
                      <a:srgbClr val="007BD3"/>
                    </a:gs>
                    <a:gs pos="100000">
                      <a:srgbClr val="034373"/>
                    </a:gs>
                  </a:gsLst>
                  <a:lin scaled="0"/>
                </a:gradFill>
                <a:effectLst>
                  <a:outerShdw blurRad="38100" dist="22860" dir="5400000" algn="tl" rotWithShape="0">
                    <a:srgbClr val="000000">
                      <a:alpha val="30000"/>
                    </a:srgbClr>
                  </a:outerShdw>
                </a:effectLst>
                <a:latin typeface="Aldhabi" pitchFamily="2" charset="-78"/>
                <a:cs typeface="Aldhabi" pitchFamily="2" charset="-78"/>
              </a:rPr>
              <a:t>(A)</a:t>
            </a:r>
            <a:endParaRPr lang="en-IN" altLang="en-US" sz="4400" b="1" dirty="0">
              <a:ln w="10160">
                <a:solidFill>
                  <a:schemeClr val="accent5"/>
                </a:solidFill>
                <a:prstDash val="solid"/>
              </a:ln>
              <a:gradFill>
                <a:gsLst>
                  <a:gs pos="0">
                    <a:srgbClr val="007BD3"/>
                  </a:gs>
                  <a:gs pos="100000">
                    <a:srgbClr val="034373"/>
                  </a:gs>
                </a:gsLst>
                <a:lin scaled="0"/>
              </a:gradFill>
              <a:effectLst>
                <a:outerShdw blurRad="38100" dist="22860" dir="5400000" algn="tl" rotWithShape="0">
                  <a:srgbClr val="000000">
                    <a:alpha val="30000"/>
                  </a:srgbClr>
                </a:outerShdw>
              </a:effectLst>
              <a:latin typeface="Aldhabi" pitchFamily="2" charset="-78"/>
              <a:cs typeface="Aldhabi" pitchFamily="2" charset="-78"/>
            </a:endParaRPr>
          </a:p>
          <a:p>
            <a:r>
              <a:rPr lang="en-IN" altLang="en-US" sz="4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Aldhabi" pitchFamily="2" charset="-78"/>
                <a:cs typeface="Aldhabi" pitchFamily="2" charset="-78"/>
              </a:rPr>
              <a:t> </a:t>
            </a:r>
          </a:p>
          <a:p>
            <a:endParaRPr lang="en-IN" altLang="en-US" sz="4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Aldhabi" pitchFamily="2" charset="-78"/>
              <a:cs typeface="Aldhabi"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349250" y="894080"/>
            <a:ext cx="11293475" cy="4399915"/>
          </a:xfrm>
          <a:prstGeom prst="rect">
            <a:avLst/>
          </a:prstGeom>
          <a:noFill/>
        </p:spPr>
        <p:txBody>
          <a:bodyPr wrap="square" rtlCol="0">
            <a:spAutoFit/>
          </a:bodyPr>
          <a:lstStyle/>
          <a:p>
            <a:r>
              <a:rPr lang="en-US" sz="2000" b="1">
                <a:solidFill>
                  <a:srgbClr val="FF0000"/>
                </a:solidFill>
                <a:latin typeface="Arial Rounded MT Bold" panose="020F0704030504030204" charset="0"/>
                <a:cs typeface="Arial Rounded MT Bold" panose="020F0704030504030204" charset="0"/>
              </a:rPr>
              <a:t>Vertebrates</a:t>
            </a:r>
            <a:endParaRPr lang="en-US" sz="2000" b="1">
              <a:latin typeface="Arial Rounded MT Bold" panose="020F0704030504030204" charset="0"/>
              <a:cs typeface="Arial Rounded MT Bold" panose="020F0704030504030204" charset="0"/>
            </a:endParaRPr>
          </a:p>
          <a:p>
            <a:r>
              <a:rPr lang="en-US" sz="2000" b="1">
                <a:latin typeface="Arial Rounded MT Bold" panose="020F0704030504030204" charset="0"/>
                <a:cs typeface="Arial Rounded MT Bold" panose="020F0704030504030204" charset="0"/>
              </a:rPr>
              <a:t>Mammals 5,416 known species;</a:t>
            </a:r>
          </a:p>
          <a:p>
            <a:r>
              <a:rPr lang="en-US" sz="2000" b="1">
                <a:latin typeface="Arial Rounded MT Bold" panose="020F0704030504030204" charset="0"/>
                <a:cs typeface="Arial Rounded MT Bold" panose="020F0704030504030204" charset="0"/>
              </a:rPr>
              <a:t>Reptiles 8,240 known species;</a:t>
            </a:r>
          </a:p>
          <a:p>
            <a:r>
              <a:rPr lang="en-US" sz="2000" b="1">
                <a:latin typeface="Arial Rounded MT Bold" panose="020F0704030504030204" charset="0"/>
                <a:cs typeface="Arial Rounded MT Bold" panose="020F0704030504030204" charset="0"/>
              </a:rPr>
              <a:t>Birds 9,956 known species;</a:t>
            </a:r>
          </a:p>
          <a:p>
            <a:r>
              <a:rPr lang="en-US" sz="2000" b="1">
                <a:latin typeface="Arial Rounded MT Bold" panose="020F0704030504030204" charset="0"/>
                <a:cs typeface="Arial Rounded MT Bold" panose="020F0704030504030204" charset="0"/>
              </a:rPr>
              <a:t>Fish 30,000 known species;</a:t>
            </a:r>
          </a:p>
          <a:p>
            <a:r>
              <a:rPr lang="en-US" sz="2000" b="1">
                <a:latin typeface="Arial Rounded MT Bold" panose="020F0704030504030204" charset="0"/>
                <a:cs typeface="Arial Rounded MT Bold" panose="020F0704030504030204" charset="0"/>
              </a:rPr>
              <a:t>Birds 9,956 known species;</a:t>
            </a:r>
          </a:p>
          <a:p>
            <a:r>
              <a:rPr lang="en-US" sz="2000" b="1">
                <a:latin typeface="Arial Rounded MT Bold" panose="020F0704030504030204" charset="0"/>
                <a:cs typeface="Arial Rounded MT Bold" panose="020F0704030504030204" charset="0"/>
              </a:rPr>
              <a:t>Amphibians 6,199 known species.</a:t>
            </a:r>
          </a:p>
          <a:p>
            <a:endParaRPr lang="en-US" sz="2000" b="1">
              <a:latin typeface="Arial Rounded MT Bold" panose="020F0704030504030204" charset="0"/>
              <a:cs typeface="Arial Rounded MT Bold" panose="020F0704030504030204" charset="0"/>
            </a:endParaRPr>
          </a:p>
          <a:p>
            <a:r>
              <a:rPr lang="en-US" sz="2000" b="1">
                <a:solidFill>
                  <a:srgbClr val="FF0000"/>
                </a:solidFill>
                <a:latin typeface="Arial Rounded MT Bold" panose="020F0704030504030204" charset="0"/>
                <a:cs typeface="Arial Rounded MT Bold" panose="020F0704030504030204" charset="0"/>
              </a:rPr>
              <a:t>Invertebrates</a:t>
            </a:r>
            <a:endParaRPr lang="en-US" sz="2000" b="1">
              <a:latin typeface="Arial Rounded MT Bold" panose="020F0704030504030204" charset="0"/>
              <a:cs typeface="Arial Rounded MT Bold" panose="020F0704030504030204" charset="0"/>
            </a:endParaRPr>
          </a:p>
          <a:p>
            <a:r>
              <a:rPr lang="en-US" sz="2000" b="1">
                <a:latin typeface="Arial Rounded MT Bold" panose="020F0704030504030204" charset="0"/>
                <a:cs typeface="Arial Rounded MT Bold" panose="020F0704030504030204" charset="0"/>
              </a:rPr>
              <a:t>Insects 950,000 known species;</a:t>
            </a:r>
          </a:p>
          <a:p>
            <a:r>
              <a:rPr lang="en-US" sz="2000" b="1">
                <a:latin typeface="Arial Rounded MT Bold" panose="020F0704030504030204" charset="0"/>
                <a:cs typeface="Arial Rounded MT Bold" panose="020F0704030504030204" charset="0"/>
              </a:rPr>
              <a:t>Molluscs 81,000 known species;</a:t>
            </a:r>
          </a:p>
          <a:p>
            <a:r>
              <a:rPr lang="en-US" sz="2000" b="1">
                <a:latin typeface="Arial Rounded MT Bold" panose="020F0704030504030204" charset="0"/>
                <a:cs typeface="Arial Rounded MT Bold" panose="020F0704030504030204" charset="0"/>
              </a:rPr>
              <a:t>Crustaceans about 40,000 species;</a:t>
            </a:r>
          </a:p>
          <a:p>
            <a:r>
              <a:rPr lang="en-US" sz="2000" b="1">
                <a:latin typeface="Arial Rounded MT Bold" panose="020F0704030504030204" charset="0"/>
                <a:cs typeface="Arial Rounded MT Bold" panose="020F0704030504030204" charset="0"/>
              </a:rPr>
              <a:t>Corals 2,175 known species;</a:t>
            </a:r>
          </a:p>
          <a:p>
            <a:r>
              <a:rPr lang="en-US" sz="2000" b="1">
                <a:latin typeface="Arial Rounded MT Bold" panose="020F0704030504030204" charset="0"/>
                <a:cs typeface="Arial Rounded MT Bold" panose="020F0704030504030204" charset="0"/>
              </a:rPr>
              <a:t>Others 130,200 species.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1156335" y="528320"/>
            <a:ext cx="8507730" cy="6985635"/>
          </a:xfrm>
          <a:prstGeom prst="rect">
            <a:avLst/>
          </a:prstGeom>
          <a:noFill/>
        </p:spPr>
        <p:txBody>
          <a:bodyPr wrap="square" rtlCol="0">
            <a:spAutoFit/>
          </a:bodyPr>
          <a:lstStyle/>
          <a:p>
            <a:pPr marL="457200" indent="-457200">
              <a:buFont typeface="Wingdings" panose="05000000000000000000" charset="0"/>
              <a:buChar char="v"/>
            </a:pPr>
            <a:r>
              <a:rPr lang="en-US" sz="3200" b="1">
                <a:solidFill>
                  <a:srgbClr val="FF0000"/>
                </a:solidFill>
                <a:latin typeface="Arial Rounded MT Bold" panose="020F0704030504030204" charset="0"/>
                <a:cs typeface="Arial Rounded MT Bold" panose="020F0704030504030204" charset="0"/>
              </a:rPr>
              <a:t>The Importance of Flora and Fauna in the Planet’s Ecosystem</a:t>
            </a:r>
            <a:endParaRPr lang="en-US" sz="3200">
              <a:latin typeface="Arial Rounded MT Bold" panose="020F0704030504030204" charset="0"/>
              <a:cs typeface="Arial Rounded MT Bold" panose="020F0704030504030204" charset="0"/>
            </a:endParaRPr>
          </a:p>
          <a:p>
            <a:pPr marL="457200" indent="-457200">
              <a:buFont typeface="Wingdings" panose="05000000000000000000" charset="0"/>
              <a:buChar char="v"/>
            </a:pPr>
            <a:r>
              <a:rPr lang="en-US" sz="3200">
                <a:latin typeface="Arial Rounded MT Bold" panose="020F0704030504030204" charset="0"/>
                <a:cs typeface="Arial Rounded MT Bold" panose="020F0704030504030204" charset="0"/>
              </a:rPr>
              <a:t>Flora and fauna keep the ecological balance on planet Earth and without them the human civilization would not have existed.</a:t>
            </a:r>
          </a:p>
          <a:p>
            <a:pPr marL="457200" indent="-457200">
              <a:buFont typeface="Wingdings" panose="05000000000000000000" charset="0"/>
              <a:buChar char="v"/>
            </a:pPr>
            <a:endParaRPr lang="en-US" sz="3200">
              <a:latin typeface="Arial Rounded MT Bold" panose="020F0704030504030204" charset="0"/>
              <a:cs typeface="Arial Rounded MT Bold" panose="020F0704030504030204" charset="0"/>
            </a:endParaRPr>
          </a:p>
          <a:p>
            <a:pPr marL="457200" indent="-457200">
              <a:buFont typeface="Wingdings" panose="05000000000000000000" charset="0"/>
              <a:buChar char="v"/>
            </a:pPr>
            <a:r>
              <a:rPr lang="en-US" sz="3200">
                <a:latin typeface="Arial Rounded MT Bold" panose="020F0704030504030204" charset="0"/>
                <a:cs typeface="Arial Rounded MT Bold" panose="020F0704030504030204" charset="0"/>
              </a:rPr>
              <a:t>Flora is responsible for consuming carbon dioxide and generating oxygen, while fauna is consuming the oxygen and releases carbon dioxide that is used by flora in the photosynthesis process.</a:t>
            </a:r>
          </a:p>
          <a:p>
            <a:pPr marL="457200" indent="-457200">
              <a:buFont typeface="Wingdings" panose="05000000000000000000" charset="0"/>
              <a:buChar char="v"/>
            </a:pPr>
            <a:endParaRPr lang="en-US" sz="3200">
              <a:latin typeface="Arial Rounded MT Bold" panose="020F0704030504030204" charset="0"/>
              <a:cs typeface="Arial Rounded MT Bold" panose="020F0704030504030204" charset="0"/>
            </a:endParaRPr>
          </a:p>
          <a:p>
            <a:pPr marL="457200" indent="-457200">
              <a:buFont typeface="Wingdings" panose="05000000000000000000" charset="0"/>
              <a:buChar char="v"/>
            </a:pPr>
            <a:endParaRPr lang="en-US" sz="3200">
              <a:latin typeface="Arial Rounded MT Bold" panose="020F0704030504030204" charset="0"/>
              <a:cs typeface="Arial Rounded MT Bold" panose="020F07040305040302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1708150" y="1213485"/>
            <a:ext cx="8903970" cy="6492875"/>
          </a:xfrm>
          <a:prstGeom prst="rect">
            <a:avLst/>
          </a:prstGeom>
          <a:noFill/>
        </p:spPr>
        <p:txBody>
          <a:bodyPr wrap="square" rtlCol="0">
            <a:spAutoFit/>
          </a:bodyPr>
          <a:lstStyle/>
          <a:p>
            <a:pPr marL="457200" indent="-457200">
              <a:buFont typeface="Wingdings" panose="05000000000000000000" charset="0"/>
              <a:buChar char="v"/>
            </a:pPr>
            <a:r>
              <a:rPr lang="en-US" sz="3200">
                <a:latin typeface="Arial Rounded MT Bold" panose="020F0704030504030204" charset="0"/>
                <a:cs typeface="Arial Rounded MT Bold" panose="020F0704030504030204" charset="0"/>
                <a:sym typeface="+mn-ea"/>
              </a:rPr>
              <a:t>Humans consume the oxygen produced in the photosynthesis process and release carbon dioxide exactly like fauna does, but flora and fauna represent a natural resource of food and medicine for the human civilization here on planet Earth</a:t>
            </a:r>
          </a:p>
          <a:p>
            <a:pPr marL="457200" indent="-457200">
              <a:buFont typeface="Wingdings" panose="05000000000000000000" charset="0"/>
              <a:buChar char="v"/>
            </a:pPr>
            <a:endParaRPr lang="en-US" sz="3200">
              <a:latin typeface="Arial Rounded MT Bold" panose="020F0704030504030204" charset="0"/>
              <a:cs typeface="Arial Rounded MT Bold" panose="020F0704030504030204" charset="0"/>
              <a:sym typeface="+mn-ea"/>
            </a:endParaRPr>
          </a:p>
          <a:p>
            <a:pPr marL="457200" indent="-457200">
              <a:buFont typeface="Wingdings" panose="05000000000000000000" charset="0"/>
              <a:buChar char="v"/>
            </a:pPr>
            <a:r>
              <a:rPr lang="en-US" sz="3200">
                <a:latin typeface="Arial Rounded MT Bold" panose="020F0704030504030204" charset="0"/>
                <a:cs typeface="Arial Rounded MT Bold" panose="020F0704030504030204" charset="0"/>
                <a:sym typeface="+mn-ea"/>
              </a:rPr>
              <a:t>This is why is so important to keep flora and fauna in very good conditions because our life on the planet depends pretty much on them.</a:t>
            </a:r>
            <a:endParaRPr lang="en-US" sz="3200">
              <a:latin typeface="Arial Rounded MT Bold" panose="020F0704030504030204" charset="0"/>
              <a:cs typeface="Arial Rounded MT Bold" panose="020F0704030504030204" charset="0"/>
            </a:endParaRPr>
          </a:p>
          <a:p>
            <a:pPr marL="457200" indent="-457200">
              <a:buFont typeface="Wingdings" panose="05000000000000000000" charset="0"/>
              <a:buChar char="v"/>
            </a:pPr>
            <a:endParaRPr lang="en-US" sz="3200">
              <a:latin typeface="Arial Rounded MT Bold" panose="020F0704030504030204" charset="0"/>
              <a:cs typeface="Arial Rounded MT Bold" panose="020F0704030504030204" charset="0"/>
            </a:endParaRPr>
          </a:p>
          <a:p>
            <a:pPr marL="457200" indent="-457200">
              <a:buFont typeface="Wingdings" panose="05000000000000000000" charset="0"/>
              <a:buChar char="v"/>
            </a:pPr>
            <a:endParaRPr lang="en-IN" altLang="en-US" sz="3200">
              <a:latin typeface="Arial Rounded MT Bold" panose="020F0704030504030204" charset="0"/>
              <a:cs typeface="Arial Rounded MT Bold" panose="020F07040305040302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p:cNvSpPr txBox="1"/>
          <p:nvPr/>
        </p:nvSpPr>
        <p:spPr>
          <a:xfrm>
            <a:off x="329565" y="316865"/>
            <a:ext cx="11741785" cy="5507990"/>
          </a:xfrm>
          <a:prstGeom prst="rect">
            <a:avLst/>
          </a:prstGeom>
          <a:noFill/>
        </p:spPr>
        <p:txBody>
          <a:bodyPr wrap="square" rtlCol="0" anchor="t">
            <a:spAutoFit/>
          </a:bodyPr>
          <a:lstStyle/>
          <a:p>
            <a:pPr marL="457200" indent="-457200">
              <a:buFont typeface="Wingdings" panose="05000000000000000000" charset="0"/>
              <a:buChar char="v"/>
            </a:pPr>
            <a:r>
              <a:rPr lang="en-IN" altLang="en-US" sz="3200">
                <a:latin typeface="Arial Rounded MT Bold" panose="020F0704030504030204" charset="0"/>
                <a:cs typeface="Arial Rounded MT Bold" panose="020F0704030504030204" charset="0"/>
                <a:sym typeface="+mn-ea"/>
              </a:rPr>
              <a:t>	</a:t>
            </a:r>
            <a:r>
              <a:rPr lang="en-US" sz="3200">
                <a:latin typeface="Arial Rounded MT Bold" panose="020F0704030504030204" charset="0"/>
                <a:cs typeface="Arial Rounded MT Bold" panose="020F0704030504030204" charset="0"/>
                <a:sym typeface="+mn-ea"/>
              </a:rPr>
              <a:t>Flora and fauna have a functional role on the planet, but also an aesthetic role because with its natural beauty, the environment is helping us to get rid of stress and charge our bodies with healthy energy provided by the forest.</a:t>
            </a:r>
          </a:p>
          <a:p>
            <a:pPr marL="457200" indent="-457200">
              <a:buFont typeface="Wingdings" panose="05000000000000000000" charset="0"/>
              <a:buChar char="v"/>
            </a:pPr>
            <a:endParaRPr lang="en-US" sz="3200">
              <a:latin typeface="Arial Rounded MT Bold" panose="020F0704030504030204" charset="0"/>
              <a:cs typeface="Arial Rounded MT Bold" panose="020F0704030504030204" charset="0"/>
            </a:endParaRPr>
          </a:p>
          <a:p>
            <a:pPr marL="457200" indent="-457200">
              <a:buFont typeface="Wingdings" panose="05000000000000000000" charset="0"/>
              <a:buChar char="v"/>
            </a:pPr>
            <a:r>
              <a:rPr lang="en-IN" altLang="en-US" sz="3200">
                <a:latin typeface="Arial Rounded MT Bold" panose="020F0704030504030204" charset="0"/>
                <a:cs typeface="Arial Rounded MT Bold" panose="020F0704030504030204" charset="0"/>
              </a:rPr>
              <a:t>	</a:t>
            </a:r>
            <a:r>
              <a:rPr lang="en-US" sz="3200">
                <a:latin typeface="Arial Rounded MT Bold" panose="020F0704030504030204" charset="0"/>
                <a:cs typeface="Arial Rounded MT Bold" panose="020F0704030504030204" charset="0"/>
              </a:rPr>
              <a:t>Flora and fauna also represent a great asset for the world tourism sector because many people on the entire planet are visiting distant places just to see and feel the natural beauties of those interesting places.</a:t>
            </a:r>
          </a:p>
          <a:p>
            <a:pPr indent="0">
              <a:buFont typeface="Wingdings" panose="05000000000000000000" charset="0"/>
              <a:buNone/>
            </a:pPr>
            <a:r>
              <a:rPr lang="en-IN" altLang="en-US" sz="3200">
                <a:latin typeface="Arial Rounded MT Bold" panose="020F0704030504030204" charset="0"/>
                <a:cs typeface="Arial Rounded MT Bold" panose="020F0704030504030204" charset="0"/>
              </a:rPr>
              <a:t>	</a:t>
            </a:r>
            <a:endParaRPr lang="en-US" sz="3200">
              <a:latin typeface="Arial Rounded MT Bold" panose="020F0704030504030204" charset="0"/>
              <a:cs typeface="Arial Rounded MT Bold" panose="020F07040305040302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p:nvPr/>
        </p:nvSpPr>
        <p:spPr>
          <a:xfrm>
            <a:off x="486410" y="1133475"/>
            <a:ext cx="11162030" cy="4523105"/>
          </a:xfrm>
          <a:prstGeom prst="rect">
            <a:avLst/>
          </a:prstGeom>
          <a:noFill/>
        </p:spPr>
        <p:txBody>
          <a:bodyPr wrap="square" rtlCol="0">
            <a:spAutoFit/>
          </a:bodyPr>
          <a:lstStyle/>
          <a:p>
            <a:pPr marL="571500" indent="-571500">
              <a:buFont typeface="Wingdings" panose="05000000000000000000" charset="0"/>
              <a:buChar char="v"/>
            </a:pPr>
            <a:r>
              <a:rPr lang="en-US" sz="3600">
                <a:latin typeface="Arial Rounded MT Bold" panose="020F0704030504030204" charset="0"/>
                <a:cs typeface="Arial Rounded MT Bold" panose="020F0704030504030204" charset="0"/>
                <a:sym typeface="+mn-ea"/>
              </a:rPr>
              <a:t>Flora and fauna are mostly affected by the reckless human activity on the planet that pollutes the air, the soil and water, by people leaving behind garbage in nature that could contaminate the soil and the water in the area and by people that are destroying habitats, plants and animals, even the endangered animal species</a:t>
            </a:r>
            <a:r>
              <a:rPr lang="en-US">
                <a:latin typeface="Arial Rounded MT Bold" panose="020F0704030504030204" charset="0"/>
                <a:cs typeface="Arial Rounded MT Bold" panose="020F0704030504030204" charset="0"/>
                <a:sym typeface="+mn-ea"/>
              </a:rPr>
              <a:t>.</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1203960" y="548640"/>
            <a:ext cx="8961119" cy="5632311"/>
          </a:xfrm>
          <a:prstGeom prst="rect">
            <a:avLst/>
          </a:prstGeom>
          <a:noFill/>
        </p:spPr>
        <p:txBody>
          <a:bodyPr wrap="square" rtlCol="0">
            <a:spAutoFit/>
          </a:bodyPr>
          <a:lstStyle/>
          <a:p>
            <a:r>
              <a:rPr lang="en-US" sz="4000" dirty="0">
                <a:solidFill>
                  <a:srgbClr val="00B0F0"/>
                </a:solidFill>
                <a:latin typeface="Arial Rounded MT Bold" panose="020F0704030504030204" charset="0"/>
                <a:cs typeface="Arial Rounded MT Bold" panose="020F0704030504030204" charset="0"/>
              </a:rPr>
              <a:t>Flora and fauna refer to the plants and animals of an environment. To remember them, fauna sounds similar to fawn, indicating it refers to animals, whereas flora sounds like flowers, indicating it refers to plants.</a:t>
            </a:r>
          </a:p>
          <a:p>
            <a:endParaRPr lang="en-US" sz="4000" dirty="0">
              <a:solidFill>
                <a:srgbClr val="00B0F0"/>
              </a:solidFill>
              <a:latin typeface="Arial Rounded MT Bold" panose="020F0704030504030204" charset="0"/>
              <a:cs typeface="Arial Rounded MT Bold" panose="020F0704030504030204" charset="0"/>
            </a:endParaRPr>
          </a:p>
          <a:p>
            <a:endParaRPr lang="en-US" sz="4000" dirty="0">
              <a:solidFill>
                <a:srgbClr val="00B0F0"/>
              </a:solidFill>
              <a:latin typeface="Arial Rounded MT Bold" panose="020F0704030504030204" charset="0"/>
              <a:cs typeface="Arial Rounded MT Bold" panose="020F07040305040302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657860" y="105410"/>
            <a:ext cx="10153015" cy="7600950"/>
          </a:xfrm>
          <a:prstGeom prst="rect">
            <a:avLst/>
          </a:prstGeom>
          <a:noFill/>
        </p:spPr>
        <p:txBody>
          <a:bodyPr wrap="square" rtlCol="0">
            <a:spAutoFit/>
          </a:bodyPr>
          <a:lstStyle/>
          <a:p>
            <a:pPr>
              <a:lnSpc>
                <a:spcPct val="85000"/>
              </a:lnSpc>
              <a:spcBef>
                <a:spcPts val="0"/>
              </a:spcBef>
              <a:spcAft>
                <a:spcPts val="0"/>
              </a:spcAft>
            </a:pPr>
            <a:r>
              <a:rPr lang="en-IN" altLang="en-US" sz="4000">
                <a:solidFill>
                  <a:srgbClr val="00B0F0"/>
                </a:solidFill>
                <a:latin typeface="Arial Rounded MT Bold" panose="020F0704030504030204" charset="0"/>
                <a:cs typeface="Arial Rounded MT Bold" panose="020F0704030504030204" charset="0"/>
                <a:sym typeface="+mn-ea"/>
              </a:rPr>
              <a:t>	</a:t>
            </a:r>
            <a:r>
              <a:rPr lang="en-US" sz="4000">
                <a:solidFill>
                  <a:srgbClr val="00B0F0"/>
                </a:solidFill>
                <a:latin typeface="Arial Rounded MT Bold" panose="020F0704030504030204" charset="0"/>
                <a:cs typeface="Arial Rounded MT Bold" panose="020F0704030504030204" charset="0"/>
                <a:sym typeface="+mn-ea"/>
              </a:rPr>
              <a:t>You may have heard the terms flora and fauna before, but what do they actually mean? Flora and fauna refer to plants and animals in the broadest sense of the words,encompassing pretty much all life on Earth. </a:t>
            </a:r>
          </a:p>
          <a:p>
            <a:pPr>
              <a:lnSpc>
                <a:spcPct val="85000"/>
              </a:lnSpc>
              <a:spcBef>
                <a:spcPts val="0"/>
              </a:spcBef>
              <a:spcAft>
                <a:spcPts val="0"/>
              </a:spcAft>
            </a:pPr>
            <a:r>
              <a:rPr lang="en-IN" altLang="en-US" sz="4000">
                <a:solidFill>
                  <a:srgbClr val="00B0F0"/>
                </a:solidFill>
                <a:latin typeface="Arial Rounded MT Bold" panose="020F0704030504030204" charset="0"/>
                <a:cs typeface="Arial Rounded MT Bold" panose="020F0704030504030204" charset="0"/>
                <a:sym typeface="+mn-ea"/>
              </a:rPr>
              <a:t>	</a:t>
            </a:r>
            <a:r>
              <a:rPr lang="en-US" sz="4000">
                <a:solidFill>
                  <a:srgbClr val="00B0F0"/>
                </a:solidFill>
                <a:latin typeface="Arial Rounded MT Bold" panose="020F0704030504030204" charset="0"/>
                <a:cs typeface="Arial Rounded MT Bold" panose="020F0704030504030204" charset="0"/>
                <a:sym typeface="+mn-ea"/>
              </a:rPr>
              <a:t>As you might imagine, these are very broad categories and in general scientists break down the different types of flora and fauna into different classifications, ranging from a specific type of life down to an individual species.</a:t>
            </a:r>
          </a:p>
          <a:p>
            <a:endParaRPr lang="en-US" sz="4000">
              <a:solidFill>
                <a:srgbClr val="00B0F0"/>
              </a:solidFill>
              <a:latin typeface="Arial Rounded MT Bold" panose="020F0704030504030204" charset="0"/>
              <a:cs typeface="Arial Rounded MT Bold" panose="020F0704030504030204" charset="0"/>
              <a:sym typeface="+mn-ea"/>
            </a:endParaRPr>
          </a:p>
          <a:p>
            <a:endParaRPr lang="en-US" sz="4000">
              <a:solidFill>
                <a:srgbClr val="00B0F0"/>
              </a:solidFill>
              <a:latin typeface="Arial Rounded MT Bold" panose="020F0704030504030204" charset="0"/>
              <a:cs typeface="Arial Rounded MT Bold" panose="020F07040305040302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1096010" y="752475"/>
            <a:ext cx="8838565" cy="5908040"/>
          </a:xfrm>
          <a:prstGeom prst="rect">
            <a:avLst/>
          </a:prstGeom>
          <a:noFill/>
        </p:spPr>
        <p:txBody>
          <a:bodyPr wrap="square" rtlCol="0">
            <a:spAutoFit/>
          </a:bodyPr>
          <a:lstStyle/>
          <a:p>
            <a:r>
              <a:rPr lang="en-US" sz="5400">
                <a:solidFill>
                  <a:srgbClr val="00B0F0"/>
                </a:solidFill>
                <a:latin typeface="Arial Rounded MT Bold" panose="020F0704030504030204" charset="0"/>
                <a:cs typeface="Arial Rounded MT Bold" panose="020F0704030504030204" charset="0"/>
                <a:sym typeface="+mn-ea"/>
              </a:rPr>
              <a:t>Before we take a look at how scientists divide flora and fauna into different groups, let’s take a look at the terms flora and fauna themselves.</a:t>
            </a:r>
            <a:endParaRPr lang="en-US" sz="5400">
              <a:solidFill>
                <a:srgbClr val="00B0F0"/>
              </a:solidFill>
              <a:latin typeface="Arial Rounded MT Bold" panose="020F0704030504030204" charset="0"/>
              <a:cs typeface="Arial Rounded MT Bold" panose="020F0704030504030204" charset="0"/>
            </a:endParaRPr>
          </a:p>
          <a:p>
            <a:endParaRPr lang="en-US" sz="5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795020" y="1251585"/>
            <a:ext cx="10601960" cy="4030980"/>
          </a:xfrm>
          <a:prstGeom prst="rect">
            <a:avLst/>
          </a:prstGeom>
          <a:noFill/>
        </p:spPr>
        <p:txBody>
          <a:bodyPr wrap="square" rtlCol="0">
            <a:spAutoFit/>
          </a:bodyPr>
          <a:lstStyle/>
          <a:p>
            <a:r>
              <a:rPr lang="en-US" sz="3200">
                <a:solidFill>
                  <a:srgbClr val="00B050"/>
                </a:solidFill>
                <a:latin typeface="Arial Rounded MT Bold" panose="020F0704030504030204" charset="0"/>
                <a:cs typeface="Arial Rounded MT Bold" panose="020F0704030504030204" charset="0"/>
              </a:rPr>
              <a:t>What was the first plant on earth?</a:t>
            </a:r>
          </a:p>
          <a:p>
            <a:r>
              <a:rPr lang="en-US" sz="3200">
                <a:gradFill>
                  <a:gsLst>
                    <a:gs pos="0">
                      <a:srgbClr val="007BD3"/>
                    </a:gs>
                    <a:gs pos="100000">
                      <a:srgbClr val="034373"/>
                    </a:gs>
                  </a:gsLst>
                  <a:lin scaled="0"/>
                </a:gradFill>
                <a:latin typeface="Arial Rounded MT Bold" panose="020F0704030504030204" charset="0"/>
                <a:cs typeface="Arial Rounded MT Bold" panose="020F0704030504030204" charset="0"/>
              </a:rPr>
              <a:t>The first land plants appeared around 470 million years ago, during the Ordovician period, when life was diversifying rapidly. They were non-vascular plants, like mosses and liverworts, that didn't have deep roots. About 35 million years later, ice sheets briefly covered much of the planet and a mass extinction ensued.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p:nvPr/>
        </p:nvSpPr>
        <p:spPr>
          <a:xfrm>
            <a:off x="467360" y="-542925"/>
            <a:ext cx="11581765" cy="7477760"/>
          </a:xfrm>
          <a:prstGeom prst="rect">
            <a:avLst/>
          </a:prstGeom>
          <a:noFill/>
        </p:spPr>
        <p:txBody>
          <a:bodyPr wrap="square" rtlCol="0">
            <a:spAutoFit/>
          </a:bodyPr>
          <a:lstStyle/>
          <a:p>
            <a:endParaRPr lang="en-US" sz="4000">
              <a:latin typeface="Arial Rounded MT Bold" panose="020F0704030504030204" charset="0"/>
              <a:cs typeface="Arial Rounded MT Bold" panose="020F0704030504030204" charset="0"/>
              <a:sym typeface="+mn-ea"/>
            </a:endParaRPr>
          </a:p>
          <a:p>
            <a:r>
              <a:rPr lang="en-US" sz="4000">
                <a:solidFill>
                  <a:srgbClr val="00B050"/>
                </a:solidFill>
                <a:latin typeface="Arial Rounded MT Bold" panose="020F0704030504030204" charset="0"/>
                <a:cs typeface="Arial Rounded MT Bold" panose="020F0704030504030204" charset="0"/>
                <a:sym typeface="+mn-ea"/>
              </a:rPr>
              <a:t>The Terms Flora</a:t>
            </a:r>
            <a:r>
              <a:rPr lang="en-IN" altLang="en-US" sz="4000">
                <a:solidFill>
                  <a:srgbClr val="00B050"/>
                </a:solidFill>
                <a:latin typeface="Arial Rounded MT Bold" panose="020F0704030504030204" charset="0"/>
                <a:cs typeface="Arial Rounded MT Bold" panose="020F0704030504030204" charset="0"/>
                <a:sym typeface="+mn-ea"/>
              </a:rPr>
              <a:t>:</a:t>
            </a:r>
            <a:endParaRPr lang="en-US" sz="4000">
              <a:solidFill>
                <a:srgbClr val="00B050"/>
              </a:solidFill>
              <a:latin typeface="Arial Rounded MT Bold" panose="020F0704030504030204" charset="0"/>
              <a:cs typeface="Arial Rounded MT Bold" panose="020F0704030504030204" charset="0"/>
            </a:endParaRPr>
          </a:p>
          <a:p>
            <a:r>
              <a:rPr lang="en-IN" altLang="en-US" sz="4000">
                <a:latin typeface="Arial Rounded MT Bold" panose="020F0704030504030204" charset="0"/>
                <a:cs typeface="Arial Rounded MT Bold" panose="020F0704030504030204" charset="0"/>
                <a:sym typeface="+mn-ea"/>
              </a:rPr>
              <a:t>	</a:t>
            </a:r>
            <a:r>
              <a:rPr lang="en-US" sz="4000">
                <a:latin typeface="Arial Rounded MT Bold" panose="020F0704030504030204" charset="0"/>
                <a:cs typeface="Arial Rounded MT Bold" panose="020F0704030504030204" charset="0"/>
                <a:sym typeface="+mn-ea"/>
              </a:rPr>
              <a:t>Flora and fauna are umbrella terms that refer to many different types of life. What is counted as flora and fauna is dependant upon the specific region, climate, or time period. A region might be a specific habitat or biome like grasslands or savannas. For this reason, what classifies as a particular group of flora or fauna can be up for debate depending upon how groups of scientists classify a time period or region.</a:t>
            </a:r>
            <a:endParaRPr lang="en-US" sz="4000">
              <a:latin typeface="Arial Rounded MT Bold" panose="020F0704030504030204" charset="0"/>
              <a:cs typeface="Arial Rounded MT Bold" panose="020F07040305040302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532130" y="294005"/>
            <a:ext cx="10927715" cy="6739255"/>
          </a:xfrm>
          <a:prstGeom prst="rect">
            <a:avLst/>
          </a:prstGeom>
          <a:noFill/>
        </p:spPr>
        <p:txBody>
          <a:bodyPr wrap="square" rtlCol="0">
            <a:spAutoFit/>
          </a:bodyPr>
          <a:lstStyle/>
          <a:p>
            <a:r>
              <a:rPr lang="en-US" sz="3600">
                <a:solidFill>
                  <a:srgbClr val="00B050"/>
                </a:solidFill>
                <a:latin typeface="Arial Rounded MT Bold" panose="020F0704030504030204" charset="0"/>
                <a:cs typeface="Arial Rounded MT Bold" panose="020F0704030504030204" charset="0"/>
              </a:rPr>
              <a:t>The Terms Fauna</a:t>
            </a:r>
            <a:r>
              <a:rPr lang="en-IN" altLang="en-US" sz="3600">
                <a:solidFill>
                  <a:srgbClr val="00B050"/>
                </a:solidFill>
                <a:latin typeface="Arial Rounded MT Bold" panose="020F0704030504030204" charset="0"/>
                <a:cs typeface="Arial Rounded MT Bold" panose="020F0704030504030204" charset="0"/>
              </a:rPr>
              <a:t>:</a:t>
            </a:r>
            <a:endParaRPr lang="en-US" sz="3600">
              <a:solidFill>
                <a:srgbClr val="00B050"/>
              </a:solidFill>
              <a:latin typeface="Arial Rounded MT Bold" panose="020F0704030504030204" charset="0"/>
              <a:cs typeface="Arial Rounded MT Bold" panose="020F0704030504030204" charset="0"/>
            </a:endParaRPr>
          </a:p>
          <a:p>
            <a:r>
              <a:rPr lang="en-IN" altLang="en-US" sz="3600">
                <a:latin typeface="Arial Rounded MT Bold" panose="020F0704030504030204" charset="0"/>
                <a:cs typeface="Arial Rounded MT Bold" panose="020F0704030504030204" charset="0"/>
              </a:rPr>
              <a:t>	</a:t>
            </a:r>
            <a:r>
              <a:rPr lang="en-US" sz="3600">
                <a:latin typeface="Arial Rounded MT Bold" panose="020F0704030504030204" charset="0"/>
                <a:cs typeface="Arial Rounded MT Bold" panose="020F0704030504030204" charset="0"/>
              </a:rPr>
              <a:t>The term flora refers to the plant life that exists in a particular place at a particular time. This typically includes all indigenous plant life, and the use of flora in this fashion was coined by the French-Swiss botanist and geologist Jules Thurmann. Similarly, fauna refers to animal life that exists in a particular place at a particular time, and the use of fauna in this fashion was codified by Swedish zoologist Carl Linnaeus.</a:t>
            </a:r>
          </a:p>
          <a:p>
            <a:endParaRPr lang="en-US" sz="3600"/>
          </a:p>
          <a:p>
            <a:endParaRPr lang="en-US" sz="3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2642235" y="243840"/>
            <a:ext cx="8749665" cy="14495780"/>
          </a:xfrm>
          <a:prstGeom prst="rect">
            <a:avLst/>
          </a:prstGeom>
          <a:noFill/>
        </p:spPr>
        <p:txBody>
          <a:bodyPr wrap="square" rtlCol="0">
            <a:spAutoFit/>
          </a:bodyPr>
          <a:lstStyle/>
          <a:p>
            <a:r>
              <a:rPr lang="en-US" sz="3600">
                <a:latin typeface="Arial Rounded MT Bold" panose="020F0704030504030204" charset="0"/>
                <a:cs typeface="Arial Rounded MT Bold" panose="020F0704030504030204" charset="0"/>
              </a:rPr>
              <a:t>What is Fauna?</a:t>
            </a:r>
          </a:p>
          <a:p>
            <a:r>
              <a:rPr lang="en-US" sz="3600">
                <a:latin typeface="Arial Rounded MT Bold" panose="020F0704030504030204" charset="0"/>
                <a:cs typeface="Arial Rounded MT Bold" panose="020F0704030504030204" charset="0"/>
              </a:rPr>
              <a:t>Fauna refers to the collection of animals that are located in a geographical area of the planet or can be found during a certain period of the year or have lived in a certain area of the planet at some point in the past.</a:t>
            </a:r>
          </a:p>
          <a:p>
            <a:endParaRPr lang="en-US" sz="3600">
              <a:latin typeface="Arial Rounded MT Bold" panose="020F0704030504030204" charset="0"/>
              <a:cs typeface="Arial Rounded MT Bold" panose="020F0704030504030204" charset="0"/>
            </a:endParaRPr>
          </a:p>
          <a:p>
            <a:r>
              <a:rPr lang="en-US" sz="3600">
                <a:latin typeface="Arial Rounded MT Bold" panose="020F0704030504030204" charset="0"/>
                <a:cs typeface="Arial Rounded MT Bold" panose="020F0704030504030204" charset="0"/>
              </a:rPr>
              <a:t>Fauna derive from the Greek name ‘Fauna’, which represents one of the Roman goddesses of the earth and fertility.</a:t>
            </a:r>
          </a:p>
          <a:p>
            <a:endParaRPr lang="en-US" sz="3600">
              <a:latin typeface="Arial Rounded MT Bold" panose="020F0704030504030204" charset="0"/>
              <a:cs typeface="Arial Rounded MT Bold" panose="020F0704030504030204" charset="0"/>
            </a:endParaRPr>
          </a:p>
          <a:p>
            <a:r>
              <a:rPr lang="en-US" sz="3600">
                <a:latin typeface="Arial Rounded MT Bold" panose="020F0704030504030204" charset="0"/>
                <a:cs typeface="Arial Rounded MT Bold" panose="020F0704030504030204" charset="0"/>
              </a:rPr>
              <a:t>Fauna is considered the wife, the sister, or the daughter of Faunus, which is the horned god of the forest, plains and fields, and they (Fauna and Faunus) are both related to the forest spirits called Fauns.</a:t>
            </a:r>
          </a:p>
          <a:p>
            <a:endParaRPr lang="en-US" sz="3600">
              <a:latin typeface="Arial Rounded MT Bold" panose="020F0704030504030204" charset="0"/>
              <a:cs typeface="Arial Rounded MT Bold" panose="020F0704030504030204" charset="0"/>
            </a:endParaRPr>
          </a:p>
          <a:p>
            <a:r>
              <a:rPr lang="en-US" sz="3600">
                <a:latin typeface="Arial Rounded MT Bold" panose="020F0704030504030204" charset="0"/>
                <a:cs typeface="Arial Rounded MT Bold" panose="020F0704030504030204" charset="0"/>
              </a:rPr>
              <a:t>The number of animal species (vertebrates and invertebrates) on planet Earth is much higher than the number of flora species due to the fact that only the insects are represented by almost 1 million different species.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828675" y="238125"/>
            <a:ext cx="9867900" cy="6739255"/>
          </a:xfrm>
          <a:prstGeom prst="rect">
            <a:avLst/>
          </a:prstGeom>
          <a:noFill/>
        </p:spPr>
        <p:txBody>
          <a:bodyPr wrap="square" rtlCol="0">
            <a:spAutoFit/>
          </a:bodyPr>
          <a:lstStyle/>
          <a:p>
            <a:r>
              <a:rPr lang="en-IN" altLang="en-US" sz="3600">
                <a:latin typeface="Arial Rounded MT Bold" panose="020F0704030504030204" charset="0"/>
                <a:cs typeface="Arial Rounded MT Bold" panose="020F0704030504030204" charset="0"/>
                <a:sym typeface="+mn-ea"/>
              </a:rPr>
              <a:t>	</a:t>
            </a:r>
            <a:r>
              <a:rPr lang="en-US" sz="3600">
                <a:latin typeface="Arial Rounded MT Bold" panose="020F0704030504030204" charset="0"/>
                <a:cs typeface="Arial Rounded MT Bold" panose="020F0704030504030204" charset="0"/>
                <a:sym typeface="+mn-ea"/>
              </a:rPr>
              <a:t>Fauna is considered the wife, the sister, or the daughter of Faunus, which is the horned god of the forest, plains and fields, and they (Fauna and Faunus) are both related to the forest spirits called Fauns.</a:t>
            </a:r>
            <a:endParaRPr lang="en-US" sz="3600">
              <a:latin typeface="Arial Rounded MT Bold" panose="020F0704030504030204" charset="0"/>
              <a:cs typeface="Arial Rounded MT Bold" panose="020F0704030504030204" charset="0"/>
            </a:endParaRPr>
          </a:p>
          <a:p>
            <a:endParaRPr lang="en-US" sz="3600">
              <a:latin typeface="Arial Rounded MT Bold" panose="020F0704030504030204" charset="0"/>
              <a:cs typeface="Arial Rounded MT Bold" panose="020F0704030504030204" charset="0"/>
              <a:sym typeface="+mn-ea"/>
            </a:endParaRPr>
          </a:p>
          <a:p>
            <a:r>
              <a:rPr lang="en-IN" altLang="en-US" sz="3600">
                <a:latin typeface="Arial Rounded MT Bold" panose="020F0704030504030204" charset="0"/>
                <a:cs typeface="Arial Rounded MT Bold" panose="020F0704030504030204" charset="0"/>
                <a:sym typeface="+mn-ea"/>
              </a:rPr>
              <a:t>	</a:t>
            </a:r>
            <a:r>
              <a:rPr lang="en-US" sz="3600">
                <a:latin typeface="Arial Rounded MT Bold" panose="020F0704030504030204" charset="0"/>
                <a:cs typeface="Arial Rounded MT Bold" panose="020F0704030504030204" charset="0"/>
                <a:sym typeface="+mn-ea"/>
              </a:rPr>
              <a:t>The number of animal species (vertebrates and invertebrates) on planet Earth is much higher than the number of flora species due to the fact that only the insects are represented by almost 1 million different species.</a:t>
            </a:r>
            <a:endParaRPr lang="en-US" sz="36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575</Words>
  <Application>WPS Presentation</Application>
  <PresentationFormat>Custom</PresentationFormat>
  <Paragraphs>59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subramaniyan sanmugam</cp:lastModifiedBy>
  <cp:revision>5</cp:revision>
  <dcterms:created xsi:type="dcterms:W3CDTF">2020-08-05T00:56:00Z</dcterms:created>
  <dcterms:modified xsi:type="dcterms:W3CDTF">2020-08-19T11:23:31Z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1033-11.2.0.9453</vt:lpwstr>
  </property>
</Properties>
</file>