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264" r:id="rId4"/>
    <p:sldId id="272" r:id="rId5"/>
    <p:sldId id="257" r:id="rId6"/>
    <p:sldId id="265" r:id="rId7"/>
    <p:sldId id="258" r:id="rId8"/>
    <p:sldId id="266" r:id="rId9"/>
    <p:sldId id="259" r:id="rId10"/>
    <p:sldId id="270" r:id="rId11"/>
    <p:sldId id="267" r:id="rId12"/>
    <p:sldId id="268" r:id="rId13"/>
    <p:sldId id="269" r:id="rId14"/>
    <p:sldId id="271" r:id="rId15"/>
    <p:sldId id="280" r:id="rId16"/>
    <p:sldId id="277" r:id="rId17"/>
    <p:sldId id="278" r:id="rId18"/>
    <p:sldId id="279" r:id="rId19"/>
    <p:sldId id="290" r:id="rId20"/>
    <p:sldId id="289"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825500" y="598805"/>
            <a:ext cx="9757410" cy="5692775"/>
          </a:xfrm>
          <a:prstGeom prst="rect">
            <a:avLst/>
          </a:prstGeom>
          <a:noFill/>
        </p:spPr>
        <p:txBody>
          <a:bodyPr wrap="square" rtlCol="0">
            <a:spAutoFit/>
          </a:bodyPr>
          <a:p>
            <a:r>
              <a:rPr lang="en-IN" altLang="en-US" sz="2800" b="1">
                <a:gradFill>
                  <a:gsLst>
                    <a:gs pos="0">
                      <a:srgbClr val="14CD68"/>
                    </a:gs>
                    <a:gs pos="100000">
                      <a:srgbClr val="035C7D"/>
                    </a:gs>
                  </a:gsLst>
                  <a:lin scaled="0"/>
                </a:gradFill>
                <a:latin typeface="Andalus" panose="02020603050405020304" charset="0"/>
                <a:cs typeface="Andalus" panose="02020603050405020304" charset="0"/>
              </a:rPr>
              <a:t>GOOD AFTERNOON TO ALL</a:t>
            </a:r>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r>
              <a:rPr lang="en-IN" altLang="en-US" sz="2800" b="1">
                <a:solidFill>
                  <a:srgbClr val="FF0000"/>
                </a:solidFill>
                <a:latin typeface="Andalus" panose="02020603050405020304" charset="0"/>
                <a:cs typeface="Andalus" panose="02020603050405020304" charset="0"/>
              </a:rPr>
              <a:t>BIO GEOGRAPHY</a:t>
            </a:r>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r>
              <a:rPr lang="en-IN" altLang="en-US" sz="2800" b="1">
                <a:gradFill>
                  <a:gsLst>
                    <a:gs pos="0">
                      <a:srgbClr val="14CD68"/>
                    </a:gs>
                    <a:gs pos="100000">
                      <a:srgbClr val="035C7D"/>
                    </a:gs>
                  </a:gsLst>
                  <a:lin scaled="0"/>
                </a:gradFill>
                <a:latin typeface="Andalus" panose="02020603050405020304" charset="0"/>
                <a:cs typeface="Andalus" panose="02020603050405020304" charset="0"/>
              </a:rPr>
              <a:t>TOPIC : ECOTONE,FORMATION,CHARACTER OF ECOTONE</a:t>
            </a:r>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r>
              <a:rPr lang="en-IN" altLang="en-US" sz="2800" b="1">
                <a:gradFill>
                  <a:gsLst>
                    <a:gs pos="0">
                      <a:srgbClr val="14CD68"/>
                    </a:gs>
                    <a:gs pos="100000">
                      <a:srgbClr val="035C7D"/>
                    </a:gs>
                  </a:gsLst>
                  <a:lin scaled="0"/>
                </a:gradFill>
                <a:latin typeface="Andalus" panose="02020603050405020304" charset="0"/>
                <a:cs typeface="Andalus" panose="02020603050405020304" charset="0"/>
              </a:rPr>
              <a:t>DAY ORDER:6</a:t>
            </a:r>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r>
              <a:rPr lang="en-IN" altLang="en-US" sz="2800" b="1">
                <a:gradFill>
                  <a:gsLst>
                    <a:gs pos="0">
                      <a:srgbClr val="14CD68"/>
                    </a:gs>
                    <a:gs pos="100000">
                      <a:srgbClr val="035C7D"/>
                    </a:gs>
                  </a:gsLst>
                  <a:lin scaled="0"/>
                </a:gradFill>
                <a:latin typeface="Andalus" panose="02020603050405020304" charset="0"/>
                <a:cs typeface="Andalus" panose="02020603050405020304" charset="0"/>
              </a:rPr>
              <a:t>TIME :2:30 P.M TO 3:30 P.M</a:t>
            </a:r>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endParaRPr lang="en-IN" altLang="en-US" sz="2800" b="1">
              <a:gradFill>
                <a:gsLst>
                  <a:gs pos="0">
                    <a:srgbClr val="14CD68"/>
                  </a:gs>
                  <a:gs pos="100000">
                    <a:srgbClr val="035C7D"/>
                  </a:gs>
                </a:gsLst>
                <a:lin scaled="0"/>
              </a:gradFill>
              <a:latin typeface="Andalus" panose="02020603050405020304" charset="0"/>
              <a:cs typeface="Andalus" panose="02020603050405020304" charset="0"/>
            </a:endParaRPr>
          </a:p>
          <a:p>
            <a:r>
              <a:rPr lang="en-IN" altLang="en-US" sz="2800" b="1">
                <a:gradFill>
                  <a:gsLst>
                    <a:gs pos="0">
                      <a:srgbClr val="7B32B2"/>
                    </a:gs>
                    <a:gs pos="100000">
                      <a:srgbClr val="401A5D"/>
                    </a:gs>
                  </a:gsLst>
                  <a:lin scaled="0"/>
                </a:gradFill>
                <a:latin typeface="Andalus" panose="02020603050405020304" charset="0"/>
                <a:cs typeface="Andalus" panose="02020603050405020304" charset="0"/>
              </a:rPr>
              <a:t>S.NITHYA</a:t>
            </a:r>
            <a:endParaRPr lang="en-IN" altLang="en-US" sz="2800" b="1">
              <a:gradFill>
                <a:gsLst>
                  <a:gs pos="0">
                    <a:srgbClr val="7B32B2"/>
                  </a:gs>
                  <a:gs pos="100000">
                    <a:srgbClr val="401A5D"/>
                  </a:gs>
                </a:gsLst>
                <a:lin scaled="0"/>
              </a:gradFill>
              <a:latin typeface="Andalus" panose="02020603050405020304" charset="0"/>
              <a:cs typeface="Andalus" panose="02020603050405020304" charset="0"/>
            </a:endParaRPr>
          </a:p>
          <a:p>
            <a:r>
              <a:rPr lang="en-IN" altLang="en-US" sz="2800" b="1">
                <a:gradFill>
                  <a:gsLst>
                    <a:gs pos="0">
                      <a:srgbClr val="7B32B2"/>
                    </a:gs>
                    <a:gs pos="100000">
                      <a:srgbClr val="401A5D"/>
                    </a:gs>
                  </a:gsLst>
                  <a:lin scaled="0"/>
                </a:gradFill>
                <a:latin typeface="Andalus" panose="02020603050405020304" charset="0"/>
                <a:cs typeface="Andalus" panose="02020603050405020304" charset="0"/>
              </a:rPr>
              <a:t>LECTURER IN GEOGRAPHY,</a:t>
            </a:r>
            <a:endParaRPr lang="en-IN" altLang="en-US" sz="2800" b="1">
              <a:gradFill>
                <a:gsLst>
                  <a:gs pos="0">
                    <a:srgbClr val="7B32B2"/>
                  </a:gs>
                  <a:gs pos="100000">
                    <a:srgbClr val="401A5D"/>
                  </a:gs>
                </a:gsLst>
                <a:lin scaled="0"/>
              </a:gradFill>
              <a:latin typeface="Andalus" panose="02020603050405020304" charset="0"/>
              <a:cs typeface="Andalus" panose="02020603050405020304" charset="0"/>
            </a:endParaRPr>
          </a:p>
          <a:p>
            <a:r>
              <a:rPr lang="en-IN" altLang="en-US" sz="2800" b="1">
                <a:gradFill>
                  <a:gsLst>
                    <a:gs pos="0">
                      <a:srgbClr val="7B32B2"/>
                    </a:gs>
                    <a:gs pos="100000">
                      <a:srgbClr val="401A5D"/>
                    </a:gs>
                  </a:gsLst>
                  <a:lin scaled="0"/>
                </a:gradFill>
                <a:latin typeface="Andalus" panose="02020603050405020304" charset="0"/>
                <a:cs typeface="Andalus" panose="02020603050405020304" charset="0"/>
              </a:rPr>
              <a:t>GCWK(A)</a:t>
            </a:r>
            <a:endParaRPr lang="en-IN" altLang="en-US" sz="2800" b="1">
              <a:gradFill>
                <a:gsLst>
                  <a:gs pos="0">
                    <a:srgbClr val="7B32B2"/>
                  </a:gs>
                  <a:gs pos="100000">
                    <a:srgbClr val="401A5D"/>
                  </a:gs>
                </a:gsLst>
                <a:lin scaled="0"/>
              </a:gradFill>
              <a:latin typeface="Andalus" panose="02020603050405020304" charset="0"/>
              <a:cs typeface="Andalus" panose="02020603050405020304" charset="0"/>
            </a:endParaRPr>
          </a:p>
          <a:p>
            <a:endParaRPr lang="en-IN" altLang="en-US" sz="2800" b="1">
              <a:gradFill>
                <a:gsLst>
                  <a:gs pos="0">
                    <a:srgbClr val="7B32B2"/>
                  </a:gs>
                  <a:gs pos="100000">
                    <a:srgbClr val="401A5D"/>
                  </a:gs>
                </a:gsLst>
                <a:lin scaled="0"/>
              </a:gradFill>
              <a:latin typeface="Andalus" panose="02020603050405020304" charset="0"/>
              <a:cs typeface="Andalus"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normAutofit fontScale="90000"/>
          </a:bodyPr>
          <a:p>
            <a:r>
              <a:rPr lang="en-US" b="1">
                <a:solidFill>
                  <a:srgbClr val="FF0000"/>
                </a:solidFill>
                <a:latin typeface="Andalus" panose="02020603050405020304" charset="0"/>
                <a:cs typeface="Andalus" panose="02020603050405020304" charset="0"/>
                <a:sym typeface="+mn-ea"/>
              </a:rPr>
              <a:t>Characteristics of Ecotone</a:t>
            </a:r>
            <a:br>
              <a:rPr lang="en-US" b="1">
                <a:solidFill>
                  <a:srgbClr val="FF0000"/>
                </a:solidFill>
                <a:latin typeface="Andalus" panose="02020603050405020304" charset="0"/>
                <a:cs typeface="Andalus" panose="02020603050405020304" charset="0"/>
              </a:rPr>
            </a:br>
            <a:endParaRPr lang="en-US"/>
          </a:p>
        </p:txBody>
      </p:sp>
      <p:pic>
        <p:nvPicPr>
          <p:cNvPr id="4" name="Content Placeholder 3"/>
          <p:cNvPicPr>
            <a:picLocks noChangeAspect="1"/>
          </p:cNvPicPr>
          <p:nvPr>
            <p:ph idx="1"/>
          </p:nvPr>
        </p:nvPicPr>
        <p:blipFill>
          <a:blip r:embed="rId1"/>
          <a:stretch>
            <a:fillRect/>
          </a:stretch>
        </p:blipFill>
        <p:spPr>
          <a:xfrm>
            <a:off x="181610" y="2096135"/>
            <a:ext cx="11765280" cy="469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IN" altLang="en-US" sz="3600" b="1">
                <a:solidFill>
                  <a:srgbClr val="FF0000"/>
                </a:solidFill>
                <a:latin typeface="Andalus" panose="02020603050405020304" charset="0"/>
                <a:cs typeface="Andalus" panose="02020603050405020304" charset="0"/>
              </a:rPr>
              <a:t>EXAMPLES OF</a:t>
            </a:r>
            <a:r>
              <a:rPr lang="en-IN" altLang="en-US" b="1">
                <a:solidFill>
                  <a:srgbClr val="FF0000"/>
                </a:solidFill>
                <a:latin typeface="Andalus" panose="02020603050405020304" charset="0"/>
                <a:cs typeface="Andalus" panose="02020603050405020304" charset="0"/>
              </a:rPr>
              <a:t> Ecotone</a:t>
            </a:r>
            <a:endParaRPr lang="en-IN" altLang="en-US" b="1">
              <a:solidFill>
                <a:srgbClr val="FF0000"/>
              </a:solidFill>
              <a:latin typeface="Andalus" panose="02020603050405020304" charset="0"/>
              <a:cs typeface="Andalus" panose="02020603050405020304" charset="0"/>
            </a:endParaRPr>
          </a:p>
        </p:txBody>
      </p:sp>
      <p:pic>
        <p:nvPicPr>
          <p:cNvPr id="4" name="Content Placeholder 3"/>
          <p:cNvPicPr>
            <a:picLocks noChangeAspect="1"/>
          </p:cNvPicPr>
          <p:nvPr>
            <p:ph idx="1"/>
          </p:nvPr>
        </p:nvPicPr>
        <p:blipFill>
          <a:blip r:embed="rId1"/>
          <a:stretch>
            <a:fillRect/>
          </a:stretch>
        </p:blipFill>
        <p:spPr>
          <a:xfrm>
            <a:off x="152400" y="1691640"/>
            <a:ext cx="11616055" cy="50806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5240" y="95250"/>
            <a:ext cx="11958320" cy="67684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3970" y="1583690"/>
            <a:ext cx="12220575" cy="5194935"/>
          </a:xfrm>
          <a:prstGeom prst="rect">
            <a:avLst/>
          </a:prstGeom>
        </p:spPr>
      </p:pic>
      <p:sp>
        <p:nvSpPr>
          <p:cNvPr id="5" name="Text Box 4"/>
          <p:cNvSpPr txBox="1"/>
          <p:nvPr/>
        </p:nvSpPr>
        <p:spPr>
          <a:xfrm>
            <a:off x="1494155" y="665480"/>
            <a:ext cx="6788785" cy="583565"/>
          </a:xfrm>
          <a:prstGeom prst="rect">
            <a:avLst/>
          </a:prstGeom>
          <a:noFill/>
        </p:spPr>
        <p:txBody>
          <a:bodyPr wrap="square" rtlCol="0">
            <a:spAutoFit/>
          </a:bodyPr>
          <a:p>
            <a:r>
              <a:rPr lang="en-IN" altLang="en-US" sz="3200" b="1">
                <a:solidFill>
                  <a:srgbClr val="FF0000"/>
                </a:solidFill>
                <a:latin typeface="Andalus" panose="02020603050405020304" charset="0"/>
                <a:cs typeface="Andalus" panose="02020603050405020304" charset="0"/>
              </a:rPr>
              <a:t>ECOTONE AND ECOLINE</a:t>
            </a:r>
            <a:endParaRPr lang="en-IN" altLang="en-US" sz="3200" b="1">
              <a:solidFill>
                <a:srgbClr val="FF0000"/>
              </a:solidFill>
              <a:latin typeface="Andalus" panose="02020603050405020304" charset="0"/>
              <a:cs typeface="Andalus"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sz="4000">
                <a:solidFill>
                  <a:srgbClr val="FF0000"/>
                </a:solidFill>
                <a:latin typeface="Andalus" panose="02020603050405020304" charset="0"/>
                <a:cs typeface="Andalus" panose="02020603050405020304" charset="0"/>
                <a:sym typeface="+mn-ea"/>
              </a:rPr>
              <a:t>community</a:t>
            </a:r>
            <a:endParaRPr lang="en-US" sz="4000">
              <a:solidFill>
                <a:srgbClr val="FF0000"/>
              </a:solidFill>
              <a:latin typeface="Andalus" panose="02020603050405020304" charset="0"/>
              <a:cs typeface="Andalus" panose="02020603050405020304" charset="0"/>
              <a:sym typeface="+mn-ea"/>
            </a:endParaRPr>
          </a:p>
        </p:txBody>
      </p:sp>
      <p:sp>
        <p:nvSpPr>
          <p:cNvPr id="3" name="Content Placeholder 2"/>
          <p:cNvSpPr>
            <a:spLocks noGrp="1"/>
          </p:cNvSpPr>
          <p:nvPr>
            <p:ph idx="1"/>
          </p:nvPr>
        </p:nvSpPr>
        <p:spPr/>
        <p:txBody>
          <a:bodyPr/>
          <a:p>
            <a:r>
              <a:rPr lang="en-US"/>
              <a:t> community is a group or association of populations of two or more different species occupying the same geographical area at the same time, also known as a biocoenosis. The term community has a variety of uses. In its simplest form it refers to groups of organisms in a specific place or time, for example, "the fish community of Lake Ontario before industrialization".</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IN" altLang="en-US">
                <a:solidFill>
                  <a:srgbClr val="FF0000"/>
                </a:solidFill>
                <a:latin typeface="Andalus" panose="02020603050405020304" charset="0"/>
                <a:cs typeface="Andalus" panose="02020603050405020304" charset="0"/>
              </a:rPr>
              <a:t>COMMUNITY</a:t>
            </a:r>
            <a:endParaRPr lang="en-IN" altLang="en-US">
              <a:solidFill>
                <a:srgbClr val="FF0000"/>
              </a:solidFill>
              <a:latin typeface="Andalus" panose="02020603050405020304" charset="0"/>
              <a:cs typeface="Andalus" panose="02020603050405020304" charset="0"/>
            </a:endParaRPr>
          </a:p>
        </p:txBody>
      </p:sp>
      <p:pic>
        <p:nvPicPr>
          <p:cNvPr id="4" name="Content Placeholder 3"/>
          <p:cNvPicPr>
            <a:picLocks noChangeAspect="1"/>
          </p:cNvPicPr>
          <p:nvPr>
            <p:ph idx="1"/>
          </p:nvPr>
        </p:nvPicPr>
        <p:blipFill>
          <a:blip r:embed="rId1"/>
          <a:stretch>
            <a:fillRect/>
          </a:stretch>
        </p:blipFill>
        <p:spPr>
          <a:xfrm>
            <a:off x="16510" y="906145"/>
            <a:ext cx="12096115" cy="59353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47625" y="35560"/>
            <a:ext cx="12142470" cy="6799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p:nvPr>
            <p:ph idx="1"/>
          </p:nvPr>
        </p:nvSpPr>
        <p:spPr>
          <a:xfrm>
            <a:off x="1256665" y="559435"/>
            <a:ext cx="10972800" cy="4953000"/>
          </a:xfrm>
        </p:spPr>
        <p:txBody>
          <a:bodyPr/>
          <a:p>
            <a:pPr marL="0" indent="0">
              <a:buNone/>
            </a:pPr>
            <a:r>
              <a:rPr lang="en-IN" altLang="en-US" sz="4800">
                <a:solidFill>
                  <a:srgbClr val="FF0000"/>
                </a:solidFill>
                <a:latin typeface="Algerian" panose="04020705040A02060702" charset="0"/>
                <a:cs typeface="Algerian" panose="04020705040A02060702" charset="0"/>
              </a:rPr>
              <a:t>THANKS TO ALL</a:t>
            </a:r>
            <a:endParaRPr lang="en-IN" altLang="en-US" sz="4800">
              <a:solidFill>
                <a:srgbClr val="FF0000"/>
              </a:solidFill>
              <a:latin typeface="Algerian" panose="04020705040A02060702" charset="0"/>
              <a:cs typeface="Algerian" panose="04020705040A0206070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449070" y="1174750"/>
            <a:ext cx="9293225" cy="4953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449070" y="1174750"/>
            <a:ext cx="9293225" cy="495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911985" y="87630"/>
            <a:ext cx="9738995" cy="6985635"/>
          </a:xfrm>
          <a:prstGeom prst="rect">
            <a:avLst/>
          </a:prstGeom>
          <a:noFill/>
        </p:spPr>
        <p:txBody>
          <a:bodyPr wrap="square" rtlCol="0" anchor="t">
            <a:spAutoFit/>
          </a:bodyPr>
          <a:p>
            <a:endParaRPr lang="en-US" sz="2800">
              <a:latin typeface="Andalus" panose="02020603050405020304" charset="0"/>
              <a:cs typeface="Andalus" panose="02020603050405020304" charset="0"/>
            </a:endParaRPr>
          </a:p>
          <a:p>
            <a:r>
              <a:rPr lang="en-IN" altLang="en-US" sz="2800">
                <a:solidFill>
                  <a:srgbClr val="FF0000"/>
                </a:solidFill>
                <a:latin typeface="Andalus" panose="02020603050405020304" charset="0"/>
                <a:cs typeface="Andalus" panose="02020603050405020304" charset="0"/>
              </a:rPr>
              <a:t>ECOTONE</a:t>
            </a:r>
            <a:endParaRPr lang="en-IN" altLang="en-US" sz="2800">
              <a:latin typeface="Andalus" panose="02020603050405020304" charset="0"/>
              <a:cs typeface="Andalus" panose="02020603050405020304" charset="0"/>
            </a:endParaRPr>
          </a:p>
          <a:p>
            <a:r>
              <a:rPr lang="en-US" sz="2800" b="1">
                <a:latin typeface="Andalus" panose="02020603050405020304" charset="0"/>
                <a:cs typeface="Andalus" panose="02020603050405020304" charset="0"/>
              </a:rPr>
              <a:t>An ecotone is a transition area between two biological communities,</a:t>
            </a:r>
            <a:endParaRPr lang="en-US" sz="2800" b="1">
              <a:latin typeface="Andalus" panose="02020603050405020304" charset="0"/>
              <a:cs typeface="Andalus" panose="02020603050405020304" charset="0"/>
            </a:endParaRPr>
          </a:p>
          <a:p>
            <a:pPr marL="457200" indent="-457200">
              <a:buFont typeface="Wingdings" panose="05000000000000000000" charset="0"/>
              <a:buChar char="Ø"/>
            </a:pPr>
            <a:r>
              <a:rPr lang="en-US" sz="2800" b="1">
                <a:latin typeface="Andalus" panose="02020603050405020304" charset="0"/>
                <a:cs typeface="Andalus" panose="02020603050405020304" charset="0"/>
              </a:rPr>
              <a:t>[1] where two communities meet and integrate.</a:t>
            </a:r>
            <a:endParaRPr lang="en-US" sz="2800" b="1">
              <a:latin typeface="Andalus" panose="02020603050405020304" charset="0"/>
              <a:cs typeface="Andalus" panose="02020603050405020304" charset="0"/>
            </a:endParaRPr>
          </a:p>
          <a:p>
            <a:pPr marL="457200" indent="-457200">
              <a:buFont typeface="Wingdings" panose="05000000000000000000" charset="0"/>
              <a:buChar char="Ø"/>
            </a:pPr>
            <a:r>
              <a:rPr lang="en-US" sz="2800" b="1">
                <a:latin typeface="Andalus" panose="02020603050405020304" charset="0"/>
                <a:cs typeface="Andalus" panose="02020603050405020304" charset="0"/>
              </a:rPr>
              <a:t>[2] It may be narrow or wide, and it may be local (the zone between a field and forest) or regional (the transition between forest and grassland ecosystems).</a:t>
            </a:r>
            <a:endParaRPr lang="en-US" sz="2800" b="1">
              <a:latin typeface="Andalus" panose="02020603050405020304" charset="0"/>
              <a:cs typeface="Andalus" panose="02020603050405020304" charset="0"/>
            </a:endParaRPr>
          </a:p>
          <a:p>
            <a:pPr marL="457200" indent="-457200">
              <a:buFont typeface="Wingdings" panose="05000000000000000000" charset="0"/>
              <a:buChar char="Ø"/>
            </a:pPr>
            <a:r>
              <a:rPr lang="en-US" sz="2800" b="1">
                <a:latin typeface="Andalus" panose="02020603050405020304" charset="0"/>
                <a:cs typeface="Andalus" panose="02020603050405020304" charset="0"/>
              </a:rPr>
              <a:t>[3] An ecotone may appear on the ground as a gradual blending of the two communities across a broad area, or it may manifest itself as a sharp boundary line.</a:t>
            </a:r>
            <a:endParaRPr lang="en-US" sz="2800" b="1">
              <a:latin typeface="Andalus" panose="02020603050405020304" charset="0"/>
              <a:cs typeface="Andalus" panose="02020603050405020304" charset="0"/>
            </a:endParaRPr>
          </a:p>
          <a:p>
            <a:pPr marL="457200" indent="-457200">
              <a:buFont typeface="Wingdings" panose="05000000000000000000" charset="0"/>
              <a:buChar char="Ø"/>
            </a:pPr>
            <a:endParaRPr lang="en-US" sz="2800" b="1">
              <a:latin typeface="Andalus" panose="02020603050405020304" charset="0"/>
              <a:cs typeface="Andalus" panose="02020603050405020304" charset="0"/>
            </a:endParaRPr>
          </a:p>
          <a:p>
            <a:pPr marL="457200" indent="-457200"/>
            <a:r>
              <a:rPr lang="en-US" sz="2800" b="1">
                <a:latin typeface="Andalus" panose="02020603050405020304" charset="0"/>
                <a:cs typeface="Andalus" panose="02020603050405020304" charset="0"/>
              </a:rPr>
              <a:t>The word ecotone was coined from a combination of ecology plus -tone, from the </a:t>
            </a:r>
            <a:r>
              <a:rPr lang="en-US" sz="2800" b="1">
                <a:solidFill>
                  <a:srgbClr val="00B0F0"/>
                </a:solidFill>
                <a:latin typeface="Andalus" panose="02020603050405020304" charset="0"/>
                <a:cs typeface="Andalus" panose="02020603050405020304" charset="0"/>
              </a:rPr>
              <a:t>Greek tonos or tension</a:t>
            </a:r>
            <a:r>
              <a:rPr lang="en-US" sz="2800" b="1">
                <a:latin typeface="Andalus" panose="02020603050405020304" charset="0"/>
                <a:cs typeface="Andalus" panose="02020603050405020304" charset="0"/>
              </a:rPr>
              <a:t> – in other words, a place where ecologies are in tension.</a:t>
            </a:r>
            <a:endParaRPr lang="en-US" sz="2800" b="1">
              <a:latin typeface="Andalus" panose="02020603050405020304" charset="0"/>
              <a:cs typeface="Andalus" panose="02020603050405020304" charset="0"/>
            </a:endParaRPr>
          </a:p>
          <a:p>
            <a:endParaRPr lang="en-US" sz="2800" b="1">
              <a:latin typeface="Andalus" panose="02020603050405020304" charset="0"/>
              <a:cs typeface="Andalus"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449070" y="1174750"/>
            <a:ext cx="9293225" cy="4953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06045" y="80010"/>
            <a:ext cx="12133580" cy="675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pPr algn="ctr"/>
            <a:r>
              <a:rPr lang="en-IN" altLang="en-US">
                <a:solidFill>
                  <a:srgbClr val="FF0000"/>
                </a:solidFill>
                <a:latin typeface="Andalus" panose="02020603050405020304" charset="0"/>
                <a:cs typeface="Andalus" panose="02020603050405020304" charset="0"/>
              </a:rPr>
              <a:t>ECOTONE</a:t>
            </a:r>
            <a:endParaRPr lang="en-IN" altLang="en-US">
              <a:solidFill>
                <a:srgbClr val="FF0000"/>
              </a:solidFill>
              <a:latin typeface="Andalus" panose="02020603050405020304" charset="0"/>
              <a:cs typeface="Andalus" panose="02020603050405020304" charset="0"/>
            </a:endParaRPr>
          </a:p>
        </p:txBody>
      </p:sp>
      <p:pic>
        <p:nvPicPr>
          <p:cNvPr id="4" name="Content Placeholder 3"/>
          <p:cNvPicPr>
            <a:picLocks noChangeAspect="1"/>
          </p:cNvPicPr>
          <p:nvPr>
            <p:ph sz="half" idx="1"/>
          </p:nvPr>
        </p:nvPicPr>
        <p:blipFill>
          <a:blip r:embed="rId1"/>
          <a:stretch>
            <a:fillRect/>
          </a:stretch>
        </p:blipFill>
        <p:spPr>
          <a:xfrm>
            <a:off x="123190" y="1691005"/>
            <a:ext cx="12134215" cy="5203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IN" altLang="en-US" b="1">
                <a:solidFill>
                  <a:srgbClr val="FF0000"/>
                </a:solidFill>
                <a:latin typeface="Andalus" panose="02020603050405020304" charset="0"/>
                <a:cs typeface="Andalus" panose="02020603050405020304" charset="0"/>
              </a:rPr>
              <a:t>ECOTONE</a:t>
            </a:r>
            <a:endParaRPr lang="en-IN" altLang="en-US" b="1">
              <a:solidFill>
                <a:srgbClr val="FF0000"/>
              </a:solidFill>
              <a:latin typeface="Andalus" panose="02020603050405020304" charset="0"/>
              <a:cs typeface="Andalus" panose="02020603050405020304" charset="0"/>
            </a:endParaRPr>
          </a:p>
        </p:txBody>
      </p:sp>
      <p:pic>
        <p:nvPicPr>
          <p:cNvPr id="8" name="Content Placeholder 7"/>
          <p:cNvPicPr>
            <a:picLocks noChangeAspect="1"/>
          </p:cNvPicPr>
          <p:nvPr>
            <p:ph sz="half" idx="2"/>
          </p:nvPr>
        </p:nvPicPr>
        <p:blipFill>
          <a:blip r:embed="rId1"/>
          <a:stretch>
            <a:fillRect/>
          </a:stretch>
        </p:blipFill>
        <p:spPr>
          <a:xfrm>
            <a:off x="299085" y="1924685"/>
            <a:ext cx="11432540" cy="41281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26110" y="143510"/>
            <a:ext cx="11595735" cy="7108825"/>
          </a:xfrm>
          <a:prstGeom prst="rect">
            <a:avLst/>
          </a:prstGeom>
          <a:noFill/>
        </p:spPr>
        <p:txBody>
          <a:bodyPr wrap="square" rtlCol="0" anchor="t">
            <a:spAutoFit/>
          </a:bodyPr>
          <a:p>
            <a:r>
              <a:rPr lang="en-IN" altLang="en-US" sz="3600" b="1">
                <a:solidFill>
                  <a:srgbClr val="FF0000"/>
                </a:solidFill>
                <a:latin typeface="Andalus" panose="02020603050405020304" charset="0"/>
                <a:cs typeface="Andalus" panose="02020603050405020304" charset="0"/>
              </a:rPr>
              <a:t>ECOTONE FORMATION:</a:t>
            </a:r>
            <a:endParaRPr lang="en-US" sz="2800">
              <a:latin typeface="Andalus" panose="02020603050405020304" charset="0"/>
              <a:cs typeface="Andalus" panose="02020603050405020304" charset="0"/>
            </a:endParaRPr>
          </a:p>
          <a:p>
            <a:r>
              <a:rPr lang="en-US" sz="2800">
                <a:latin typeface="Andalus" panose="02020603050405020304" charset="0"/>
                <a:cs typeface="Andalus" panose="02020603050405020304" charset="0"/>
              </a:rPr>
              <a:t>Changes in the physical environment may produce a sharp boundary, as in the example of the interface between areas of forest and cleared land. Elsewhere, a more gradually blended interface area will be found, where species from each community will be found together as well as unique local species. Mountain ranges often create such ecotones, due to the wide variety of climatic conditions experienced on their slopes. They may also provide a boundary between species due to the obstructive nature of their terrain. Mont Ventoux in France is a good example, marking the boundary between the flora and fauna of northern and southern France.[7] Most wetlands are ecotones. The spatial variation of ecotones often form due to disturbances, creating patches that separate patches of vegetation. Different intensity of disturbances can cause landslides, land shifts, or movement of sediment that can create these vegetation patches and ecotones</a:t>
            </a:r>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36855" y="1903730"/>
            <a:ext cx="12385675" cy="4351655"/>
          </a:xfrm>
        </p:spPr>
        <p:txBody>
          <a:bodyPr/>
          <a:p>
            <a:r>
              <a:rPr lang="en-US" sz="4000">
                <a:latin typeface="Andalus" panose="02020603050405020304" charset="0"/>
                <a:cs typeface="Andalus" panose="02020603050405020304" charset="0"/>
                <a:sym typeface="+mn-ea"/>
              </a:rPr>
              <a:t>an ecotone is the area where two communities interact. Ecotones can be easily identified by distinct change in soil gradient and soil composition between two communities.[</a:t>
            </a:r>
            <a:endParaRPr lang="en-US"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7"/>
          <p:cNvSpPr txBox="1"/>
          <p:nvPr/>
        </p:nvSpPr>
        <p:spPr>
          <a:xfrm>
            <a:off x="825500" y="1425575"/>
            <a:ext cx="11194415" cy="3661410"/>
          </a:xfrm>
          <a:prstGeom prst="rect">
            <a:avLst/>
          </a:prstGeom>
          <a:noFill/>
        </p:spPr>
        <p:txBody>
          <a:bodyPr wrap="square" rtlCol="0">
            <a:spAutoFit/>
          </a:bodyPr>
          <a:p>
            <a:pPr indent="0">
              <a:buFont typeface="Wingdings" panose="05000000000000000000" charset="0"/>
              <a:buNone/>
            </a:pPr>
            <a:r>
              <a:rPr lang="en-US" sz="4000" b="1">
                <a:solidFill>
                  <a:srgbClr val="FF0000"/>
                </a:solidFill>
                <a:latin typeface="Andalus" panose="02020603050405020304" charset="0"/>
                <a:cs typeface="Andalus" panose="02020603050405020304" charset="0"/>
              </a:rPr>
              <a:t>Characteristics of Ecotone</a:t>
            </a:r>
            <a:endParaRPr lang="en-US" sz="4000" b="1">
              <a:solidFill>
                <a:srgbClr val="FF0000"/>
              </a:solidFill>
              <a:latin typeface="Andalus" panose="02020603050405020304" charset="0"/>
              <a:cs typeface="Andalus" panose="02020603050405020304" charset="0"/>
            </a:endParaRPr>
          </a:p>
          <a:p>
            <a:pPr marL="457200" indent="-457200">
              <a:buFont typeface="Wingdings" panose="05000000000000000000" charset="0"/>
              <a:buChar char="Ø"/>
            </a:pPr>
            <a:r>
              <a:rPr lang="en-US" sz="3200">
                <a:latin typeface="Andalus" panose="02020603050405020304" charset="0"/>
                <a:cs typeface="Andalus" panose="02020603050405020304" charset="0"/>
              </a:rPr>
              <a:t>It may be narrow (between grassland and forest) or wide (between forest and desert).</a:t>
            </a:r>
            <a:endParaRPr lang="en-US" sz="3200">
              <a:latin typeface="Andalus" panose="02020603050405020304" charset="0"/>
              <a:cs typeface="Andalus" panose="02020603050405020304" charset="0"/>
            </a:endParaRPr>
          </a:p>
          <a:p>
            <a:pPr marL="457200" indent="-457200">
              <a:buFont typeface="Wingdings" panose="05000000000000000000" charset="0"/>
              <a:buChar char="Ø"/>
            </a:pPr>
            <a:r>
              <a:rPr lang="en-US" sz="3200">
                <a:latin typeface="Andalus" panose="02020603050405020304" charset="0"/>
                <a:cs typeface="Andalus" panose="02020603050405020304" charset="0"/>
              </a:rPr>
              <a:t>It has conditions intermediate to the adjacent ecosystems. ...</a:t>
            </a:r>
            <a:endParaRPr lang="en-US" sz="3200">
              <a:latin typeface="Andalus" panose="02020603050405020304" charset="0"/>
              <a:cs typeface="Andalus" panose="02020603050405020304" charset="0"/>
            </a:endParaRPr>
          </a:p>
          <a:p>
            <a:pPr marL="457200" indent="-457200">
              <a:buFont typeface="Wingdings" panose="05000000000000000000" charset="0"/>
              <a:buChar char="Ø"/>
            </a:pPr>
            <a:r>
              <a:rPr lang="en-US" sz="3200">
                <a:latin typeface="Andalus" panose="02020603050405020304" charset="0"/>
                <a:cs typeface="Andalus" panose="02020603050405020304" charset="0"/>
              </a:rPr>
              <a:t>Usually, the number and the population density of the species of an outgoing community decreases as we move away from the community or ecosystem.</a:t>
            </a:r>
            <a:endParaRPr lang="en-US" sz="3200">
              <a:latin typeface="Andalus" panose="02020603050405020304" charset="0"/>
              <a:cs typeface="Andalus"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7620" y="69215"/>
            <a:ext cx="12162790" cy="6767195"/>
          </a:xfrm>
          <a:prstGeom prst="rect">
            <a:avLst/>
          </a:prstGeom>
        </p:spPr>
      </p:pic>
    </p:spTree>
  </p:cSld>
  <p:clrMapOvr>
    <a:masterClrMapping/>
  </p:clrMapOvr>
</p:sld>
</file>

<file path=ppt/theme/theme1.xml><?xml version="1.0" encoding="utf-8"?>
<a:theme xmlns:a="http://schemas.openxmlformats.org/drawingml/2006/main" name="1_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2671</Words>
  <Application>WPS Presentation</Application>
  <PresentationFormat>Widescreen</PresentationFormat>
  <Paragraphs>53</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Andalus</vt:lpstr>
      <vt:lpstr>Wingdings</vt:lpstr>
      <vt:lpstr>Algerian</vt:lpstr>
      <vt:lpstr>Microsoft YaHei</vt:lpstr>
      <vt:lpstr>Arial Unicode MS</vt:lpstr>
      <vt:lpstr>Calibri</vt:lpstr>
      <vt:lpstr>1_Orange Waves</vt:lpstr>
      <vt:lpstr>PowerPoint 演示文稿</vt:lpstr>
      <vt:lpstr>PowerPoint 演示文稿</vt:lpstr>
      <vt:lpstr>PowerPoint 演示文稿</vt:lpstr>
      <vt:lpstr>ECOTONE</vt:lpstr>
      <vt:lpstr>ECOTONE</vt:lpstr>
      <vt:lpstr>PowerPoint 演示文稿</vt:lpstr>
      <vt:lpstr>PowerPoint 演示文稿</vt:lpstr>
      <vt:lpstr>PowerPoint 演示文稿</vt:lpstr>
      <vt:lpstr>PowerPoint 演示文稿</vt:lpstr>
      <vt:lpstr>Characteristics of Ecotone </vt:lpstr>
      <vt:lpstr>EXAMPLES OF EONE</vt:lpstr>
      <vt:lpstr>PowerPoint 演示文稿</vt:lpstr>
      <vt:lpstr>PowerPoint 演示文稿</vt:lpstr>
      <vt:lpstr>community</vt:lpstr>
      <vt:lpstr>COMMUNITY</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My acer</cp:lastModifiedBy>
  <cp:revision>11</cp:revision>
  <dcterms:created xsi:type="dcterms:W3CDTF">2020-08-08T05:26:00Z</dcterms:created>
  <dcterms:modified xsi:type="dcterms:W3CDTF">2020-08-08T07:55:18Z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