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E5A8-13B3-473E-892A-492919CDA32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3269-FD1B-495C-BC14-7A4952FE1A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science/soil" TargetMode="External"/><Relationship Id="rId3" Type="http://schemas.openxmlformats.org/officeDocument/2006/relationships/hyperlink" Target="https://www.britannica.com/science/species-taxon" TargetMode="External"/><Relationship Id="rId7" Type="http://schemas.openxmlformats.org/officeDocument/2006/relationships/hyperlink" Target="https://www.britannica.com/animal/animal" TargetMode="External"/><Relationship Id="rId12" Type="http://schemas.openxmlformats.org/officeDocument/2006/relationships/hyperlink" Target="https://www.merriam-webster.com/dictionary/community" TargetMode="External"/><Relationship Id="rId2" Type="http://schemas.openxmlformats.org/officeDocument/2006/relationships/hyperlink" Target="https://www.britannica.com/science/bi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plant/plant" TargetMode="External"/><Relationship Id="rId11" Type="http://schemas.openxmlformats.org/officeDocument/2006/relationships/hyperlink" Target="https://www.merriam-webster.com/dictionary/constitutes" TargetMode="External"/><Relationship Id="rId5" Type="http://schemas.openxmlformats.org/officeDocument/2006/relationships/hyperlink" Target="https://www.britannica.com/plant/tree" TargetMode="External"/><Relationship Id="rId10" Type="http://schemas.openxmlformats.org/officeDocument/2006/relationships/hyperlink" Target="https://www.britannica.com/science/fungus" TargetMode="External"/><Relationship Id="rId4" Type="http://schemas.openxmlformats.org/officeDocument/2006/relationships/hyperlink" Target="https://www.britannica.com/science/forest" TargetMode="External"/><Relationship Id="rId9" Type="http://schemas.openxmlformats.org/officeDocument/2006/relationships/hyperlink" Target="https://www.britannica.com/science/bacteri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science/food-chain" TargetMode="External"/><Relationship Id="rId13" Type="http://schemas.openxmlformats.org/officeDocument/2006/relationships/hyperlink" Target="https://www.britannica.com/science/nutrient" TargetMode="External"/><Relationship Id="rId3" Type="http://schemas.openxmlformats.org/officeDocument/2006/relationships/hyperlink" Target="https://www.merriam-webster.com/dictionary/niche" TargetMode="External"/><Relationship Id="rId7" Type="http://schemas.openxmlformats.org/officeDocument/2006/relationships/hyperlink" Target="https://www.britannica.com/science/mutualism-biology" TargetMode="External"/><Relationship Id="rId12" Type="http://schemas.openxmlformats.org/officeDocument/2006/relationships/hyperlink" Target="https://www.britannica.com/science/energy" TargetMode="External"/><Relationship Id="rId2" Type="http://schemas.openxmlformats.org/officeDocument/2006/relationships/hyperlink" Target="https://www.britannica.com/science/niche-ecology" TargetMode="External"/><Relationship Id="rId16" Type="http://schemas.openxmlformats.org/officeDocument/2006/relationships/hyperlink" Target="https://www.britannica.com/science/environ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science/parasitism" TargetMode="External"/><Relationship Id="rId11" Type="http://schemas.openxmlformats.org/officeDocument/2006/relationships/hyperlink" Target="https://www.britannica.com/place/Sun" TargetMode="External"/><Relationship Id="rId5" Type="http://schemas.openxmlformats.org/officeDocument/2006/relationships/hyperlink" Target="https://www.britannica.com/science/predation" TargetMode="External"/><Relationship Id="rId15" Type="http://schemas.openxmlformats.org/officeDocument/2006/relationships/hyperlink" Target="https://www.britannica.com/science/carnivore-consumer" TargetMode="External"/><Relationship Id="rId10" Type="http://schemas.openxmlformats.org/officeDocument/2006/relationships/hyperlink" Target="https://www.britannica.com/science/photosynthesis" TargetMode="External"/><Relationship Id="rId4" Type="http://schemas.openxmlformats.org/officeDocument/2006/relationships/hyperlink" Target="https://www.britannica.com/science/competition-biotic-interaction" TargetMode="External"/><Relationship Id="rId9" Type="http://schemas.openxmlformats.org/officeDocument/2006/relationships/hyperlink" Target="https://www.britannica.com/science/trophic-level" TargetMode="External"/><Relationship Id="rId14" Type="http://schemas.openxmlformats.org/officeDocument/2006/relationships/hyperlink" Target="https://www.britannica.com/science/herbivor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8153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GOOD AFTERNOON TO ALL </a:t>
            </a:r>
          </a:p>
          <a:p>
            <a:endParaRPr lang="en-US" sz="2800" b="1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Algerian" pitchFamily="82" charset="0"/>
              </a:rPr>
              <a:t>BIO – GEOGRAPHY</a:t>
            </a:r>
          </a:p>
          <a:p>
            <a:endParaRPr lang="en-US" sz="2800" b="1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TPOIC:</a:t>
            </a:r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ANIMALCOMMUNITY</a:t>
            </a:r>
          </a:p>
          <a:p>
            <a:endParaRPr lang="en-US" sz="2800" b="1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Algerian" pitchFamily="82" charset="0"/>
              </a:rPr>
              <a:t>DAY ORDER:III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lgerian" pitchFamily="82" charset="0"/>
              </a:rPr>
              <a:t>DATE:21.08.2020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lgerian" pitchFamily="82" charset="0"/>
              </a:rPr>
              <a:t>TIME :2:30 TO 3:30</a:t>
            </a:r>
          </a:p>
          <a:p>
            <a:endParaRPr lang="en-US" sz="2800" b="1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Algerian" pitchFamily="82" charset="0"/>
              </a:rPr>
              <a:t>S.NITHYA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Algerian" pitchFamily="82" charset="0"/>
              </a:rPr>
              <a:t>LECTURER IN GEOGRAPHY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Algerian" pitchFamily="82" charset="0"/>
              </a:rPr>
              <a:t>GCWK(A)</a:t>
            </a:r>
            <a:endParaRPr lang="en-US" sz="2800" b="1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096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Species: </a:t>
            </a:r>
            <a:r>
              <a:rPr lang="en-US" sz="3200" b="1" dirty="0">
                <a:solidFill>
                  <a:srgbClr val="7030A0"/>
                </a:solidFill>
                <a:latin typeface="Arial Black" pitchFamily="34" charset="0"/>
              </a:rPr>
              <a:t>Individual organisms that can interbreed to make fertile </a:t>
            </a:r>
            <a:r>
              <a:rPr lang="en-US" sz="3200" b="1" dirty="0" smtClean="0">
                <a:solidFill>
                  <a:srgbClr val="7030A0"/>
                </a:solidFill>
                <a:latin typeface="Arial Black" pitchFamily="34" charset="0"/>
              </a:rPr>
              <a:t>off springs</a:t>
            </a:r>
            <a:endParaRPr lang="en-US" sz="3200" b="1" dirty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Population: </a:t>
            </a:r>
            <a:r>
              <a:rPr lang="en-US" sz="3200" b="1" dirty="0">
                <a:solidFill>
                  <a:srgbClr val="7030A0"/>
                </a:solidFill>
                <a:latin typeface="Arial Black" pitchFamily="34" charset="0"/>
              </a:rPr>
              <a:t>Total number of a species in a given place/time</a:t>
            </a:r>
          </a:p>
          <a:p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Community: </a:t>
            </a:r>
            <a:r>
              <a:rPr lang="en-US" sz="3200" b="1" dirty="0">
                <a:solidFill>
                  <a:srgbClr val="7030A0"/>
                </a:solidFill>
                <a:latin typeface="Arial Black" pitchFamily="34" charset="0"/>
              </a:rPr>
              <a:t>A combination of more than one population in a place</a:t>
            </a:r>
          </a:p>
          <a:p>
            <a:r>
              <a:rPr lang="en-US" sz="3200" b="1" dirty="0">
                <a:solidFill>
                  <a:srgbClr val="7030A0"/>
                </a:solidFill>
                <a:latin typeface="Arial Black" pitchFamily="34" charset="0"/>
              </a:rPr>
              <a:t>Therefore: Animal Community is simply the various species of animals in an habitat or microhabitat or occupying the same niche.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ANIMAL COMMUNITY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498316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Arial Black" pitchFamily="34" charset="0"/>
              </a:rPr>
              <a:t>If one considers all of the various populations that are found in a given area, that is known as a biological community</a:t>
            </a:r>
            <a:r>
              <a:rPr lang="en-US" sz="2800" b="1" dirty="0" smtClean="0">
                <a:solidFill>
                  <a:srgbClr val="7030A0"/>
                </a:solidFill>
                <a:latin typeface="Arial Black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Black" pitchFamily="34" charset="0"/>
              </a:rPr>
              <a:t>For example, all the organisms living on a dead tree can be considered a community. Various species of worms, insects, moles, moss, fungi, etc. will all reside there and carry out various niches.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248400"/>
          </a:xfrm>
        </p:spPr>
        <p:txBody>
          <a:bodyPr>
            <a:noAutofit/>
          </a:bodyPr>
          <a:lstStyle/>
          <a:p>
            <a:r>
              <a:rPr lang="en-US" b="1" dirty="0">
                <a:latin typeface="Arial Black" pitchFamily="34" charset="0"/>
              </a:rPr>
              <a:t>Community</a:t>
            </a:r>
            <a:r>
              <a:rPr lang="en-US" dirty="0">
                <a:latin typeface="Arial Black" pitchFamily="34" charset="0"/>
              </a:rPr>
              <a:t>, also called </a:t>
            </a:r>
            <a:r>
              <a:rPr lang="en-US" b="1" dirty="0">
                <a:latin typeface="Arial Black" pitchFamily="34" charset="0"/>
              </a:rPr>
              <a:t>biological community</a:t>
            </a:r>
            <a:r>
              <a:rPr lang="en-US" dirty="0">
                <a:latin typeface="Arial Black" pitchFamily="34" charset="0"/>
              </a:rPr>
              <a:t>, in </a:t>
            </a:r>
            <a:r>
              <a:rPr lang="en-US" dirty="0">
                <a:latin typeface="Arial Black" pitchFamily="34" charset="0"/>
                <a:hlinkClick r:id="rId2"/>
              </a:rPr>
              <a:t>biology</a:t>
            </a:r>
            <a:r>
              <a:rPr lang="en-US" dirty="0">
                <a:latin typeface="Arial Black" pitchFamily="34" charset="0"/>
              </a:rPr>
              <a:t>, an interacting group of various </a:t>
            </a:r>
            <a:r>
              <a:rPr lang="en-US" dirty="0">
                <a:latin typeface="Arial Black" pitchFamily="34" charset="0"/>
                <a:hlinkClick r:id="rId3"/>
              </a:rPr>
              <a:t>species</a:t>
            </a:r>
            <a:r>
              <a:rPr lang="en-US" dirty="0">
                <a:latin typeface="Arial Black" pitchFamily="34" charset="0"/>
              </a:rPr>
              <a:t> in a common location. </a:t>
            </a:r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For example, a</a:t>
            </a:r>
            <a:r>
              <a:rPr lang="en-US" dirty="0">
                <a:latin typeface="Arial Black" pitchFamily="34" charset="0"/>
              </a:rPr>
              <a:t> </a:t>
            </a:r>
            <a:r>
              <a:rPr lang="en-US" dirty="0">
                <a:latin typeface="Arial Black" pitchFamily="34" charset="0"/>
                <a:hlinkClick r:id="rId4"/>
              </a:rPr>
              <a:t>forest</a:t>
            </a:r>
            <a:r>
              <a:rPr lang="en-US" dirty="0">
                <a:latin typeface="Arial Black" pitchFamily="34" charset="0"/>
              </a:rPr>
              <a:t> of </a:t>
            </a:r>
            <a:r>
              <a:rPr lang="en-US" dirty="0">
                <a:latin typeface="Arial Black" pitchFamily="34" charset="0"/>
                <a:hlinkClick r:id="rId5"/>
              </a:rPr>
              <a:t>trees</a:t>
            </a:r>
            <a:r>
              <a:rPr lang="en-US" dirty="0">
                <a:latin typeface="Arial Black" pitchFamily="34" charset="0"/>
              </a:rPr>
              <a:t> and undergrowth </a:t>
            </a:r>
            <a:r>
              <a:rPr lang="en-US" dirty="0">
                <a:latin typeface="Arial Black" pitchFamily="34" charset="0"/>
                <a:hlinkClick r:id="rId6"/>
              </a:rPr>
              <a:t>plants</a:t>
            </a:r>
            <a:r>
              <a:rPr lang="en-US" dirty="0">
                <a:latin typeface="Arial Black" pitchFamily="34" charset="0"/>
              </a:rPr>
              <a:t>, inhabited by </a:t>
            </a:r>
            <a:r>
              <a:rPr lang="en-US" dirty="0">
                <a:latin typeface="Arial Black" pitchFamily="34" charset="0"/>
                <a:hlinkClick r:id="rId7"/>
              </a:rPr>
              <a:t>animals</a:t>
            </a:r>
            <a:r>
              <a:rPr lang="en-US" dirty="0">
                <a:latin typeface="Arial Black" pitchFamily="34" charset="0"/>
              </a:rPr>
              <a:t> and rooted in </a:t>
            </a:r>
            <a:r>
              <a:rPr lang="en-US" dirty="0">
                <a:latin typeface="Arial Black" pitchFamily="34" charset="0"/>
                <a:hlinkClick r:id="rId8"/>
              </a:rPr>
              <a:t>soil</a:t>
            </a:r>
            <a:r>
              <a:rPr lang="en-US" dirty="0">
                <a:latin typeface="Arial Black" pitchFamily="34" charset="0"/>
              </a:rPr>
              <a:t> containing </a:t>
            </a:r>
            <a:r>
              <a:rPr lang="en-US" dirty="0">
                <a:latin typeface="Arial Black" pitchFamily="34" charset="0"/>
                <a:hlinkClick r:id="rId9"/>
              </a:rPr>
              <a:t>bacteria</a:t>
            </a:r>
            <a:r>
              <a:rPr lang="en-US" dirty="0">
                <a:latin typeface="Arial Black" pitchFamily="34" charset="0"/>
              </a:rPr>
              <a:t> and </a:t>
            </a:r>
            <a:r>
              <a:rPr lang="en-US" dirty="0">
                <a:latin typeface="Arial Black" pitchFamily="34" charset="0"/>
                <a:hlinkClick r:id="rId10"/>
              </a:rPr>
              <a:t>fungi</a:t>
            </a:r>
            <a:r>
              <a:rPr lang="en-US" dirty="0">
                <a:latin typeface="Arial Black" pitchFamily="34" charset="0"/>
              </a:rPr>
              <a:t>, </a:t>
            </a:r>
            <a:r>
              <a:rPr lang="en-US" dirty="0">
                <a:latin typeface="Arial Black" pitchFamily="34" charset="0"/>
                <a:hlinkClick r:id="rId11"/>
              </a:rPr>
              <a:t>constitutes</a:t>
            </a:r>
            <a:r>
              <a:rPr lang="en-US" dirty="0">
                <a:latin typeface="Arial Black" pitchFamily="34" charset="0"/>
              </a:rPr>
              <a:t> a biological </a:t>
            </a:r>
            <a:r>
              <a:rPr lang="en-US" dirty="0">
                <a:latin typeface="Arial Black" pitchFamily="34" charset="0"/>
                <a:hlinkClick r:id="rId12"/>
              </a:rPr>
              <a:t>community</a:t>
            </a:r>
            <a:r>
              <a:rPr lang="en-US" dirty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The various species in a community each occupy their own ecological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2"/>
              </a:rPr>
              <a:t>niche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. The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3"/>
              </a:rPr>
              <a:t>niche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of a species includes all of its interactions with other members of the community, including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4"/>
              </a:rPr>
              <a:t>competition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,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5"/>
              </a:rPr>
              <a:t>predation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,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6"/>
              </a:rPr>
              <a:t>parasitism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, and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7"/>
              </a:rPr>
              <a:t>mutualism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. The organisms within a community can be positioned along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8"/>
              </a:rPr>
              <a:t>food chains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by showing which eats which, and these positions are known as </a:t>
            </a:r>
            <a:r>
              <a:rPr lang="en-US" sz="2000" dirty="0" err="1">
                <a:solidFill>
                  <a:srgbClr val="7030A0"/>
                </a:solidFill>
                <a:latin typeface="Arial Black" pitchFamily="34" charset="0"/>
                <a:hlinkClick r:id="rId9"/>
              </a:rPr>
              <a:t>trophic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9"/>
              </a:rPr>
              <a:t> levels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. The first level includes the producers—the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0"/>
              </a:rPr>
              <a:t>photosynthetic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plants—which convert the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1"/>
              </a:rPr>
              <a:t>Sun’s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radiant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2"/>
              </a:rPr>
              <a:t>energy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into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3"/>
              </a:rPr>
              <a:t>nutrients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available to other organisms in the community. These plants are eaten by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4"/>
              </a:rPr>
              <a:t>herbivores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(plant-eaters, or primary consumers), the second </a:t>
            </a:r>
            <a:r>
              <a:rPr lang="en-US" sz="2000" dirty="0" err="1">
                <a:solidFill>
                  <a:srgbClr val="7030A0"/>
                </a:solidFill>
                <a:latin typeface="Arial Black" pitchFamily="34" charset="0"/>
                <a:hlinkClick r:id="rId9"/>
              </a:rPr>
              <a:t>trophic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9"/>
              </a:rPr>
              <a:t> level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. Herbivores are, in turn, eaten by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5"/>
              </a:rPr>
              <a:t>carnivores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(flesh-eaters), which are frequently eaten by larger carnivores (secondary and tertiary consumers, respectively). The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8"/>
              </a:rPr>
              <a:t>food chain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 ends when the last link dies and is attacked by various bacteria and fungi, the decomposers that break down dead organic matter and thereby release essential nutrients back into the 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  <a:hlinkClick r:id="rId16"/>
              </a:rPr>
              <a:t>environment</a:t>
            </a:r>
            <a:r>
              <a:rPr lang="en-US" sz="2000" dirty="0">
                <a:solidFill>
                  <a:srgbClr val="7030A0"/>
                </a:solidFill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od we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A biological community is a collection of populations of differen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A biological community is a collection of populations of differen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A biological community is a collection of populations of differen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A biological community is a collection of populations of differen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1000"/>
            <a:ext cx="9144000" cy="723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A biological community is a collection of populations of differen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000" b="1" smtClean="0">
              <a:solidFill>
                <a:srgbClr val="00B050"/>
              </a:solidFill>
              <a:latin typeface="Algerian" pitchFamily="82" charset="0"/>
            </a:endParaRPr>
          </a:p>
          <a:p>
            <a:pPr>
              <a:buNone/>
            </a:pPr>
            <a:r>
              <a:rPr lang="en-US" sz="6000" b="1" smtClean="0">
                <a:solidFill>
                  <a:srgbClr val="00B050"/>
                </a:solidFill>
                <a:latin typeface="Algerian" pitchFamily="82" charset="0"/>
              </a:rPr>
              <a:t>THANKS </a:t>
            </a:r>
            <a:r>
              <a:rPr lang="en-US" sz="6000" b="1" dirty="0" smtClean="0">
                <a:solidFill>
                  <a:srgbClr val="00B050"/>
                </a:solidFill>
                <a:latin typeface="Algerian" pitchFamily="82" charset="0"/>
              </a:rPr>
              <a:t>TO ALL</a:t>
            </a:r>
            <a:endParaRPr lang="en-US" sz="6000" b="1" dirty="0">
              <a:solidFill>
                <a:srgbClr val="00B05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152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ANIMAL COMMUNITY</vt:lpstr>
      <vt:lpstr>Slide 4</vt:lpstr>
      <vt:lpstr>Slide 5</vt:lpstr>
      <vt:lpstr>Slide 6</vt:lpstr>
      <vt:lpstr>Slide 7</vt:lpstr>
      <vt:lpstr>Slide 8</vt:lpstr>
      <vt:lpstr>Slide 9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</dc:creator>
  <cp:lastModifiedBy>wel</cp:lastModifiedBy>
  <cp:revision>4</cp:revision>
  <dcterms:created xsi:type="dcterms:W3CDTF">2020-08-21T08:24:14Z</dcterms:created>
  <dcterms:modified xsi:type="dcterms:W3CDTF">2020-08-21T08:51:21Z</dcterms:modified>
</cp:coreProperties>
</file>