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88" r:id="rId3"/>
    <p:sldId id="290" r:id="rId4"/>
    <p:sldId id="286" r:id="rId5"/>
    <p:sldId id="291" r:id="rId6"/>
    <p:sldId id="258" r:id="rId7"/>
    <p:sldId id="310" r:id="rId8"/>
    <p:sldId id="261" r:id="rId9"/>
    <p:sldId id="262" r:id="rId10"/>
    <p:sldId id="266" r:id="rId11"/>
    <p:sldId id="263" r:id="rId12"/>
    <p:sldId id="264" r:id="rId13"/>
    <p:sldId id="265" r:id="rId14"/>
    <p:sldId id="267" r:id="rId15"/>
    <p:sldId id="273" r:id="rId16"/>
    <p:sldId id="268" r:id="rId17"/>
    <p:sldId id="269" r:id="rId18"/>
    <p:sldId id="274" r:id="rId19"/>
    <p:sldId id="270" r:id="rId20"/>
    <p:sldId id="272" r:id="rId21"/>
    <p:sldId id="275" r:id="rId22"/>
    <p:sldId id="276" r:id="rId23"/>
    <p:sldId id="277" r:id="rId24"/>
    <p:sldId id="279" r:id="rId25"/>
    <p:sldId id="280" r:id="rId26"/>
    <p:sldId id="283" r:id="rId27"/>
    <p:sldId id="284"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1" r:id="rId47"/>
    <p:sldId id="31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602" autoAdjust="0"/>
    <p:restoredTop sz="94660"/>
  </p:normalViewPr>
  <p:slideViewPr>
    <p:cSldViewPr>
      <p:cViewPr>
        <p:scale>
          <a:sx n="71" d="100"/>
          <a:sy n="71" d="100"/>
        </p:scale>
        <p:origin x="-1386"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16869-49B5-4A11-91D1-A2D93EA8F2B9}" type="datetimeFigureOut">
              <a:rPr lang="en-US" smtClean="0"/>
              <a:pPr/>
              <a:t>8/19/2020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18ABCC-87CC-4BFF-9782-113AF7653A1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18ABCC-87CC-4BFF-9782-113AF7653A1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9223B3-82A1-4229-A65C-BA1B7C03EE03}"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0B0B0-BB68-4CE2-9657-F4B262F68F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23B3-82A1-4229-A65C-BA1B7C03EE03}"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0B0B0-BB68-4CE2-9657-F4B262F68F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23B3-82A1-4229-A65C-BA1B7C03EE03}"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0B0B0-BB68-4CE2-9657-F4B262F68F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223B3-82A1-4229-A65C-BA1B7C03EE03}"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0B0B0-BB68-4CE2-9657-F4B262F68F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223B3-82A1-4229-A65C-BA1B7C03EE03}"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0B0B0-BB68-4CE2-9657-F4B262F68F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9223B3-82A1-4229-A65C-BA1B7C03EE03}"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0B0B0-BB68-4CE2-9657-F4B262F68F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9223B3-82A1-4229-A65C-BA1B7C03EE03}"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0B0B0-BB68-4CE2-9657-F4B262F68F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9223B3-82A1-4229-A65C-BA1B7C03EE03}"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10B0B0-BB68-4CE2-9657-F4B262F68F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223B3-82A1-4229-A65C-BA1B7C03EE03}"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0B0B0-BB68-4CE2-9657-F4B262F68F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23B3-82A1-4229-A65C-BA1B7C03EE03}"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0B0B0-BB68-4CE2-9657-F4B262F68F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23B3-82A1-4229-A65C-BA1B7C03EE03}"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0B0B0-BB68-4CE2-9657-F4B262F68F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223B3-82A1-4229-A65C-BA1B7C03EE03}" type="datetimeFigureOut">
              <a:rPr lang="en-US" smtClean="0"/>
              <a:pPr/>
              <a:t>8/19/2020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0B0B0-BB68-4CE2-9657-F4B262F68F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295400"/>
            <a:ext cx="6400800" cy="4708981"/>
          </a:xfrm>
          <a:prstGeom prst="rect">
            <a:avLst/>
          </a:prstGeom>
          <a:noFill/>
        </p:spPr>
        <p:txBody>
          <a:bodyPr wrap="square" rtlCol="0">
            <a:spAutoFit/>
          </a:bodyPr>
          <a:lstStyle/>
          <a:p>
            <a:r>
              <a:rPr lang="en-US" sz="2000" b="1" dirty="0" smtClean="0">
                <a:solidFill>
                  <a:srgbClr val="FF0000"/>
                </a:solidFill>
              </a:rPr>
              <a:t>GOOD  AFTERNOON  TO ALL</a:t>
            </a:r>
          </a:p>
          <a:p>
            <a:endParaRPr lang="en-US" sz="2000" b="1" dirty="0">
              <a:solidFill>
                <a:srgbClr val="FF0000"/>
              </a:solidFill>
            </a:endParaRPr>
          </a:p>
          <a:p>
            <a:r>
              <a:rPr lang="en-US" sz="2000" b="1" dirty="0" smtClean="0">
                <a:solidFill>
                  <a:srgbClr val="FF0000"/>
                </a:solidFill>
              </a:rPr>
              <a:t>PAPER: BIO – GEOGRAPHY</a:t>
            </a:r>
          </a:p>
          <a:p>
            <a:endParaRPr lang="en-US" sz="2000" b="1" dirty="0">
              <a:solidFill>
                <a:srgbClr val="FF0000"/>
              </a:solidFill>
            </a:endParaRPr>
          </a:p>
          <a:p>
            <a:r>
              <a:rPr lang="en-US" sz="2000" b="1" dirty="0" smtClean="0">
                <a:solidFill>
                  <a:srgbClr val="FF0000"/>
                </a:solidFill>
              </a:rPr>
              <a:t>TOPIC:  BIOTIC SUCCESSION (COMMUNITY DEVELOPMENT)</a:t>
            </a:r>
          </a:p>
          <a:p>
            <a:endParaRPr lang="en-US" sz="2000" b="1" dirty="0" smtClean="0">
              <a:solidFill>
                <a:srgbClr val="FF0000"/>
              </a:solidFill>
            </a:endParaRPr>
          </a:p>
          <a:p>
            <a:r>
              <a:rPr lang="en-US" sz="2000" b="1" dirty="0" smtClean="0">
                <a:solidFill>
                  <a:srgbClr val="00B050"/>
                </a:solidFill>
              </a:rPr>
              <a:t>DAY ORDER : </a:t>
            </a:r>
            <a:r>
              <a:rPr lang="en-US" sz="2000" b="1" dirty="0" smtClean="0">
                <a:solidFill>
                  <a:srgbClr val="00B050"/>
                </a:solidFill>
              </a:rPr>
              <a:t>IV /</a:t>
            </a:r>
            <a:r>
              <a:rPr lang="en-US" sz="2000" b="1" dirty="0" smtClean="0">
                <a:solidFill>
                  <a:srgbClr val="002060"/>
                </a:solidFill>
              </a:rPr>
              <a:t> I</a:t>
            </a:r>
            <a:endParaRPr lang="en-US" sz="2000" b="1" dirty="0" smtClean="0">
              <a:solidFill>
                <a:srgbClr val="002060"/>
              </a:solidFill>
            </a:endParaRPr>
          </a:p>
          <a:p>
            <a:endParaRPr lang="en-US" sz="2000" b="1" dirty="0">
              <a:solidFill>
                <a:srgbClr val="FF0000"/>
              </a:solidFill>
            </a:endParaRPr>
          </a:p>
          <a:p>
            <a:r>
              <a:rPr lang="en-US" sz="2000" b="1" dirty="0" smtClean="0">
                <a:solidFill>
                  <a:srgbClr val="FF0000"/>
                </a:solidFill>
              </a:rPr>
              <a:t>TIME : 1:30 TO 2: </a:t>
            </a:r>
            <a:r>
              <a:rPr lang="en-US" sz="2000" b="1" dirty="0" smtClean="0">
                <a:solidFill>
                  <a:srgbClr val="FF0000"/>
                </a:solidFill>
              </a:rPr>
              <a:t>30/ </a:t>
            </a:r>
            <a:r>
              <a:rPr lang="en-US" sz="2000" b="1" dirty="0" smtClean="0">
                <a:solidFill>
                  <a:srgbClr val="002060"/>
                </a:solidFill>
              </a:rPr>
              <a:t>10:30 TO 11:30</a:t>
            </a:r>
            <a:endParaRPr lang="en-US" sz="2000" b="1" dirty="0" smtClean="0">
              <a:solidFill>
                <a:srgbClr val="002060"/>
              </a:solidFill>
            </a:endParaRPr>
          </a:p>
          <a:p>
            <a:r>
              <a:rPr lang="en-US" sz="2000" b="1" dirty="0" smtClean="0">
                <a:solidFill>
                  <a:srgbClr val="FF0000"/>
                </a:solidFill>
              </a:rPr>
              <a:t>DATE:14.8.2020/19.8.2020</a:t>
            </a:r>
            <a:endParaRPr lang="en-US" sz="2000" b="1" dirty="0">
              <a:solidFill>
                <a:srgbClr val="FF0000"/>
              </a:solidFill>
            </a:endParaRPr>
          </a:p>
          <a:p>
            <a:r>
              <a:rPr lang="en-US" sz="2000" b="1" dirty="0" smtClean="0">
                <a:solidFill>
                  <a:srgbClr val="00B050"/>
                </a:solidFill>
              </a:rPr>
              <a:t>S.NITHYA</a:t>
            </a:r>
          </a:p>
          <a:p>
            <a:r>
              <a:rPr lang="en-US" sz="2000" b="1" dirty="0" smtClean="0">
                <a:solidFill>
                  <a:srgbClr val="00B050"/>
                </a:solidFill>
              </a:rPr>
              <a:t>LECTURER IN GEOGRAPHY </a:t>
            </a:r>
          </a:p>
          <a:p>
            <a:r>
              <a:rPr lang="en-US" sz="2000" b="1" dirty="0" smtClean="0">
                <a:solidFill>
                  <a:srgbClr val="00B050"/>
                </a:solidFill>
              </a:rPr>
              <a:t>GCWK(A)</a:t>
            </a:r>
          </a:p>
          <a:p>
            <a:endParaRPr lang="en-US" sz="2000" b="1" dirty="0">
              <a:solidFill>
                <a:srgbClr val="FF0000"/>
              </a:solidFill>
            </a:endParaRPr>
          </a:p>
          <a:p>
            <a:r>
              <a:rPr lang="en-US" sz="2000" b="1" dirty="0" smtClean="0">
                <a:solidFill>
                  <a:srgbClr val="FF0000"/>
                </a:solidFill>
              </a:rPr>
              <a:t> </a:t>
            </a:r>
            <a:endParaRPr lang="en-US" sz="20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istory&#10;The French naturalist A D la Malle was the first to make use of&#10;the word succession concerning the vegetation deve..."/>
          <p:cNvPicPr>
            <a:picLocks noChangeAspect="1" noChangeArrowheads="1"/>
          </p:cNvPicPr>
          <p:nvPr/>
        </p:nvPicPr>
        <p:blipFill>
          <a:blip r:embed="rId3"/>
          <a:srcRect/>
          <a:stretch>
            <a:fillRect/>
          </a:stretch>
        </p:blipFill>
        <p:spPr bwMode="auto">
          <a:xfrm>
            <a:off x="419857" y="155893"/>
            <a:ext cx="8419343" cy="632110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 There is a progressive increase in the total matter of&#10;community.&#10;• There is tendency for increased nutrient conservatio..."/>
          <p:cNvPicPr>
            <a:picLocks noChangeAspect="1" noChangeArrowheads="1"/>
          </p:cNvPicPr>
          <p:nvPr/>
        </p:nvPicPr>
        <p:blipFill>
          <a:blip r:embed="rId2"/>
          <a:srcRect/>
          <a:stretch>
            <a:fillRect/>
          </a:stretch>
        </p:blipFill>
        <p:spPr bwMode="auto">
          <a:xfrm>
            <a:off x="178649" y="0"/>
            <a:ext cx="8965351" cy="673104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 Community become more diverse in terms of&#10;number of species and their balance.&#10;• The community become more heterogeneous..."/>
          <p:cNvPicPr>
            <a:picLocks noChangeAspect="1" noChangeArrowheads="1"/>
          </p:cNvPicPr>
          <p:nvPr/>
        </p:nvPicPr>
        <p:blipFill>
          <a:blip r:embed="rId2"/>
          <a:srcRect/>
          <a:stretch>
            <a:fillRect/>
          </a:stretch>
        </p:blipFill>
        <p:spPr bwMode="auto">
          <a:xfrm>
            <a:off x="546963" y="609600"/>
            <a:ext cx="8216037" cy="5334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ROCESS OF SUCCESSION&#10;For succession new sites are needed. In India such new sites&#10;are available for colonization on :-&#10;• ..."/>
          <p:cNvPicPr>
            <a:picLocks noChangeAspect="1" noChangeArrowheads="1"/>
          </p:cNvPicPr>
          <p:nvPr/>
        </p:nvPicPr>
        <p:blipFill>
          <a:blip r:embed="rId2"/>
          <a:srcRect/>
          <a:stretch>
            <a:fillRect/>
          </a:stretch>
        </p:blipFill>
        <p:spPr bwMode="auto">
          <a:xfrm>
            <a:off x="228600" y="457200"/>
            <a:ext cx="8921578" cy="5791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New estuarine deposits :- These are formed by the deposits of&#10;sand and silt by estuaries that extend inland from sea-coast..."/>
          <p:cNvPicPr>
            <a:picLocks noChangeAspect="1" noChangeArrowheads="1"/>
          </p:cNvPicPr>
          <p:nvPr/>
        </p:nvPicPr>
        <p:blipFill>
          <a:blip r:embed="rId2"/>
          <a:srcRect/>
          <a:stretch>
            <a:fillRect/>
          </a:stretch>
        </p:blipFill>
        <p:spPr bwMode="auto">
          <a:xfrm>
            <a:off x="228600" y="394257"/>
            <a:ext cx="8609326" cy="646374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Land-slips: These sites are formed by land slides and are very&#10;good sites for succession because the soil contains humus a..."/>
          <p:cNvPicPr>
            <a:picLocks noChangeAspect="1" noChangeArrowheads="1"/>
          </p:cNvPicPr>
          <p:nvPr/>
        </p:nvPicPr>
        <p:blipFill>
          <a:blip r:embed="rId2"/>
          <a:srcRect/>
          <a:stretch>
            <a:fillRect/>
          </a:stretch>
        </p:blipFill>
        <p:spPr bwMode="auto">
          <a:xfrm>
            <a:off x="457199" y="381000"/>
            <a:ext cx="8001793" cy="6096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Volcanic action and Fire : These two natural catastrophes&#10;destroy vegetation and create bare areas that become available f..."/>
          <p:cNvPicPr>
            <a:picLocks noChangeAspect="1" noChangeArrowheads="1"/>
          </p:cNvPicPr>
          <p:nvPr/>
        </p:nvPicPr>
        <p:blipFill>
          <a:blip r:embed="rId2"/>
          <a:srcRect/>
          <a:stretch>
            <a:fillRect/>
          </a:stretch>
        </p:blipFill>
        <p:spPr bwMode="auto">
          <a:xfrm>
            <a:off x="1" y="304800"/>
            <a:ext cx="9144000" cy="6553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tages of Succession&#10;As soon as the suitable bare site for succession is available the&#10;process involves the following stag..."/>
          <p:cNvPicPr>
            <a:picLocks noChangeAspect="1" noChangeArrowheads="1"/>
          </p:cNvPicPr>
          <p:nvPr/>
        </p:nvPicPr>
        <p:blipFill>
          <a:blip r:embed="rId2"/>
          <a:srcRect/>
          <a:stretch>
            <a:fillRect/>
          </a:stretch>
        </p:blipFill>
        <p:spPr bwMode="auto">
          <a:xfrm>
            <a:off x="228600" y="533400"/>
            <a:ext cx="8762999" cy="6019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olonization includes following steps&#10;a. Migration&#10;This is the arrival of reproductive bodies such as seeds, spores and&#10;pr..."/>
          <p:cNvPicPr>
            <a:picLocks noChangeAspect="1" noChangeArrowheads="1"/>
          </p:cNvPicPr>
          <p:nvPr/>
        </p:nvPicPr>
        <p:blipFill>
          <a:blip r:embed="rId2"/>
          <a:srcRect/>
          <a:stretch>
            <a:fillRect/>
          </a:stretch>
        </p:blipFill>
        <p:spPr bwMode="auto">
          <a:xfrm>
            <a:off x="533399" y="475713"/>
            <a:ext cx="8500831" cy="600128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b. Ecesis&#10;• This process involves the establishment of the initial plants on&#10;a bare area i.e. the germination of the repro..."/>
          <p:cNvPicPr>
            <a:picLocks noChangeAspect="1" noChangeArrowheads="1"/>
          </p:cNvPicPr>
          <p:nvPr/>
        </p:nvPicPr>
        <p:blipFill>
          <a:blip r:embed="rId2"/>
          <a:srcRect/>
          <a:stretch>
            <a:fillRect/>
          </a:stretch>
        </p:blipFill>
        <p:spPr bwMode="auto">
          <a:xfrm>
            <a:off x="0" y="238124"/>
            <a:ext cx="9144000" cy="66198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descr="S.NAGESH,&#10;TAM/16-17,&#10;I M.Sc (AG),&#10;ENTOMOLOGY.&#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Aggregation&#10;• It follows ecesis i.e. as the species become established in an&#10;area, they flower, fruit and produce seeds...."/>
          <p:cNvPicPr>
            <a:picLocks noChangeAspect="1" noChangeArrowheads="1"/>
          </p:cNvPicPr>
          <p:nvPr/>
        </p:nvPicPr>
        <p:blipFill>
          <a:blip r:embed="rId2"/>
          <a:srcRect/>
          <a:stretch>
            <a:fillRect/>
          </a:stretch>
        </p:blipFill>
        <p:spPr bwMode="auto">
          <a:xfrm>
            <a:off x="685800" y="533400"/>
            <a:ext cx="7543800" cy="5867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Competition&#10;• This phenomenon involves struggle for existence between two&#10;or more individuals growing in an area, that m..."/>
          <p:cNvPicPr>
            <a:picLocks noChangeAspect="1" noChangeArrowheads="1"/>
          </p:cNvPicPr>
          <p:nvPr/>
        </p:nvPicPr>
        <p:blipFill>
          <a:blip r:embed="rId2"/>
          <a:srcRect/>
          <a:stretch>
            <a:fillRect/>
          </a:stretch>
        </p:blipFill>
        <p:spPr bwMode="auto">
          <a:xfrm>
            <a:off x="457200" y="685800"/>
            <a:ext cx="8246938" cy="5791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Reaction&#10;• This includes the effect of plant growth on the habitat.&#10;• The plants alter habitat conditions.&#10;e.g. they dra..."/>
          <p:cNvPicPr>
            <a:picLocks noChangeAspect="1" noChangeArrowheads="1"/>
          </p:cNvPicPr>
          <p:nvPr/>
        </p:nvPicPr>
        <p:blipFill>
          <a:blip r:embed="rId2"/>
          <a:srcRect/>
          <a:stretch>
            <a:fillRect/>
          </a:stretch>
        </p:blipFill>
        <p:spPr bwMode="auto">
          <a:xfrm>
            <a:off x="609600" y="457200"/>
            <a:ext cx="8153400" cy="5791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1.On aerial environment (above ground)&#10;1.As trees grow tall and their foliage spreads and become dense&#10;which alter the lig..."/>
          <p:cNvPicPr>
            <a:picLocks noChangeAspect="1" noChangeArrowheads="1"/>
          </p:cNvPicPr>
          <p:nvPr/>
        </p:nvPicPr>
        <p:blipFill>
          <a:blip r:embed="rId2"/>
          <a:srcRect/>
          <a:stretch>
            <a:fillRect/>
          </a:stretch>
        </p:blipFill>
        <p:spPr bwMode="auto">
          <a:xfrm>
            <a:off x="0" y="-152400"/>
            <a:ext cx="9144000" cy="6324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2.On soil (below ground)&#10;1.Their roots bind the soil and check soil erosion.&#10;2.The roots of trees grow into rock crevices ..."/>
          <p:cNvPicPr>
            <a:picLocks noChangeAspect="1" noChangeArrowheads="1"/>
          </p:cNvPicPr>
          <p:nvPr/>
        </p:nvPicPr>
        <p:blipFill>
          <a:blip r:embed="rId2"/>
          <a:srcRect/>
          <a:stretch>
            <a:fillRect/>
          </a:stretch>
        </p:blipFill>
        <p:spPr bwMode="auto">
          <a:xfrm>
            <a:off x="0" y="609600"/>
            <a:ext cx="9144000" cy="6248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2.Primary Succession&#10;After colonization there is primary succession which involves&#10;following changes.&#10;(A) Soil Formation:&#10;..."/>
          <p:cNvPicPr>
            <a:picLocks noChangeAspect="1" noChangeArrowheads="1"/>
          </p:cNvPicPr>
          <p:nvPr/>
        </p:nvPicPr>
        <p:blipFill>
          <a:blip r:embed="rId2"/>
          <a:srcRect/>
          <a:stretch>
            <a:fillRect/>
          </a:stretch>
        </p:blipFill>
        <p:spPr bwMode="auto">
          <a:xfrm>
            <a:off x="0" y="381000"/>
            <a:ext cx="9008620" cy="60198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PRIMARY  SUCCESSION</a:t>
            </a:r>
            <a:endParaRPr lang="en-US" b="1" dirty="0">
              <a:solidFill>
                <a:srgbClr val="002060"/>
              </a:solidFill>
            </a:endParaRPr>
          </a:p>
        </p:txBody>
      </p:sp>
      <p:sp>
        <p:nvSpPr>
          <p:cNvPr id="3" name="Content Placeholder 2"/>
          <p:cNvSpPr>
            <a:spLocks noGrp="1"/>
          </p:cNvSpPr>
          <p:nvPr>
            <p:ph idx="1"/>
          </p:nvPr>
        </p:nvSpPr>
        <p:spPr/>
        <p:txBody>
          <a:bodyPr>
            <a:normAutofit/>
          </a:bodyPr>
          <a:lstStyle/>
          <a:p>
            <a:r>
              <a:rPr lang="en-US" sz="3600" b="1" dirty="0" smtClean="0">
                <a:solidFill>
                  <a:srgbClr val="00B050"/>
                </a:solidFill>
                <a:latin typeface="Arial" pitchFamily="34" charset="0"/>
                <a:cs typeface="Arial" pitchFamily="34" charset="0"/>
              </a:rPr>
              <a:t>After colonization there is primary succession</a:t>
            </a:r>
            <a:r>
              <a:rPr lang="en-US" sz="3600" b="1" dirty="0" smtClean="0">
                <a:solidFill>
                  <a:srgbClr val="00B050"/>
                </a:solidFill>
                <a:latin typeface="Arial" pitchFamily="34" charset="0"/>
                <a:cs typeface="Arial" pitchFamily="34" charset="0"/>
              </a:rPr>
              <a:t> which involves following change.</a:t>
            </a:r>
          </a:p>
          <a:p>
            <a:pPr>
              <a:buNone/>
            </a:pPr>
            <a:r>
              <a:rPr lang="en-US" sz="3600" b="1" dirty="0" smtClean="0">
                <a:solidFill>
                  <a:srgbClr val="00B050"/>
                </a:solidFill>
                <a:latin typeface="Arial" pitchFamily="34" charset="0"/>
                <a:cs typeface="Arial" pitchFamily="34" charset="0"/>
              </a:rPr>
              <a:t>(A)Soil formation </a:t>
            </a:r>
          </a:p>
          <a:p>
            <a:pPr>
              <a:buNone/>
            </a:pPr>
            <a:r>
              <a:rPr lang="en-US" sz="3600" b="1" dirty="0" smtClean="0">
                <a:solidFill>
                  <a:srgbClr val="00B050"/>
                </a:solidFill>
                <a:latin typeface="Arial" pitchFamily="34" charset="0"/>
                <a:cs typeface="Arial" pitchFamily="34" charset="0"/>
              </a:rPr>
              <a:t>(B)Rate of succession </a:t>
            </a:r>
          </a:p>
          <a:p>
            <a:pPr>
              <a:buNone/>
            </a:pPr>
            <a:r>
              <a:rPr lang="en-US" sz="3600" b="1" dirty="0" smtClean="0">
                <a:solidFill>
                  <a:srgbClr val="00B050"/>
                </a:solidFill>
                <a:latin typeface="Arial" pitchFamily="34" charset="0"/>
                <a:cs typeface="Arial" pitchFamily="34" charset="0"/>
              </a:rPr>
              <a:t>(C)Divergence in the later stages of succession  </a:t>
            </a:r>
            <a:r>
              <a:rPr lang="en-US" sz="3600" b="1" dirty="0" smtClean="0">
                <a:solidFill>
                  <a:srgbClr val="00B050"/>
                </a:solidFill>
                <a:latin typeface="Arial" pitchFamily="34" charset="0"/>
                <a:cs typeface="Arial" pitchFamily="34" charset="0"/>
              </a:rPr>
              <a:t> </a:t>
            </a:r>
            <a:endParaRPr lang="en-US" sz="3600" b="1" dirty="0">
              <a:solidFill>
                <a:srgbClr val="00B050"/>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b="1" dirty="0" smtClean="0">
                <a:solidFill>
                  <a:srgbClr val="FF0000"/>
                </a:solidFill>
              </a:rPr>
              <a:t>முதன்மை </a:t>
            </a:r>
            <a:r>
              <a:rPr lang="ta-IN" b="1" dirty="0" smtClean="0">
                <a:solidFill>
                  <a:srgbClr val="FF0000"/>
                </a:solidFill>
              </a:rPr>
              <a:t>மாற்ற</a:t>
            </a:r>
            <a:r>
              <a:rPr lang="ta-IN" b="1" dirty="0" smtClean="0">
                <a:solidFill>
                  <a:srgbClr val="FF0000"/>
                </a:solidFill>
              </a:rPr>
              <a:t>ம்</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ta-IN" b="1" dirty="0" smtClean="0">
                <a:solidFill>
                  <a:srgbClr val="00B050"/>
                </a:solidFill>
              </a:rPr>
              <a:t>காலனித்துவத்திற்குப் பிறகு முதன்மை மாற்றமானது பின்வரும் மாற்றங்களை உள்ளடக்கியது. </a:t>
            </a:r>
            <a:endParaRPr lang="en-US" b="1" dirty="0" smtClean="0">
              <a:solidFill>
                <a:srgbClr val="00B050"/>
              </a:solidFill>
            </a:endParaRPr>
          </a:p>
          <a:p>
            <a:r>
              <a:rPr lang="ta-IN" b="1" dirty="0" smtClean="0">
                <a:solidFill>
                  <a:srgbClr val="00B050"/>
                </a:solidFill>
              </a:rPr>
              <a:t>(</a:t>
            </a:r>
            <a:r>
              <a:rPr lang="en-US" b="1" dirty="0" smtClean="0">
                <a:solidFill>
                  <a:srgbClr val="00B050"/>
                </a:solidFill>
              </a:rPr>
              <a:t>1</a:t>
            </a:r>
            <a:r>
              <a:rPr lang="ta-IN" b="1" dirty="0" smtClean="0">
                <a:solidFill>
                  <a:srgbClr val="00B050"/>
                </a:solidFill>
              </a:rPr>
              <a:t>) </a:t>
            </a:r>
            <a:r>
              <a:rPr lang="ta-IN" b="1" dirty="0" smtClean="0">
                <a:solidFill>
                  <a:srgbClr val="00B050"/>
                </a:solidFill>
              </a:rPr>
              <a:t>​​மண் உருவாக்கம் </a:t>
            </a:r>
            <a:endParaRPr lang="en-US" b="1" dirty="0" smtClean="0">
              <a:solidFill>
                <a:srgbClr val="00B050"/>
              </a:solidFill>
            </a:endParaRPr>
          </a:p>
          <a:p>
            <a:r>
              <a:rPr lang="ta-IN" b="1" dirty="0" smtClean="0">
                <a:solidFill>
                  <a:srgbClr val="00B050"/>
                </a:solidFill>
              </a:rPr>
              <a:t>(</a:t>
            </a:r>
            <a:r>
              <a:rPr lang="en-US" b="1" dirty="0" smtClean="0">
                <a:solidFill>
                  <a:srgbClr val="00B050"/>
                </a:solidFill>
              </a:rPr>
              <a:t>2</a:t>
            </a:r>
            <a:r>
              <a:rPr lang="ta-IN" b="1" dirty="0" smtClean="0">
                <a:solidFill>
                  <a:srgbClr val="00B050"/>
                </a:solidFill>
              </a:rPr>
              <a:t>) </a:t>
            </a:r>
            <a:r>
              <a:rPr lang="ta-IN" b="1" dirty="0" smtClean="0">
                <a:solidFill>
                  <a:srgbClr val="00B050"/>
                </a:solidFill>
              </a:rPr>
              <a:t>அடுத்தடுத்த வீதம் </a:t>
            </a:r>
            <a:endParaRPr lang="en-US" b="1" dirty="0" smtClean="0">
              <a:solidFill>
                <a:srgbClr val="00B050"/>
              </a:solidFill>
            </a:endParaRPr>
          </a:p>
          <a:p>
            <a:r>
              <a:rPr lang="ta-IN" b="1" dirty="0" smtClean="0">
                <a:solidFill>
                  <a:srgbClr val="00B050"/>
                </a:solidFill>
              </a:rPr>
              <a:t>(</a:t>
            </a:r>
            <a:r>
              <a:rPr lang="en-US" b="1" dirty="0" smtClean="0">
                <a:solidFill>
                  <a:srgbClr val="00B050"/>
                </a:solidFill>
              </a:rPr>
              <a:t>3</a:t>
            </a:r>
            <a:r>
              <a:rPr lang="ta-IN" b="1" dirty="0" smtClean="0">
                <a:solidFill>
                  <a:srgbClr val="00B050"/>
                </a:solidFill>
              </a:rPr>
              <a:t>) </a:t>
            </a:r>
            <a:r>
              <a:rPr lang="ta-IN" b="1" dirty="0" smtClean="0">
                <a:solidFill>
                  <a:srgbClr val="00B050"/>
                </a:solidFill>
              </a:rPr>
              <a:t>அடுத்தடுத்த கட்டங்களில் வேறுபாடு</a:t>
            </a:r>
            <a:endParaRPr lang="en-US" b="1" dirty="0">
              <a:solidFill>
                <a:srgbClr val="00B05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SECONDARY SUCCESSION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3600" b="1" dirty="0" smtClean="0">
                <a:solidFill>
                  <a:srgbClr val="00B050"/>
                </a:solidFill>
                <a:latin typeface="Arial" pitchFamily="34" charset="0"/>
                <a:cs typeface="Arial" pitchFamily="34" charset="0"/>
              </a:rPr>
              <a:t>It take place when a climax  forest development as a result of primary successions destroyed by man or as a result of natural  agencies like  fire and diseases</a:t>
            </a:r>
            <a:endParaRPr lang="en-US" sz="3600" b="1" dirty="0">
              <a:solidFill>
                <a:srgbClr val="00B050"/>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ta-IN" sz="3600" b="1" dirty="0" smtClean="0">
                <a:solidFill>
                  <a:srgbClr val="FF0000"/>
                </a:solidFill>
              </a:rPr>
              <a:t>இரண்டாவது </a:t>
            </a:r>
            <a:r>
              <a:rPr lang="ta-IN" sz="3600" b="1" dirty="0" smtClean="0">
                <a:solidFill>
                  <a:srgbClr val="FF0000"/>
                </a:solidFill>
              </a:rPr>
              <a:t>வெற்றி</a:t>
            </a:r>
            <a:br>
              <a:rPr lang="ta-IN" sz="3600" b="1" dirty="0" smtClean="0">
                <a:solidFill>
                  <a:srgbClr val="FF0000"/>
                </a:solidFill>
              </a:rPr>
            </a:br>
            <a:r>
              <a:rPr lang="en-US" sz="3600" b="1" dirty="0" smtClean="0">
                <a:solidFill>
                  <a:srgbClr val="FF0000"/>
                </a:solidFill>
              </a:rPr>
              <a:t/>
            </a:r>
            <a:br>
              <a:rPr lang="en-US" sz="3600" b="1" dirty="0" smtClean="0">
                <a:solidFill>
                  <a:srgbClr val="FF0000"/>
                </a:solidFill>
              </a:rPr>
            </a:br>
            <a:endParaRPr lang="en-US" sz="3600" b="1" dirty="0">
              <a:solidFill>
                <a:srgbClr val="FF0000"/>
              </a:solidFill>
            </a:endParaRPr>
          </a:p>
        </p:txBody>
      </p:sp>
      <p:sp>
        <p:nvSpPr>
          <p:cNvPr id="3" name="Content Placeholder 2"/>
          <p:cNvSpPr>
            <a:spLocks noGrp="1"/>
          </p:cNvSpPr>
          <p:nvPr>
            <p:ph idx="1"/>
          </p:nvPr>
        </p:nvSpPr>
        <p:spPr/>
        <p:txBody>
          <a:bodyPr>
            <a:normAutofit lnSpcReduction="10000"/>
          </a:bodyPr>
          <a:lstStyle/>
          <a:p>
            <a:r>
              <a:rPr lang="ta-IN" b="1" dirty="0" smtClean="0">
                <a:solidFill>
                  <a:srgbClr val="00B050"/>
                </a:solidFill>
              </a:rPr>
              <a:t>மனிதனால் அழிக்கப்பட்ட முதன்மை வாரிசுகளின் விளைவாக அல்லது தீ மற்றும் நோய்கள் போன்ற இயற்கை நிறுவனங்களின் விளைவாக வன வளர்ச்சி முடிவடையும் போது இது நிகழ்கிறது</a:t>
            </a:r>
          </a:p>
          <a:p>
            <a:r>
              <a:rPr lang="ta-IN" b="1" dirty="0" smtClean="0">
                <a:solidFill>
                  <a:srgbClr val="00B050"/>
                </a:solidFill>
              </a:rPr>
              <a:t/>
            </a:r>
            <a:br>
              <a:rPr lang="ta-IN" b="1" dirty="0" smtClean="0">
                <a:solidFill>
                  <a:srgbClr val="00B050"/>
                </a:solidFill>
              </a:rPr>
            </a:br>
            <a:endParaRPr lang="en-US" b="1" dirty="0">
              <a:solidFill>
                <a:srgbClr val="00B05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 Succession means when one thing is replaced by the&#10;other and the process is continued till a final stage is&#10;reached.&#10;• T..."/>
          <p:cNvPicPr>
            <a:picLocks noChangeAspect="1" noChangeArrowheads="1"/>
          </p:cNvPicPr>
          <p:nvPr/>
        </p:nvPicPr>
        <p:blipFill>
          <a:blip r:embed="rId2"/>
          <a:srcRect/>
          <a:stretch>
            <a:fillRect/>
          </a:stretch>
        </p:blipFill>
        <p:spPr bwMode="auto">
          <a:xfrm>
            <a:off x="737023" y="457200"/>
            <a:ext cx="7206069" cy="54102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PRIMARY SUCCESION </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4400" b="1" dirty="0" smtClean="0">
                <a:solidFill>
                  <a:srgbClr val="00B050"/>
                </a:solidFill>
                <a:latin typeface="Arial" pitchFamily="34" charset="0"/>
                <a:cs typeface="Arial" pitchFamily="34" charset="0"/>
              </a:rPr>
              <a:t>The establishment and development of an ecosystem in area that was previously uninhabited</a:t>
            </a:r>
          </a:p>
          <a:p>
            <a:endParaRPr lang="en-US" sz="4400" b="1" dirty="0">
              <a:solidFill>
                <a:srgbClr val="00B050"/>
              </a:solidFill>
              <a:latin typeface="Arial" pitchFamily="34" charset="0"/>
              <a:cs typeface="Arial" pitchFamily="34" charset="0"/>
            </a:endParaRPr>
          </a:p>
        </p:txBody>
      </p:sp>
      <p:sp>
        <p:nvSpPr>
          <p:cNvPr id="5" name="Rectangle 4"/>
          <p:cNvSpPr/>
          <p:nvPr/>
        </p:nvSpPr>
        <p:spPr>
          <a:xfrm>
            <a:off x="685800" y="5029200"/>
            <a:ext cx="11430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b="1" dirty="0" smtClean="0">
              <a:latin typeface="Arial" pitchFamily="34" charset="0"/>
              <a:cs typeface="Arial" pitchFamily="34" charset="0"/>
            </a:endParaRPr>
          </a:p>
          <a:p>
            <a:pPr algn="ctr"/>
            <a:r>
              <a:rPr lang="en-US" sz="1400" b="1" dirty="0" smtClean="0">
                <a:latin typeface="Arial" pitchFamily="34" charset="0"/>
                <a:cs typeface="Arial" pitchFamily="34" charset="0"/>
              </a:rPr>
              <a:t>Lichens and </a:t>
            </a:r>
            <a:r>
              <a:rPr lang="en-US" sz="1400" b="1" dirty="0" err="1" smtClean="0">
                <a:latin typeface="Arial" pitchFamily="34" charset="0"/>
                <a:cs typeface="Arial" pitchFamily="34" charset="0"/>
              </a:rPr>
              <a:t>mosse</a:t>
            </a:r>
            <a:endParaRPr lang="en-US" sz="1400" b="1" dirty="0">
              <a:latin typeface="Arial" pitchFamily="34" charset="0"/>
              <a:cs typeface="Arial" pitchFamily="34" charset="0"/>
            </a:endParaRPr>
          </a:p>
        </p:txBody>
      </p:sp>
      <p:sp>
        <p:nvSpPr>
          <p:cNvPr id="8" name="Rectangle 7"/>
          <p:cNvSpPr/>
          <p:nvPr/>
        </p:nvSpPr>
        <p:spPr>
          <a:xfrm>
            <a:off x="2590800" y="5029200"/>
            <a:ext cx="990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latin typeface="Arial" pitchFamily="34" charset="0"/>
                <a:cs typeface="Arial" pitchFamily="34" charset="0"/>
              </a:rPr>
              <a:t>Grasses and small shrubs  </a:t>
            </a:r>
            <a:endParaRPr lang="en-US" sz="1400" b="1" dirty="0">
              <a:latin typeface="Arial" pitchFamily="34" charset="0"/>
              <a:cs typeface="Arial" pitchFamily="34" charset="0"/>
            </a:endParaRPr>
          </a:p>
        </p:txBody>
      </p:sp>
      <p:sp>
        <p:nvSpPr>
          <p:cNvPr id="10" name="Rectangle 9"/>
          <p:cNvSpPr/>
          <p:nvPr/>
        </p:nvSpPr>
        <p:spPr>
          <a:xfrm>
            <a:off x="4114800" y="4953000"/>
            <a:ext cx="1371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latin typeface="Arial" pitchFamily="34" charset="0"/>
                <a:cs typeface="Arial" pitchFamily="34" charset="0"/>
              </a:rPr>
              <a:t>Large shrubs and small trees</a:t>
            </a:r>
            <a:endParaRPr lang="en-US" sz="1400" b="1" dirty="0">
              <a:latin typeface="Arial" pitchFamily="34" charset="0"/>
              <a:cs typeface="Arial" pitchFamily="34" charset="0"/>
            </a:endParaRPr>
          </a:p>
        </p:txBody>
      </p:sp>
      <p:sp>
        <p:nvSpPr>
          <p:cNvPr id="11" name="Rectangle 10"/>
          <p:cNvSpPr/>
          <p:nvPr/>
        </p:nvSpPr>
        <p:spPr>
          <a:xfrm>
            <a:off x="6172200" y="4953000"/>
            <a:ext cx="91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latin typeface="Arial" pitchFamily="34" charset="0"/>
                <a:cs typeface="Arial" pitchFamily="34" charset="0"/>
              </a:rPr>
              <a:t>Large trees</a:t>
            </a:r>
            <a:endParaRPr lang="en-US" sz="1400" b="1" dirty="0">
              <a:latin typeface="Arial" pitchFamily="34" charset="0"/>
              <a:cs typeface="Arial" pitchFamily="34" charset="0"/>
            </a:endParaRPr>
          </a:p>
        </p:txBody>
      </p:sp>
      <p:cxnSp>
        <p:nvCxnSpPr>
          <p:cNvPr id="13" name="Straight Connector 12"/>
          <p:cNvCxnSpPr>
            <a:stCxn id="5" idx="3"/>
            <a:endCxn id="8" idx="1"/>
          </p:cNvCxnSpPr>
          <p:nvPr/>
        </p:nvCxnSpPr>
        <p:spPr>
          <a:xfrm>
            <a:off x="1828800" y="54864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3"/>
          </p:cNvCxnSpPr>
          <p:nvPr/>
        </p:nvCxnSpPr>
        <p:spPr>
          <a:xfrm>
            <a:off x="3581400" y="54864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62600" y="54102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3"/>
            <a:endCxn id="11" idx="1"/>
          </p:cNvCxnSpPr>
          <p:nvPr/>
        </p:nvCxnSpPr>
        <p:spPr>
          <a:xfrm>
            <a:off x="5486400" y="5410200"/>
            <a:ext cx="685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oneer Species&#10;Lichens break down rock&#10;to form soil&#10;Low, growing moss plants&#10; "/>
          <p:cNvPicPr>
            <a:picLocks noChangeAspect="1" noChangeArrowheads="1"/>
          </p:cNvPicPr>
          <p:nvPr/>
        </p:nvPicPr>
        <p:blipFill>
          <a:blip r:embed="rId2"/>
          <a:srcRect/>
          <a:stretch>
            <a:fillRect/>
          </a:stretch>
        </p:blipFill>
        <p:spPr bwMode="auto">
          <a:xfrm>
            <a:off x="0" y="-152400"/>
            <a:ext cx="9143999" cy="70104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Mosses on rocks&#10; "/>
          <p:cNvPicPr>
            <a:picLocks noChangeAspect="1" noChangeArrowheads="1"/>
          </p:cNvPicPr>
          <p:nvPr/>
        </p:nvPicPr>
        <p:blipFill>
          <a:blip r:embed="rId2"/>
          <a:srcRect/>
          <a:stretch>
            <a:fillRect/>
          </a:stretch>
        </p:blipFill>
        <p:spPr bwMode="auto">
          <a:xfrm>
            <a:off x="0" y="152400"/>
            <a:ext cx="9144000" cy="67056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 Soil starts to form as lichens and the forces of weather and&#10;erosion help break down rocks into smaller pieces.&#10;• When l..."/>
          <p:cNvPicPr>
            <a:picLocks noChangeAspect="1" noChangeArrowheads="1"/>
          </p:cNvPicPr>
          <p:nvPr/>
        </p:nvPicPr>
        <p:blipFill>
          <a:blip r:embed="rId2"/>
          <a:srcRect/>
          <a:stretch>
            <a:fillRect/>
          </a:stretch>
        </p:blipFill>
        <p:spPr bwMode="auto">
          <a:xfrm>
            <a:off x="954" y="0"/>
            <a:ext cx="9143045" cy="66294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 Simple plants like mosses and ferns can grow in the new soil&#10; "/>
          <p:cNvPicPr>
            <a:picLocks noChangeAspect="1" noChangeArrowheads="1"/>
          </p:cNvPicPr>
          <p:nvPr/>
        </p:nvPicPr>
        <p:blipFill>
          <a:blip r:embed="rId2"/>
          <a:srcRect/>
          <a:stretch>
            <a:fillRect/>
          </a:stretch>
        </p:blipFill>
        <p:spPr bwMode="auto">
          <a:xfrm>
            <a:off x="0" y="381000"/>
            <a:ext cx="8763000" cy="601027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buFont typeface="Wingdings" pitchFamily="2" charset="2"/>
              <a:buChar char="q"/>
            </a:pPr>
            <a:r>
              <a:rPr lang="ta-IN" sz="2800" b="1" dirty="0" smtClean="0">
                <a:solidFill>
                  <a:srgbClr val="00B050"/>
                </a:solidFill>
              </a:rPr>
              <a:t>வானிலை மற்றும் அரிப்பு ஆகியவற்றின் உரிமங்களை உரிமம் பெறுவதால் மண் </a:t>
            </a:r>
            <a:r>
              <a:rPr lang="ta-IN" sz="2800" b="1" dirty="0" smtClean="0">
                <a:solidFill>
                  <a:srgbClr val="00B050"/>
                </a:solidFill>
              </a:rPr>
              <a:t>உருவாகத் தொடங்குகிறது</a:t>
            </a:r>
            <a:r>
              <a:rPr lang="en-US" sz="2800" b="1" dirty="0" smtClean="0">
                <a:solidFill>
                  <a:srgbClr val="00B050"/>
                </a:solidFill>
              </a:rPr>
              <a:t>	</a:t>
            </a:r>
          </a:p>
          <a:p>
            <a:pPr>
              <a:buFont typeface="Wingdings" pitchFamily="2" charset="2"/>
              <a:buChar char="q"/>
            </a:pPr>
            <a:r>
              <a:rPr lang="en-US" sz="2800" b="1" dirty="0" smtClean="0">
                <a:solidFill>
                  <a:srgbClr val="00B050"/>
                </a:solidFill>
              </a:rPr>
              <a:t>    </a:t>
            </a:r>
            <a:r>
              <a:rPr lang="ta-IN" sz="2800" b="1" dirty="0" smtClean="0">
                <a:solidFill>
                  <a:srgbClr val="00B050"/>
                </a:solidFill>
              </a:rPr>
              <a:t>இறக்கும் போது அவை பாறை  மண்ணில் சிறிய அளவிலான கரிமப் பொருள்களைச் சேர்க்கின்றன</a:t>
            </a:r>
          </a:p>
          <a:p>
            <a:pPr>
              <a:buNone/>
            </a:pPr>
            <a:r>
              <a:rPr lang="ta-IN" sz="2800" b="1" dirty="0" smtClean="0">
                <a:solidFill>
                  <a:srgbClr val="00B050"/>
                </a:solidFill>
              </a:rPr>
              <a:t/>
            </a:r>
            <a:br>
              <a:rPr lang="ta-IN" sz="2800" b="1" dirty="0" smtClean="0">
                <a:solidFill>
                  <a:srgbClr val="00B050"/>
                </a:solidFill>
              </a:rPr>
            </a:br>
            <a:endParaRPr lang="en-US" sz="2800" b="1" dirty="0">
              <a:solidFill>
                <a:srgbClr val="00B05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 These plants die, and they add more nutrients to the soil&#10;• Shrubs and trees starts growing in that area.&#10; "/>
          <p:cNvPicPr>
            <a:picLocks noChangeAspect="1" noChangeArrowheads="1"/>
          </p:cNvPicPr>
          <p:nvPr/>
        </p:nvPicPr>
        <p:blipFill>
          <a:blip r:embed="rId2"/>
          <a:srcRect/>
          <a:stretch>
            <a:fillRect/>
          </a:stretch>
        </p:blipFill>
        <p:spPr bwMode="auto">
          <a:xfrm>
            <a:off x="0" y="381000"/>
            <a:ext cx="9144000" cy="6477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 Insects, small birds, and mammals have begun to move into&#10;the area.&#10;• What was once bare rock, now supports a variety o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rimary Succession&#10; "/>
          <p:cNvPicPr>
            <a:picLocks noChangeAspect="1" noChangeArrowheads="1"/>
          </p:cNvPicPr>
          <p:nvPr/>
        </p:nvPicPr>
        <p:blipFill>
          <a:blip r:embed="rId2"/>
          <a:srcRect/>
          <a:stretch>
            <a:fillRect/>
          </a:stretch>
        </p:blipFill>
        <p:spPr bwMode="auto">
          <a:xfrm>
            <a:off x="0" y="0"/>
            <a:ext cx="9144000" cy="67056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 The island of Surtsey formed by volcanic eruption off of the&#10;coast of Iceland during the period from 1963 - 1967&#10;Example..."/>
          <p:cNvPicPr>
            <a:picLocks noChangeAspect="1" noChangeArrowheads="1"/>
          </p:cNvPicPr>
          <p:nvPr/>
        </p:nvPicPr>
        <p:blipFill>
          <a:blip r:embed="rId2"/>
          <a:srcRect/>
          <a:stretch>
            <a:fillRect/>
          </a:stretch>
        </p:blipFill>
        <p:spPr bwMode="auto">
          <a:xfrm>
            <a:off x="152400" y="0"/>
            <a:ext cx="89916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66801"/>
            <a:ext cx="9144000" cy="5632311"/>
          </a:xfrm>
          <a:prstGeom prst="rect">
            <a:avLst/>
          </a:prstGeom>
          <a:noFill/>
        </p:spPr>
        <p:txBody>
          <a:bodyPr wrap="square" rtlCol="0">
            <a:spAutoFit/>
          </a:bodyPr>
          <a:lstStyle/>
          <a:p>
            <a:r>
              <a:rPr lang="en-US" sz="2400" b="1" dirty="0" smtClean="0">
                <a:solidFill>
                  <a:srgbClr val="FF0000"/>
                </a:solidFill>
                <a:latin typeface="Arial" pitchFamily="34" charset="0"/>
                <a:cs typeface="Arial" pitchFamily="34" charset="0"/>
              </a:rPr>
              <a:t>BIOTIC SUCCESSION (COMMUNITY DEVELOPMENT )</a:t>
            </a:r>
            <a:endParaRPr lang="en-US" sz="2400" dirty="0">
              <a:latin typeface="Arial" pitchFamily="34" charset="0"/>
              <a:cs typeface="Arial" pitchFamily="34" charset="0"/>
            </a:endParaRPr>
          </a:p>
          <a:p>
            <a:r>
              <a:rPr lang="en-US" sz="2400" b="1" dirty="0" smtClean="0">
                <a:solidFill>
                  <a:srgbClr val="00B050"/>
                </a:solidFill>
                <a:latin typeface="Arial" pitchFamily="34" charset="0"/>
                <a:cs typeface="Arial" pitchFamily="34" charset="0"/>
              </a:rPr>
              <a:t>The replacement of the of the one vegetation community in a given   habitat by the order vegetation community is called biotic succession .</a:t>
            </a:r>
          </a:p>
          <a:p>
            <a:r>
              <a:rPr lang="en-US" sz="2400" b="1" dirty="0" smtClean="0">
                <a:solidFill>
                  <a:srgbClr val="00B050"/>
                </a:solidFill>
                <a:latin typeface="Arial" pitchFamily="34" charset="0"/>
                <a:cs typeface="Arial" pitchFamily="34" charset="0"/>
              </a:rPr>
              <a:t> </a:t>
            </a:r>
          </a:p>
          <a:p>
            <a:r>
              <a:rPr lang="en-US" sz="2400" b="1" dirty="0" smtClean="0">
                <a:solidFill>
                  <a:srgbClr val="00B050"/>
                </a:solidFill>
                <a:latin typeface="Arial" pitchFamily="34" charset="0"/>
                <a:cs typeface="Arial" pitchFamily="34" charset="0"/>
              </a:rPr>
              <a:t>In simpler term an ecological succession my be defined as the process of sequential development of ecological community or ecosystem. </a:t>
            </a:r>
          </a:p>
          <a:p>
            <a:endParaRPr lang="en-US" sz="2400" b="1" dirty="0">
              <a:solidFill>
                <a:srgbClr val="00B050"/>
              </a:solidFill>
              <a:latin typeface="Arial" pitchFamily="34" charset="0"/>
              <a:cs typeface="Arial" pitchFamily="34" charset="0"/>
            </a:endParaRPr>
          </a:p>
          <a:p>
            <a:r>
              <a:rPr lang="en-US" sz="2400" b="1" dirty="0" smtClean="0">
                <a:solidFill>
                  <a:srgbClr val="00B050"/>
                </a:solidFill>
                <a:latin typeface="Arial" pitchFamily="34" charset="0"/>
                <a:cs typeface="Arial" pitchFamily="34" charset="0"/>
              </a:rPr>
              <a:t>The sequence of the development of vegetation community (biotic succession ) is called “SERE”.</a:t>
            </a:r>
          </a:p>
          <a:p>
            <a:r>
              <a:rPr lang="en-US" sz="2400" b="1" dirty="0" smtClean="0">
                <a:solidFill>
                  <a:srgbClr val="00B050"/>
                </a:solidFill>
                <a:latin typeface="Arial" pitchFamily="34" charset="0"/>
                <a:cs typeface="Arial" pitchFamily="34" charset="0"/>
              </a:rPr>
              <a:t> In other words , the transitional stages of sequential changes from  one vegetation community to another vegetation community are called “SERE”</a:t>
            </a:r>
          </a:p>
          <a:p>
            <a:endParaRPr lang="en-US" sz="2400" b="1" dirty="0">
              <a:solidFill>
                <a:srgbClr val="00B050"/>
              </a:solidFill>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Secondary Succession&#10; "/>
          <p:cNvPicPr>
            <a:picLocks noChangeAspect="1" noChangeArrowheads="1"/>
          </p:cNvPicPr>
          <p:nvPr/>
        </p:nvPicPr>
        <p:blipFill>
          <a:blip r:embed="rId2"/>
          <a:srcRect/>
          <a:stretch>
            <a:fillRect/>
          </a:stretch>
        </p:blipFill>
        <p:spPr bwMode="auto">
          <a:xfrm>
            <a:off x="152400" y="0"/>
            <a:ext cx="8534400" cy="70104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examples of Secondary Succession&#10;1988 – Devastating forest fires at Yellowstone&#10;National Park.&#10;• The Yellowstone fires of ..."/>
          <p:cNvPicPr>
            <a:picLocks noChangeAspect="1" noChangeArrowheads="1"/>
          </p:cNvPicPr>
          <p:nvPr/>
        </p:nvPicPr>
        <p:blipFill>
          <a:blip r:embed="rId2"/>
          <a:srcRect/>
          <a:stretch>
            <a:fillRect/>
          </a:stretch>
        </p:blipFill>
        <p:spPr bwMode="auto">
          <a:xfrm>
            <a:off x="0" y="-76200"/>
            <a:ext cx="9144000" cy="70866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Biotic factors:-&#10;1.Species interaction and competition:-&#10;• pioneer species.&#10;• As diversity increases competition increases..."/>
          <p:cNvPicPr>
            <a:picLocks noChangeAspect="1" noChangeArrowheads="1"/>
          </p:cNvPicPr>
          <p:nvPr/>
        </p:nvPicPr>
        <p:blipFill>
          <a:blip r:embed="rId2"/>
          <a:srcRect/>
          <a:stretch>
            <a:fillRect/>
          </a:stretch>
        </p:blipFill>
        <p:spPr bwMode="auto">
          <a:xfrm>
            <a:off x="0" y="457200"/>
            <a:ext cx="9144000" cy="64008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The vegetation is tolerant of environmental&#10;conditions&#10;It has a wide diversity of specie and complex food&#10;chains.&#10;Individu..."/>
          <p:cNvPicPr>
            <a:picLocks noChangeAspect="1" noChangeArrowheads="1"/>
          </p:cNvPicPr>
          <p:nvPr/>
        </p:nvPicPr>
        <p:blipFill>
          <a:blip r:embed="rId2"/>
          <a:srcRect/>
          <a:stretch>
            <a:fillRect/>
          </a:stretch>
        </p:blipFill>
        <p:spPr bwMode="auto">
          <a:xfrm>
            <a:off x="304800" y="457200"/>
            <a:ext cx="8839200" cy="64008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 We must recognize that any ecosystem could be subject to&#10;massive external disruptive forces (like fires and storms) that..."/>
          <p:cNvPicPr>
            <a:picLocks noChangeAspect="1" noChangeArrowheads="1"/>
          </p:cNvPicPr>
          <p:nvPr/>
        </p:nvPicPr>
        <p:blipFill>
          <a:blip r:embed="rId2"/>
          <a:srcRect/>
          <a:stretch>
            <a:fillRect/>
          </a:stretch>
        </p:blipFill>
        <p:spPr bwMode="auto">
          <a:xfrm>
            <a:off x="0" y="685800"/>
            <a:ext cx="9144000" cy="61722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best ever ppt on  ecological succession by nagesh"/>
          <p:cNvPicPr>
            <a:picLocks noChangeAspect="1" noChangeArrowheads="1"/>
          </p:cNvPicPr>
          <p:nvPr/>
        </p:nvPicPr>
        <p:blipFill>
          <a:blip r:embed="rId2"/>
          <a:srcRect/>
          <a:stretch>
            <a:fillRect/>
          </a:stretch>
        </p:blipFill>
        <p:spPr bwMode="auto">
          <a:xfrm>
            <a:off x="1295400" y="1295400"/>
            <a:ext cx="6076950" cy="4562476"/>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42" name="Picture 2"/>
          <p:cNvPicPr>
            <a:picLocks noChangeAspect="1" noChangeArrowheads="1"/>
          </p:cNvPicPr>
          <p:nvPr/>
        </p:nvPicPr>
        <p:blipFill>
          <a:blip r:embed="rId2"/>
          <a:srcRect/>
          <a:stretch>
            <a:fillRect/>
          </a:stretch>
        </p:blipFill>
        <p:spPr bwMode="auto">
          <a:xfrm>
            <a:off x="0" y="0"/>
            <a:ext cx="13011150" cy="69342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2466" name="Picture 2"/>
          <p:cNvPicPr>
            <a:picLocks noGrp="1" noChangeAspect="1" noChangeArrowheads="1"/>
          </p:cNvPicPr>
          <p:nvPr>
            <p:ph idx="1"/>
          </p:nvPr>
        </p:nvPicPr>
        <p:blipFill>
          <a:blip r:embed="rId2"/>
          <a:srcRect/>
          <a:stretch>
            <a:fillRect/>
          </a:stretch>
        </p:blipFill>
        <p:spPr bwMode="auto">
          <a:xfrm>
            <a:off x="457200" y="1670228"/>
            <a:ext cx="8229600" cy="438590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a-IN" dirty="0" smtClean="0"/>
              <a:t>சமூக மேம்பாடு</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ta-IN" dirty="0" smtClean="0"/>
              <a:t>சமூக மேம்பாடு</a:t>
            </a:r>
            <a:r>
              <a:rPr lang="en-US" dirty="0" smtClean="0"/>
              <a:t>:</a:t>
            </a:r>
          </a:p>
          <a:p>
            <a:r>
              <a:rPr lang="ta-IN" dirty="0" smtClean="0"/>
              <a:t>ஒரு தாவர வாழ்விடத்தில் ஒரு தாவர சமூகத்தை மாற்றியமைப்பது தாவர சமூகத்தால் ஒழுங்குபடுத்தப்படுகிறது. எளிமையான காலப்பகுதியில் ஒரு சுற்றுச்சூழல் அடுத்தடுத்து சுற்றுச்சூழல் சமூகம் அல்லது சுற்றுச்சூழல் அமைப்பின் தொடர்ச்சியான வளர்ச்சியின் செயல்முறை என வரையறுக்கப்படுகிறேன். தாவர சமூகத்தின் வளர்ச்சியின் வரிசை (உயிரியல் அடுத்தடுத்து) “SERE” என அழைக்கப்படுகிறது. வேறு வார்த்தைகளில் கூறுவதானால், ஒரு தாவர சமூகத்திலிருந்து மற்றொரு தாவர சமூகத்திற்கு தொடர்ச்சியான மாற்றங்களின் இடைநிலை நிலைகள் “SERE” என அழைக்கப்படுகின்றன</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57200"/>
            <a:ext cx="8458200" cy="6001643"/>
          </a:xfrm>
          <a:prstGeom prst="rect">
            <a:avLst/>
          </a:prstGeom>
        </p:spPr>
        <p:txBody>
          <a:bodyPr wrap="square">
            <a:spAutoFit/>
          </a:bodyPr>
          <a:lstStyle/>
          <a:p>
            <a:r>
              <a:rPr lang="en-US" sz="2400" b="1" dirty="0" smtClean="0">
                <a:solidFill>
                  <a:srgbClr val="00B050"/>
                </a:solidFill>
                <a:latin typeface="Arial" pitchFamily="34" charset="0"/>
                <a:cs typeface="Arial" pitchFamily="34" charset="0"/>
              </a:rPr>
              <a:t>Biotic succession also known as ecological succession is the occurrence of relatively definite sequence of communities over a period of time in the same area. When we say that any community maintains itself more or less in equilibrium with the prevailing conditions of the environment in nature, it's hardly true. Communities are never stable, they are dynamic, changing more or less regularly over time and space. They are never found permanently in complete balance with their component species or with the physical environment. Variation in climatic and physiographic factors and activities of the species of the communities bring about a change in environment over a period of time.</a:t>
            </a:r>
          </a:p>
          <a:p>
            <a:endParaRPr lang="en-US" sz="2400" b="1" dirty="0" smtClean="0">
              <a:solidFill>
                <a:srgbClr val="00B050"/>
              </a:solidFill>
              <a:latin typeface="Arial" pitchFamily="34" charset="0"/>
              <a:cs typeface="Arial" pitchFamily="34" charset="0"/>
            </a:endParaRPr>
          </a:p>
          <a:p>
            <a:r>
              <a:rPr lang="en-US" sz="2400" b="1" dirty="0" smtClean="0">
                <a:solidFill>
                  <a:srgbClr val="00B050"/>
                </a:solidFill>
                <a:latin typeface="Arial" pitchFamily="34" charset="0"/>
                <a:cs typeface="Arial" pitchFamily="34" charset="0"/>
              </a:rPr>
              <a:t>Biotic succession describes the development of biological communities in the same area in an era.</a:t>
            </a:r>
            <a:endParaRPr lang="en-US" sz="2400" b="1" dirty="0">
              <a:solidFill>
                <a:srgbClr val="00B050"/>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0"/>
            <a:ext cx="9144000" cy="5812500"/>
          </a:xfrm>
          <a:prstGeom prst="rect">
            <a:avLst/>
          </a:prstGeom>
          <a:solidFill>
            <a:srgbClr val="F8F9FA"/>
          </a:solidFill>
          <a:ln w="9525">
            <a:noFill/>
            <a:miter lim="800000"/>
            <a:headEnd/>
            <a:tailEnd/>
          </a:ln>
          <a:effectLst/>
        </p:spPr>
        <p:txBody>
          <a:bodyPr vert="horz" wrap="squar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B050"/>
                </a:solidFill>
                <a:effectLst/>
                <a:latin typeface="inherit"/>
                <a:cs typeface="Latha"/>
              </a:rPr>
              <a:t>          </a:t>
            </a:r>
            <a:r>
              <a:rPr kumimoji="0" lang="ta-IN" sz="2000" b="1" i="0" u="none" strike="noStrike" cap="none" normalizeH="0" baseline="0" dirty="0" smtClean="0">
                <a:ln>
                  <a:noFill/>
                </a:ln>
                <a:solidFill>
                  <a:srgbClr val="00B050"/>
                </a:solidFill>
                <a:effectLst/>
                <a:latin typeface="inherit"/>
                <a:cs typeface="Latha"/>
              </a:rPr>
              <a:t>சுற்றுச்சூழல் வாரிசு என்றும் அழைக்கப்படும் உயிரியல் தொடர்ச்சியானது</a:t>
            </a:r>
            <a:r>
              <a:rPr kumimoji="0" lang="en-US" sz="2000" b="1" i="0" u="none" strike="noStrike" cap="none" normalizeH="0" baseline="0" dirty="0" smtClean="0">
                <a:ln>
                  <a:noFill/>
                </a:ln>
                <a:solidFill>
                  <a:srgbClr val="00B050"/>
                </a:solidFill>
                <a:effectLst/>
                <a:latin typeface="inherit"/>
                <a:cs typeface="Latha"/>
              </a:rPr>
              <a:t>, </a:t>
            </a:r>
            <a:r>
              <a:rPr kumimoji="0" lang="ta-IN" sz="2000" b="1" i="0" u="none" strike="noStrike" cap="none" normalizeH="0" baseline="0" dirty="0" smtClean="0">
                <a:ln>
                  <a:noFill/>
                </a:ln>
                <a:solidFill>
                  <a:srgbClr val="00B050"/>
                </a:solidFill>
                <a:effectLst/>
                <a:latin typeface="inherit"/>
                <a:cs typeface="Latha"/>
              </a:rPr>
              <a:t>அதே பகுதியில் ஒரு குறிப்பிட்ட காலப்பகுதியில் சமூகங்களின் ஒப்பீட்டளவில் திட்டவட்டமான வரிசையின் நிகழ்வு ஆகும். எந்தவொரு சமூகமும் இயற்கையில் சுற்றுச்சூழலின் தற்போதைய நிலைமைகளுடன் சமநிலையில் தன்னை அதிகமாகவோ அல்லது குறைவாகவோ பராமரிக்கிறது என்று நாங்கள் கூறும்போது</a:t>
            </a:r>
            <a:r>
              <a:rPr kumimoji="0" lang="en-US" sz="2000" b="1" i="0" u="none" strike="noStrike" cap="none" normalizeH="0" baseline="0" dirty="0" smtClean="0">
                <a:ln>
                  <a:noFill/>
                </a:ln>
                <a:solidFill>
                  <a:srgbClr val="00B050"/>
                </a:solidFill>
                <a:effectLst/>
                <a:latin typeface="inherit"/>
                <a:cs typeface="Latha"/>
              </a:rPr>
              <a:t>, </a:t>
            </a:r>
            <a:r>
              <a:rPr kumimoji="0" lang="ta-IN" sz="2000" b="1" i="0" u="none" strike="noStrike" cap="none" normalizeH="0" baseline="0" dirty="0" smtClean="0">
                <a:ln>
                  <a:noFill/>
                </a:ln>
                <a:solidFill>
                  <a:srgbClr val="00B050"/>
                </a:solidFill>
                <a:effectLst/>
                <a:latin typeface="inherit"/>
                <a:cs typeface="Latha"/>
              </a:rPr>
              <a:t>​​அது உண்மையல்ல. சமூகங்கள் ஒருபோதும் நிலையானவை அல்ல</a:t>
            </a:r>
            <a:r>
              <a:rPr kumimoji="0" lang="en-US" sz="2000" b="1" i="0" u="none" strike="noStrike" cap="none" normalizeH="0" baseline="0" dirty="0" smtClean="0">
                <a:ln>
                  <a:noFill/>
                </a:ln>
                <a:solidFill>
                  <a:srgbClr val="00B050"/>
                </a:solidFill>
                <a:effectLst/>
                <a:latin typeface="inherit"/>
                <a:cs typeface="Latha"/>
              </a:rPr>
              <a:t>, </a:t>
            </a:r>
            <a:r>
              <a:rPr kumimoji="0" lang="ta-IN" sz="2000" b="1" i="0" u="none" strike="noStrike" cap="none" normalizeH="0" baseline="0" dirty="0" smtClean="0">
                <a:ln>
                  <a:noFill/>
                </a:ln>
                <a:solidFill>
                  <a:srgbClr val="00B050"/>
                </a:solidFill>
                <a:effectLst/>
                <a:latin typeface="inherit"/>
                <a:cs typeface="Latha"/>
              </a:rPr>
              <a:t>அவை மாறும்</a:t>
            </a:r>
            <a:r>
              <a:rPr kumimoji="0" lang="en-US" sz="2000" b="1" i="0" u="none" strike="noStrike" cap="none" normalizeH="0" baseline="0" dirty="0" smtClean="0">
                <a:ln>
                  <a:noFill/>
                </a:ln>
                <a:solidFill>
                  <a:srgbClr val="00B050"/>
                </a:solidFill>
                <a:effectLst/>
                <a:latin typeface="inherit"/>
                <a:cs typeface="Latha"/>
              </a:rPr>
              <a:t>, </a:t>
            </a:r>
            <a:r>
              <a:rPr kumimoji="0" lang="ta-IN" sz="2000" b="1" i="0" u="none" strike="noStrike" cap="none" normalizeH="0" baseline="0" dirty="0" smtClean="0">
                <a:ln>
                  <a:noFill/>
                </a:ln>
                <a:solidFill>
                  <a:srgbClr val="00B050"/>
                </a:solidFill>
                <a:effectLst/>
                <a:latin typeface="inherit"/>
                <a:cs typeface="Latha"/>
              </a:rPr>
              <a:t>காலத்திலும் இடத்திலும் அதிகமாகவோ அல்லது குறைவாகவோ மாறுகின்றன. அவை ஒருபோதும் அவற்றின் கூறு இனங்களுடன் அல்லது உடல் சூழலுடன் முழுமையான சமநிலையில் காணப்படுவதில்லை. காலநிலை மற்றும் உடலியல் காரணிகள் மற்றும் சமூகங்களின் உயிரினங்களின் செயல்பாடுகள் ஆகியவற்றின் மாறுபாடு ஒரு குறிப்பிட்ட காலப்பகுதியில் சூழலில் மாற்றத்தைக் கொண்டுவருகிறது. </a:t>
            </a:r>
            <a:endParaRPr kumimoji="0" lang="en-US" sz="2000" b="1" i="0" u="none" strike="noStrike" cap="none" normalizeH="0" baseline="0" dirty="0" smtClean="0">
              <a:ln>
                <a:noFill/>
              </a:ln>
              <a:solidFill>
                <a:srgbClr val="00B050"/>
              </a:solidFill>
              <a:effectLst/>
              <a:latin typeface="inherit"/>
              <a:cs typeface="Latha"/>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solidFill>
                <a:srgbClr val="00B050"/>
              </a:solidFill>
              <a:latin typeface="inherit"/>
              <a:cs typeface="Lath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B050"/>
                </a:solidFill>
                <a:effectLst/>
                <a:latin typeface="inherit"/>
                <a:cs typeface="Latha"/>
              </a:rPr>
              <a:t>   				</a:t>
            </a:r>
            <a:r>
              <a:rPr kumimoji="0" lang="ta-IN" sz="2000" b="1" i="0" u="none" strike="noStrike" cap="none" normalizeH="0" baseline="0" dirty="0" smtClean="0">
                <a:ln>
                  <a:noFill/>
                </a:ln>
                <a:solidFill>
                  <a:srgbClr val="00B050"/>
                </a:solidFill>
                <a:effectLst/>
                <a:latin typeface="inherit"/>
                <a:cs typeface="Latha"/>
              </a:rPr>
              <a:t>உயிரியல் தொடர்ச்சியானது ஒரு சகாப்தத்தில் அதே பகுதியில் உயிரியல் சமூகங்களின் வளர்ச்சியை விவரிக்கிறது.</a:t>
            </a:r>
            <a:r>
              <a:rPr kumimoji="0" lang="en-US" sz="2000" b="1" i="0" u="none" strike="noStrike" cap="none" normalizeH="0" baseline="0" dirty="0" smtClean="0">
                <a:ln>
                  <a:noFill/>
                </a:ln>
                <a:solidFill>
                  <a:srgbClr val="00B050"/>
                </a:solidFill>
                <a:effectLst/>
                <a:latin typeface="Arial" pitchFamily="34" charset="0"/>
                <a:cs typeface="Arial"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 Is the process of change in the species structure of&#10;an ecological community over time.&#10; The time scale can be decades ..."/>
          <p:cNvPicPr>
            <a:picLocks noChangeAspect="1" noChangeArrowheads="1"/>
          </p:cNvPicPr>
          <p:nvPr/>
        </p:nvPicPr>
        <p:blipFill>
          <a:blip r:embed="rId2"/>
          <a:srcRect/>
          <a:stretch>
            <a:fillRect/>
          </a:stretch>
        </p:blipFill>
        <p:spPr bwMode="auto">
          <a:xfrm>
            <a:off x="381000" y="308531"/>
            <a:ext cx="8229600" cy="617865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 The community begins with relatively few&#10;pioneering plants or animals and develops&#10;through increasing complexity until i..."/>
          <p:cNvPicPr>
            <a:picLocks noChangeAspect="1" noChangeArrowheads="1"/>
          </p:cNvPicPr>
          <p:nvPr/>
        </p:nvPicPr>
        <p:blipFill>
          <a:blip r:embed="rId2"/>
          <a:srcRect/>
          <a:stretch>
            <a:fillRect/>
          </a:stretch>
        </p:blipFill>
        <p:spPr bwMode="auto">
          <a:xfrm>
            <a:off x="228600" y="3971"/>
            <a:ext cx="8763000" cy="679753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546</Words>
  <Application>Microsoft Office PowerPoint</Application>
  <PresentationFormat>On-screen Show (4:3)</PresentationFormat>
  <Paragraphs>57</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Slide 2</vt:lpstr>
      <vt:lpstr>Slide 3</vt:lpstr>
      <vt:lpstr>Slide 4</vt:lpstr>
      <vt:lpstr>சமூக மேம்பாடு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PRIMARY  SUCCESSION</vt:lpstr>
      <vt:lpstr>முதன்மை மாற்றம்</vt:lpstr>
      <vt:lpstr>SECONDARY SUCCESSION  </vt:lpstr>
      <vt:lpstr>  இரண்டாவது வெற்றி  </vt:lpstr>
      <vt:lpstr>PRIMARY SUCCESION  </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by adguard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wel</dc:creator>
  <cp:lastModifiedBy>wel</cp:lastModifiedBy>
  <cp:revision>51</cp:revision>
  <dcterms:created xsi:type="dcterms:W3CDTF">2020-08-14T03:44:41Z</dcterms:created>
  <dcterms:modified xsi:type="dcterms:W3CDTF">2020-08-19T05:59:10Z</dcterms:modified>
</cp:coreProperties>
</file>