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5" autoAdjust="0"/>
    <p:restoredTop sz="94660"/>
  </p:normalViewPr>
  <p:slideViewPr>
    <p:cSldViewPr>
      <p:cViewPr>
        <p:scale>
          <a:sx n="57" d="100"/>
          <a:sy n="57" d="100"/>
        </p:scale>
        <p:origin x="-1722"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D3BFF-02A4-4A30-9652-5969E5E1C0F5}" type="datetimeFigureOut">
              <a:rPr lang="en-US" smtClean="0"/>
              <a:pPr/>
              <a:t>8/29/2020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1A8CB-A745-49B6-B0A1-1AC2A6E7D2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01A8CB-A745-49B6-B0A1-1AC2A6E7D26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85EAD-C818-49D0-9676-D8F29479D6A0}"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85EAD-C818-49D0-9676-D8F29479D6A0}"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85EAD-C818-49D0-9676-D8F29479D6A0}"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85EAD-C818-49D0-9676-D8F29479D6A0}"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85EAD-C818-49D0-9676-D8F29479D6A0}"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85EAD-C818-49D0-9676-D8F29479D6A0}" type="datetimeFigureOut">
              <a:rPr lang="en-US" smtClean="0"/>
              <a:pPr/>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85EAD-C818-49D0-9676-D8F29479D6A0}" type="datetimeFigureOut">
              <a:rPr lang="en-US" smtClean="0"/>
              <a:pPr/>
              <a:t>8/29/2020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85EAD-C818-49D0-9676-D8F29479D6A0}" type="datetimeFigureOut">
              <a:rPr lang="en-US" smtClean="0"/>
              <a:pPr/>
              <a:t>8/29/2020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85EAD-C818-49D0-9676-D8F29479D6A0}" type="datetimeFigureOut">
              <a:rPr lang="en-US" smtClean="0"/>
              <a:pPr/>
              <a:t>8/29/2020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85EAD-C818-49D0-9676-D8F29479D6A0}" type="datetimeFigureOut">
              <a:rPr lang="en-US" smtClean="0"/>
              <a:pPr/>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85EAD-C818-49D0-9676-D8F29479D6A0}" type="datetimeFigureOut">
              <a:rPr lang="en-US" smtClean="0"/>
              <a:pPr/>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84751-48F0-4B8C-88CB-1CCF3A393A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85EAD-C818-49D0-9676-D8F29479D6A0}" type="datetimeFigureOut">
              <a:rPr lang="en-US" smtClean="0"/>
              <a:pPr/>
              <a:t>8/29/2020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84751-48F0-4B8C-88CB-1CCF3A393A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001000" cy="5262979"/>
          </a:xfrm>
          <a:prstGeom prst="rect">
            <a:avLst/>
          </a:prstGeom>
          <a:noFill/>
        </p:spPr>
        <p:txBody>
          <a:bodyPr wrap="square" rtlCol="0">
            <a:spAutoFit/>
          </a:bodyPr>
          <a:lstStyle/>
          <a:p>
            <a:r>
              <a:rPr lang="en-US" sz="2400" b="1" dirty="0" smtClean="0">
                <a:solidFill>
                  <a:srgbClr val="7030A0"/>
                </a:solidFill>
                <a:latin typeface="Algerian" pitchFamily="82" charset="0"/>
              </a:rPr>
              <a:t>GOOD MORNING  STUDENTS</a:t>
            </a:r>
          </a:p>
          <a:p>
            <a:endParaRPr lang="en-US" sz="2400" b="1" dirty="0">
              <a:solidFill>
                <a:srgbClr val="7030A0"/>
              </a:solidFill>
              <a:latin typeface="Algerian" pitchFamily="82" charset="0"/>
            </a:endParaRPr>
          </a:p>
          <a:p>
            <a:r>
              <a:rPr lang="en-US" sz="2400" b="1" dirty="0" smtClean="0">
                <a:solidFill>
                  <a:srgbClr val="7030A0"/>
                </a:solidFill>
                <a:latin typeface="Algerian" pitchFamily="82" charset="0"/>
              </a:rPr>
              <a:t>BIO – GEOGRAPHY</a:t>
            </a:r>
          </a:p>
          <a:p>
            <a:endParaRPr lang="en-US" sz="2400" b="1" dirty="0">
              <a:solidFill>
                <a:srgbClr val="7030A0"/>
              </a:solidFill>
              <a:latin typeface="Algerian" pitchFamily="82" charset="0"/>
            </a:endParaRPr>
          </a:p>
          <a:p>
            <a:r>
              <a:rPr lang="en-US" sz="2400" b="1" dirty="0" smtClean="0">
                <a:solidFill>
                  <a:srgbClr val="00B050"/>
                </a:solidFill>
                <a:latin typeface="Algerian" pitchFamily="82" charset="0"/>
              </a:rPr>
              <a:t>TOPIC:  DISTRIBUTION OF PLANTS </a:t>
            </a:r>
          </a:p>
          <a:p>
            <a:endParaRPr lang="en-US" sz="2400" b="1" dirty="0">
              <a:solidFill>
                <a:srgbClr val="7030A0"/>
              </a:solidFill>
              <a:latin typeface="Algerian" pitchFamily="82" charset="0"/>
            </a:endParaRPr>
          </a:p>
          <a:p>
            <a:r>
              <a:rPr lang="en-US" sz="2400" b="1" dirty="0" smtClean="0">
                <a:solidFill>
                  <a:srgbClr val="7030A0"/>
                </a:solidFill>
                <a:latin typeface="Algerian" pitchFamily="82" charset="0"/>
              </a:rPr>
              <a:t>DAY ORDER: III</a:t>
            </a:r>
          </a:p>
          <a:p>
            <a:r>
              <a:rPr lang="en-US" sz="2400" b="1" dirty="0" smtClean="0">
                <a:solidFill>
                  <a:srgbClr val="7030A0"/>
                </a:solidFill>
                <a:latin typeface="Algerian" pitchFamily="82" charset="0"/>
              </a:rPr>
              <a:t>DATE: 29.08.2020</a:t>
            </a:r>
          </a:p>
          <a:p>
            <a:r>
              <a:rPr lang="en-US" sz="2400" b="1" dirty="0" smtClean="0">
                <a:solidFill>
                  <a:srgbClr val="7030A0"/>
                </a:solidFill>
                <a:latin typeface="Algerian" pitchFamily="82" charset="0"/>
              </a:rPr>
              <a:t>TIME: 9:30 TO 10:30</a:t>
            </a:r>
          </a:p>
          <a:p>
            <a:endParaRPr lang="en-US" sz="2400" b="1" dirty="0">
              <a:solidFill>
                <a:srgbClr val="7030A0"/>
              </a:solidFill>
              <a:latin typeface="Algerian" pitchFamily="82" charset="0"/>
            </a:endParaRPr>
          </a:p>
          <a:p>
            <a:endParaRPr lang="en-US" sz="2400" b="1" dirty="0" smtClean="0">
              <a:solidFill>
                <a:srgbClr val="7030A0"/>
              </a:solidFill>
              <a:latin typeface="Algerian" pitchFamily="82" charset="0"/>
            </a:endParaRPr>
          </a:p>
          <a:p>
            <a:r>
              <a:rPr lang="en-US" sz="2400" b="1" dirty="0" smtClean="0">
                <a:solidFill>
                  <a:srgbClr val="FF0000"/>
                </a:solidFill>
                <a:latin typeface="Algerian" pitchFamily="82" charset="0"/>
              </a:rPr>
              <a:t>S.NITHYA</a:t>
            </a:r>
          </a:p>
          <a:p>
            <a:r>
              <a:rPr lang="en-US" sz="2400" b="1" dirty="0" smtClean="0">
                <a:solidFill>
                  <a:srgbClr val="FF0000"/>
                </a:solidFill>
                <a:latin typeface="Algerian" pitchFamily="82" charset="0"/>
              </a:rPr>
              <a:t>LETURER IN GEOGRAPHY</a:t>
            </a:r>
          </a:p>
          <a:p>
            <a:r>
              <a:rPr lang="en-US" sz="2400" b="1" dirty="0" smtClean="0">
                <a:solidFill>
                  <a:srgbClr val="FF0000"/>
                </a:solidFill>
                <a:latin typeface="Algerian" pitchFamily="82" charset="0"/>
              </a:rPr>
              <a:t>GCWK(A)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8610600" cy="6370975"/>
          </a:xfrm>
          <a:prstGeom prst="rect">
            <a:avLst/>
          </a:prstGeom>
        </p:spPr>
        <p:txBody>
          <a:bodyPr wrap="square">
            <a:spAutoFit/>
          </a:bodyPr>
          <a:lstStyle/>
          <a:p>
            <a:pPr fontAlgn="base"/>
            <a:r>
              <a:rPr lang="en-US" sz="2400" b="1" dirty="0">
                <a:solidFill>
                  <a:srgbClr val="FF0000"/>
                </a:solidFill>
                <a:latin typeface="Arial Black" pitchFamily="34" charset="0"/>
              </a:rPr>
              <a:t>(3) Antarctic Kingdom:</a:t>
            </a:r>
          </a:p>
          <a:p>
            <a:pPr fontAlgn="base"/>
            <a:r>
              <a:rPr lang="en-US" sz="2400" dirty="0">
                <a:solidFill>
                  <a:srgbClr val="00B050"/>
                </a:solidFill>
                <a:latin typeface="Arial Black" pitchFamily="34" charset="0"/>
              </a:rPr>
              <a:t>This kingdom includes a narrow strip in the north of Antarctica which runs from Patagonia and southern Chile of South America to New Zealand. The most important representative plant of this zone is </a:t>
            </a:r>
            <a:r>
              <a:rPr lang="en-US" sz="2400" dirty="0" err="1">
                <a:solidFill>
                  <a:srgbClr val="00B050"/>
                </a:solidFill>
                <a:latin typeface="Arial Black" pitchFamily="34" charset="0"/>
              </a:rPr>
              <a:t>Nothofagus</a:t>
            </a:r>
            <a:r>
              <a:rPr lang="en-US" sz="2400" dirty="0">
                <a:solidFill>
                  <a:srgbClr val="00B050"/>
                </a:solidFill>
                <a:latin typeface="Arial Black" pitchFamily="34" charset="0"/>
              </a:rPr>
              <a:t> which is also known as Southern Beech. About 100 million years ago temperate grasses devel­oped as the native vegetation of this region (New Zealand).</a:t>
            </a:r>
          </a:p>
          <a:p>
            <a:pPr fontAlgn="base"/>
            <a:r>
              <a:rPr lang="en-US" sz="2400" dirty="0">
                <a:solidFill>
                  <a:srgbClr val="00B050"/>
                </a:solidFill>
                <a:latin typeface="Arial Black" pitchFamily="34" charset="0"/>
              </a:rPr>
              <a:t>The most outstanding and typical species of the grasses were Tussock Grasses though a few spe­cies of Sedges (plants which grow in water) and </a:t>
            </a:r>
            <a:r>
              <a:rPr lang="en-US" sz="2400" dirty="0" err="1">
                <a:solidFill>
                  <a:srgbClr val="00B050"/>
                </a:solidFill>
                <a:latin typeface="Arial Black" pitchFamily="34" charset="0"/>
              </a:rPr>
              <a:t>dicoty­ledon</a:t>
            </a:r>
            <a:r>
              <a:rPr lang="en-US" sz="2400" dirty="0">
                <a:solidFill>
                  <a:srgbClr val="00B050"/>
                </a:solidFill>
                <a:latin typeface="Arial Black" pitchFamily="34" charset="0"/>
              </a:rPr>
              <a:t> shrubs were also developed but these original native vegetation have undergone massive modifica­tion and transformation since the colonization of New Zealand by the Europeans.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8229600" cy="6740307"/>
          </a:xfrm>
          <a:prstGeom prst="rect">
            <a:avLst/>
          </a:prstGeom>
        </p:spPr>
        <p:txBody>
          <a:bodyPr wrap="square">
            <a:spAutoFit/>
          </a:bodyPr>
          <a:lstStyle/>
          <a:p>
            <a:pPr fontAlgn="base"/>
            <a:r>
              <a:rPr lang="en-US" sz="2400" b="1" dirty="0">
                <a:solidFill>
                  <a:srgbClr val="00B050"/>
                </a:solidFill>
                <a:latin typeface="Arial Black" pitchFamily="34" charset="0"/>
              </a:rPr>
              <a:t>Thus, the present-day veg­etation of New Zealand is of modified type which is still characterized by two types of tussock grasses viz.:</a:t>
            </a:r>
            <a:endParaRPr lang="en-US" sz="2400" dirty="0">
              <a:solidFill>
                <a:srgbClr val="00B050"/>
              </a:solidFill>
              <a:latin typeface="Arial Black" pitchFamily="34" charset="0"/>
            </a:endParaRPr>
          </a:p>
          <a:p>
            <a:pPr fontAlgn="base"/>
            <a:r>
              <a:rPr lang="en-US" sz="2400" dirty="0">
                <a:solidFill>
                  <a:srgbClr val="00B050"/>
                </a:solidFill>
                <a:latin typeface="Arial Black" pitchFamily="34" charset="0"/>
              </a:rPr>
              <a:t>(</a:t>
            </a:r>
            <a:r>
              <a:rPr lang="en-US" sz="2400" dirty="0" err="1">
                <a:solidFill>
                  <a:srgbClr val="00B050"/>
                </a:solidFill>
                <a:latin typeface="Arial Black" pitchFamily="34" charset="0"/>
              </a:rPr>
              <a:t>i</a:t>
            </a:r>
            <a:r>
              <a:rPr lang="en-US" sz="2400" dirty="0">
                <a:solidFill>
                  <a:srgbClr val="00B050"/>
                </a:solidFill>
                <a:latin typeface="Arial Black" pitchFamily="34" charset="0"/>
              </a:rPr>
              <a:t>) Short Tussock Grasslands have two main species e.g., </a:t>
            </a:r>
            <a:r>
              <a:rPr lang="en-US" sz="2400" dirty="0" err="1">
                <a:solidFill>
                  <a:srgbClr val="00B050"/>
                </a:solidFill>
                <a:latin typeface="Arial Black" pitchFamily="34" charset="0"/>
              </a:rPr>
              <a:t>festuca</a:t>
            </a:r>
            <a:r>
              <a:rPr lang="en-US" sz="2400" dirty="0">
                <a:solidFill>
                  <a:srgbClr val="00B050"/>
                </a:solidFill>
                <a:latin typeface="Arial Black" pitchFamily="34" charset="0"/>
              </a:rPr>
              <a:t> and </a:t>
            </a:r>
            <a:r>
              <a:rPr lang="en-US" sz="2400" dirty="0" err="1">
                <a:solidFill>
                  <a:srgbClr val="00B050"/>
                </a:solidFill>
                <a:latin typeface="Arial Black" pitchFamily="34" charset="0"/>
              </a:rPr>
              <a:t>poa</a:t>
            </a:r>
            <a:r>
              <a:rPr lang="en-US" sz="2400" dirty="0">
                <a:solidFill>
                  <a:srgbClr val="00B050"/>
                </a:solidFill>
                <a:latin typeface="Arial Black" pitchFamily="34" charset="0"/>
              </a:rPr>
              <a:t>. The average height of these grass is </a:t>
            </a:r>
            <a:r>
              <a:rPr lang="en-US" sz="2400" dirty="0" err="1">
                <a:solidFill>
                  <a:srgbClr val="00B050"/>
                </a:solidFill>
                <a:latin typeface="Arial Black" pitchFamily="34" charset="0"/>
              </a:rPr>
              <a:t>upto</a:t>
            </a:r>
            <a:r>
              <a:rPr lang="en-US" sz="2400" dirty="0">
                <a:solidFill>
                  <a:srgbClr val="00B050"/>
                </a:solidFill>
                <a:latin typeface="Arial Black" pitchFamily="34" charset="0"/>
              </a:rPr>
              <a:t> 0.5 m and the </a:t>
            </a:r>
            <a:r>
              <a:rPr lang="en-US" sz="2400" dirty="0" err="1">
                <a:solidFill>
                  <a:srgbClr val="00B050"/>
                </a:solidFill>
                <a:latin typeface="Arial Black" pitchFamily="34" charset="0"/>
              </a:rPr>
              <a:t>colour</a:t>
            </a:r>
            <a:r>
              <a:rPr lang="en-US" sz="2400" dirty="0">
                <a:solidFill>
                  <a:srgbClr val="00B050"/>
                </a:solidFill>
                <a:latin typeface="Arial Black" pitchFamily="34" charset="0"/>
              </a:rPr>
              <a:t> is yellow-grey,</a:t>
            </a:r>
          </a:p>
          <a:p>
            <a:pPr fontAlgn="base"/>
            <a:r>
              <a:rPr lang="en-US" sz="2400" dirty="0">
                <a:solidFill>
                  <a:srgbClr val="00B050"/>
                </a:solidFill>
                <a:latin typeface="Arial Black" pitchFamily="34" charset="0"/>
              </a:rPr>
              <a:t>(ii) Tall Tussock Grasslands have the main species of </a:t>
            </a:r>
            <a:r>
              <a:rPr lang="en-US" sz="2400" dirty="0" err="1">
                <a:solidFill>
                  <a:srgbClr val="00B050"/>
                </a:solidFill>
                <a:latin typeface="Arial Black" pitchFamily="34" charset="0"/>
              </a:rPr>
              <a:t>Chiomechloa</a:t>
            </a:r>
            <a:r>
              <a:rPr lang="en-US" sz="2400" dirty="0">
                <a:solidFill>
                  <a:srgbClr val="00B050"/>
                </a:solidFill>
                <a:latin typeface="Arial Black" pitchFamily="34" charset="0"/>
              </a:rPr>
              <a:t>.</a:t>
            </a:r>
          </a:p>
          <a:p>
            <a:pPr fontAlgn="base"/>
            <a:r>
              <a:rPr lang="en-US" sz="2400" dirty="0">
                <a:solidFill>
                  <a:srgbClr val="00B050"/>
                </a:solidFill>
                <a:latin typeface="Arial Black" pitchFamily="34" charset="0"/>
              </a:rPr>
              <a:t>Warm temperate areas of New Zealand are characterized by the dominance of the forest of gym-</a:t>
            </a:r>
            <a:r>
              <a:rPr lang="en-US" sz="2400" dirty="0" err="1">
                <a:solidFill>
                  <a:srgbClr val="00B050"/>
                </a:solidFill>
                <a:latin typeface="Arial Black" pitchFamily="34" charset="0"/>
              </a:rPr>
              <a:t>nosperms</a:t>
            </a:r>
            <a:r>
              <a:rPr lang="en-US" sz="2400" dirty="0">
                <a:solidFill>
                  <a:srgbClr val="00B050"/>
                </a:solidFill>
                <a:latin typeface="Arial Black" pitchFamily="34" charset="0"/>
              </a:rPr>
              <a:t> and angiosperms trees. The main species of the coniferous family of gymnosperms are </a:t>
            </a:r>
            <a:r>
              <a:rPr lang="en-US" sz="2400" dirty="0" err="1">
                <a:solidFill>
                  <a:srgbClr val="00B050"/>
                </a:solidFill>
                <a:latin typeface="Arial Black" pitchFamily="34" charset="0"/>
              </a:rPr>
              <a:t>Podcarpaceae</a:t>
            </a:r>
            <a:r>
              <a:rPr lang="en-US" sz="2400" dirty="0">
                <a:solidFill>
                  <a:srgbClr val="00B050"/>
                </a:solidFill>
                <a:latin typeface="Arial Black" pitchFamily="34" charset="0"/>
              </a:rPr>
              <a:t>, </a:t>
            </a:r>
            <a:r>
              <a:rPr lang="en-US" sz="2400" dirty="0" err="1">
                <a:solidFill>
                  <a:srgbClr val="00B050"/>
                </a:solidFill>
                <a:latin typeface="Arial Black" pitchFamily="34" charset="0"/>
              </a:rPr>
              <a:t>Cupressaceae</a:t>
            </a:r>
            <a:r>
              <a:rPr lang="en-US" sz="2400" dirty="0">
                <a:solidFill>
                  <a:srgbClr val="00B050"/>
                </a:solidFill>
                <a:latin typeface="Arial Black" pitchFamily="34" charset="0"/>
              </a:rPr>
              <a:t> and </a:t>
            </a:r>
            <a:r>
              <a:rPr lang="en-US" sz="2400" dirty="0" err="1">
                <a:solidFill>
                  <a:srgbClr val="00B050"/>
                </a:solidFill>
                <a:latin typeface="Arial Black" pitchFamily="34" charset="0"/>
              </a:rPr>
              <a:t>Araucariaceae</a:t>
            </a:r>
            <a:r>
              <a:rPr lang="en-US" sz="2400" dirty="0">
                <a:solidFill>
                  <a:srgbClr val="00B050"/>
                </a:solidFill>
                <a:latin typeface="Arial Black" pitchFamily="34" charset="0"/>
              </a:rPr>
              <a:t> whereas flowering plants are included in Angiosperms of which </a:t>
            </a:r>
            <a:r>
              <a:rPr lang="en-US" sz="2400" dirty="0" err="1">
                <a:solidFill>
                  <a:srgbClr val="00B050"/>
                </a:solidFill>
                <a:latin typeface="Arial Black" pitchFamily="34" charset="0"/>
              </a:rPr>
              <a:t>Nothofagus</a:t>
            </a:r>
            <a:r>
              <a:rPr lang="en-US" sz="2400" dirty="0">
                <a:solidFill>
                  <a:srgbClr val="00B050"/>
                </a:solidFill>
                <a:latin typeface="Arial Black" pitchFamily="34" charset="0"/>
              </a:rPr>
              <a:t> is the most important plant</a:t>
            </a:r>
            <a:r>
              <a:rPr lang="en-US" sz="2400" dirty="0" smtClean="0">
                <a:solidFill>
                  <a:srgbClr val="00B050"/>
                </a:solidFill>
                <a:latin typeface="Arial Black" pitchFamily="34" charset="0"/>
              </a:rPr>
              <a:t>.</a:t>
            </a:r>
            <a:endParaRPr lang="en-US" sz="2400" dirty="0">
              <a:solidFill>
                <a:srgbClr val="00B050"/>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55637"/>
            <a:ext cx="8305800" cy="5668963"/>
          </a:xfrm>
        </p:spPr>
        <p:txBody>
          <a:bodyPr>
            <a:noAutofit/>
          </a:bodyPr>
          <a:lstStyle/>
          <a:p>
            <a:r>
              <a:rPr lang="en-US" sz="2800" b="1" dirty="0" smtClean="0">
                <a:solidFill>
                  <a:srgbClr val="00B050"/>
                </a:solidFill>
                <a:latin typeface="Arial Black" pitchFamily="34" charset="0"/>
              </a:rPr>
              <a:t>The sub-tropical forests of New Zealand are of evergreen type which is characterized by dense cover of tall trees having different vertical strata of other plants. The original vegetation of New Zealand has been greatly modified and destroyed by human activi­ties and the mammals (mainly grazing red </a:t>
            </a:r>
            <a:r>
              <a:rPr lang="en-US" sz="2800" b="1" dirty="0" err="1" smtClean="0">
                <a:solidFill>
                  <a:srgbClr val="00B050"/>
                </a:solidFill>
                <a:latin typeface="Arial Black" pitchFamily="34" charset="0"/>
              </a:rPr>
              <a:t>deers</a:t>
            </a:r>
            <a:r>
              <a:rPr lang="en-US" sz="2800" b="1" dirty="0" smtClean="0">
                <a:solidFill>
                  <a:srgbClr val="00B050"/>
                </a:solidFill>
                <a:latin typeface="Arial Black" pitchFamily="34" charset="0"/>
              </a:rPr>
              <a:t> and rabbits) brought by them from Europe. This has led to the destabilization of vegetation community at large scale.</a:t>
            </a:r>
          </a:p>
          <a:p>
            <a:endParaRPr lang="en-US" sz="2800" b="1" dirty="0">
              <a:solidFill>
                <a:srgbClr val="00B050"/>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1"/>
            <a:ext cx="7924800" cy="6001643"/>
          </a:xfrm>
          <a:prstGeom prst="rect">
            <a:avLst/>
          </a:prstGeom>
        </p:spPr>
        <p:txBody>
          <a:bodyPr wrap="square">
            <a:spAutoFit/>
          </a:bodyPr>
          <a:lstStyle/>
          <a:p>
            <a:pPr fontAlgn="base"/>
            <a:r>
              <a:rPr lang="en-US" sz="2400" b="1" dirty="0">
                <a:solidFill>
                  <a:srgbClr val="FF0000"/>
                </a:solidFill>
                <a:latin typeface="Arial Black" pitchFamily="34" charset="0"/>
              </a:rPr>
              <a:t>(4) </a:t>
            </a:r>
            <a:r>
              <a:rPr lang="en-US" sz="2400" b="1" dirty="0" err="1">
                <a:solidFill>
                  <a:srgbClr val="FF0000"/>
                </a:solidFill>
                <a:latin typeface="Arial Black" pitchFamily="34" charset="0"/>
              </a:rPr>
              <a:t>Palaeotropical</a:t>
            </a:r>
            <a:r>
              <a:rPr lang="en-US" sz="2400" b="1" dirty="0">
                <a:solidFill>
                  <a:srgbClr val="FF0000"/>
                </a:solidFill>
                <a:latin typeface="Arial Black" pitchFamily="34" charset="0"/>
              </a:rPr>
              <a:t> Kingdom:</a:t>
            </a:r>
          </a:p>
          <a:p>
            <a:pPr fontAlgn="base"/>
            <a:r>
              <a:rPr lang="en-US" sz="2400" dirty="0">
                <a:solidFill>
                  <a:srgbClr val="00B050"/>
                </a:solidFill>
                <a:latin typeface="Arial Black" pitchFamily="34" charset="0"/>
              </a:rPr>
              <a:t>This kingdom includes most of Africa, South West Asia, South Asia, South East Asia and southern and middle portions of China.</a:t>
            </a:r>
          </a:p>
          <a:p>
            <a:pPr fontAlgn="base"/>
            <a:r>
              <a:rPr lang="en-US" sz="2400" b="1" dirty="0">
                <a:solidFill>
                  <a:srgbClr val="00B050"/>
                </a:solidFill>
                <a:latin typeface="Arial Black" pitchFamily="34" charset="0"/>
              </a:rPr>
              <a:t>This floral kingdom is further divided into 3 sub-kingdoms e.g.:</a:t>
            </a:r>
            <a:endParaRPr lang="en-US" sz="2400" dirty="0">
              <a:solidFill>
                <a:srgbClr val="00B050"/>
              </a:solidFill>
              <a:latin typeface="Arial Black" pitchFamily="34" charset="0"/>
            </a:endParaRPr>
          </a:p>
          <a:p>
            <a:pPr fontAlgn="base"/>
            <a:r>
              <a:rPr lang="en-US" sz="2400" dirty="0">
                <a:solidFill>
                  <a:srgbClr val="00B050"/>
                </a:solidFill>
                <a:latin typeface="Arial Black" pitchFamily="34" charset="0"/>
              </a:rPr>
              <a:t>(</a:t>
            </a:r>
            <a:r>
              <a:rPr lang="en-US" sz="2400" dirty="0" err="1">
                <a:solidFill>
                  <a:srgbClr val="00B050"/>
                </a:solidFill>
                <a:latin typeface="Arial Black" pitchFamily="34" charset="0"/>
              </a:rPr>
              <a:t>i</a:t>
            </a:r>
            <a:r>
              <a:rPr lang="en-US" sz="2400" dirty="0">
                <a:solidFill>
                  <a:srgbClr val="00B050"/>
                </a:solidFill>
                <a:latin typeface="Arial Black" pitchFamily="34" charset="0"/>
              </a:rPr>
              <a:t>) African sub-kingdom,</a:t>
            </a:r>
          </a:p>
          <a:p>
            <a:pPr fontAlgn="base"/>
            <a:r>
              <a:rPr lang="en-US" sz="2400" dirty="0">
                <a:solidFill>
                  <a:srgbClr val="00B050"/>
                </a:solidFill>
                <a:latin typeface="Arial Black" pitchFamily="34" charset="0"/>
              </a:rPr>
              <a:t>(ii) Indo-Malaysian sub-kingdom, and</a:t>
            </a:r>
          </a:p>
          <a:p>
            <a:pPr fontAlgn="base"/>
            <a:r>
              <a:rPr lang="en-US" sz="2400" dirty="0">
                <a:solidFill>
                  <a:srgbClr val="00B050"/>
                </a:solidFill>
                <a:latin typeface="Arial Black" pitchFamily="34" charset="0"/>
              </a:rPr>
              <a:t>(iii) Polynesian sub-kingdom</a:t>
            </a:r>
            <a:r>
              <a:rPr lang="en-US" sz="2400" dirty="0" smtClean="0">
                <a:solidFill>
                  <a:srgbClr val="00B050"/>
                </a:solidFill>
                <a:latin typeface="Arial Black" pitchFamily="34" charset="0"/>
              </a:rPr>
              <a:t>.</a:t>
            </a:r>
            <a:r>
              <a:rPr lang="en-US" sz="2400" dirty="0">
                <a:solidFill>
                  <a:srgbClr val="00B050"/>
                </a:solidFill>
                <a:latin typeface="Arial Black" pitchFamily="34" charset="0"/>
              </a:rPr>
              <a:t> This floral kingdom is also divided into several floral provinces or </a:t>
            </a:r>
            <a:r>
              <a:rPr lang="en-US" sz="2400" dirty="0" smtClean="0">
                <a:solidFill>
                  <a:srgbClr val="00B050"/>
                </a:solidFill>
                <a:latin typeface="Arial Black" pitchFamily="34" charset="0"/>
              </a:rPr>
              <a:t>region  </a:t>
            </a:r>
            <a:r>
              <a:rPr lang="en-US" sz="2400" dirty="0">
                <a:solidFill>
                  <a:srgbClr val="00B050"/>
                </a:solidFill>
                <a:latin typeface="Arial Black" pitchFamily="34" charset="0"/>
              </a:rPr>
              <a:t>West African rainforest region, Mada­gascar region, Iran-</a:t>
            </a:r>
            <a:r>
              <a:rPr lang="en-US" sz="2400" dirty="0" err="1">
                <a:solidFill>
                  <a:srgbClr val="00B050"/>
                </a:solidFill>
                <a:latin typeface="Arial Black" pitchFamily="34" charset="0"/>
              </a:rPr>
              <a:t>Turanian</a:t>
            </a:r>
            <a:r>
              <a:rPr lang="en-US" sz="2400" dirty="0">
                <a:solidFill>
                  <a:srgbClr val="00B050"/>
                </a:solidFill>
                <a:latin typeface="Arial Black" pitchFamily="34" charset="0"/>
              </a:rPr>
              <a:t> region, East Asian </a:t>
            </a:r>
            <a:r>
              <a:rPr lang="en-US" sz="2400" dirty="0" smtClean="0">
                <a:solidFill>
                  <a:srgbClr val="00B050"/>
                </a:solidFill>
                <a:latin typeface="Arial Black" pitchFamily="34" charset="0"/>
              </a:rPr>
              <a:t>region</a:t>
            </a:r>
            <a:r>
              <a:rPr lang="en-US" sz="2400" dirty="0">
                <a:solidFill>
                  <a:srgbClr val="00B050"/>
                </a:solidFill>
                <a:latin typeface="Arial Black" pitchFamily="34" charset="0"/>
              </a:rPr>
              <a:t>, etc. There is great variation in plant species from one region to another region but few plants are common to all sub- kingdoms and regions</a:t>
            </a:r>
            <a:r>
              <a:rPr lang="en-US" sz="2400" dirty="0">
                <a:latin typeface="Arial Black"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1"/>
            <a:ext cx="8001000" cy="6370975"/>
          </a:xfrm>
          <a:prstGeom prst="rect">
            <a:avLst/>
          </a:prstGeom>
        </p:spPr>
        <p:txBody>
          <a:bodyPr wrap="square">
            <a:spAutoFit/>
          </a:bodyPr>
          <a:lstStyle/>
          <a:p>
            <a:pPr fontAlgn="base"/>
            <a:r>
              <a:rPr lang="en-US" sz="2400" b="1" dirty="0">
                <a:solidFill>
                  <a:srgbClr val="FF0000"/>
                </a:solidFill>
                <a:latin typeface="Arial Black" pitchFamily="34" charset="0"/>
              </a:rPr>
              <a:t>5) </a:t>
            </a:r>
            <a:r>
              <a:rPr lang="en-US" sz="2400" b="1" dirty="0" err="1">
                <a:solidFill>
                  <a:srgbClr val="FF0000"/>
                </a:solidFill>
                <a:latin typeface="Arial Black" pitchFamily="34" charset="0"/>
              </a:rPr>
              <a:t>Neotropical</a:t>
            </a:r>
            <a:r>
              <a:rPr lang="en-US" sz="2400" b="1" dirty="0">
                <a:solidFill>
                  <a:srgbClr val="FF0000"/>
                </a:solidFill>
                <a:latin typeface="Arial Black" pitchFamily="34" charset="0"/>
              </a:rPr>
              <a:t> Kingdom:</a:t>
            </a:r>
          </a:p>
          <a:p>
            <a:pPr fontAlgn="base"/>
            <a:r>
              <a:rPr lang="en-US" sz="2400" dirty="0">
                <a:solidFill>
                  <a:srgbClr val="00B050"/>
                </a:solidFill>
                <a:latin typeface="Arial Black" pitchFamily="34" charset="0"/>
              </a:rPr>
              <a:t>This region includes the whole of South America except southern Chile and Patagonia. A few genera are common to this kingdom and </a:t>
            </a:r>
            <a:r>
              <a:rPr lang="en-US" sz="2400" dirty="0" err="1">
                <a:solidFill>
                  <a:srgbClr val="00B050"/>
                </a:solidFill>
                <a:latin typeface="Arial Black" pitchFamily="34" charset="0"/>
              </a:rPr>
              <a:t>palaeotropical</a:t>
            </a:r>
            <a:r>
              <a:rPr lang="en-US" sz="2400" dirty="0">
                <a:solidFill>
                  <a:srgbClr val="00B050"/>
                </a:solidFill>
                <a:latin typeface="Arial Black" pitchFamily="34" charset="0"/>
              </a:rPr>
              <a:t> kingdom mainly Africa because the original flowering plants were developed in South America and Africa during Cretaceous period when all members of Gondwanaland were united together.</a:t>
            </a:r>
          </a:p>
          <a:p>
            <a:pPr fontAlgn="base"/>
            <a:r>
              <a:rPr lang="en-US" sz="2400" dirty="0">
                <a:solidFill>
                  <a:srgbClr val="00B050"/>
                </a:solidFill>
                <a:latin typeface="Arial Black" pitchFamily="34" charset="0"/>
              </a:rPr>
              <a:t>Later on the spreading of </a:t>
            </a:r>
            <a:r>
              <a:rPr lang="en-US" sz="2400" dirty="0" smtClean="0">
                <a:solidFill>
                  <a:srgbClr val="00B050"/>
                </a:solidFill>
                <a:latin typeface="Arial Black" pitchFamily="34" charset="0"/>
              </a:rPr>
              <a:t>Atlantic </a:t>
            </a:r>
            <a:r>
              <a:rPr lang="en-US" sz="2400" dirty="0">
                <a:solidFill>
                  <a:srgbClr val="00B050"/>
                </a:solidFill>
                <a:latin typeface="Arial Black" pitchFamily="34" charset="0"/>
              </a:rPr>
              <a:t>sea-floor, disruption of Gondwanaland and west­ward drift of South America from Africa became responsible for the origin and development of new species at regional level and therefore variations in the plant species of South America and Africa were intro­duced</a:t>
            </a:r>
            <a:r>
              <a:rPr lang="en-US" sz="2400" dirty="0" smtClean="0">
                <a:solidFill>
                  <a:srgbClr val="00B050"/>
                </a:solidFill>
                <a:latin typeface="Arial Black" pitchFamily="34" charset="0"/>
              </a:rPr>
              <a:t>.</a:t>
            </a:r>
          </a:p>
          <a:p>
            <a:pPr fontAlgn="base"/>
            <a:endParaRPr lang="en-US" sz="2400" dirty="0">
              <a:solidFill>
                <a:srgbClr val="00B050"/>
              </a:solidFill>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4421"/>
            <a:ext cx="8763000" cy="5262979"/>
          </a:xfrm>
          <a:prstGeom prst="rect">
            <a:avLst/>
          </a:prstGeom>
        </p:spPr>
        <p:txBody>
          <a:bodyPr wrap="square">
            <a:spAutoFit/>
          </a:bodyPr>
          <a:lstStyle/>
          <a:p>
            <a:pPr fontAlgn="base"/>
            <a:r>
              <a:rPr lang="en-US" sz="2400" b="1" dirty="0">
                <a:solidFill>
                  <a:srgbClr val="FF0000"/>
                </a:solidFill>
                <a:latin typeface="Arial Black" pitchFamily="34" charset="0"/>
              </a:rPr>
              <a:t>(6) Boreal Kingdom:</a:t>
            </a:r>
          </a:p>
          <a:p>
            <a:pPr fontAlgn="base"/>
            <a:r>
              <a:rPr lang="en-US" sz="2400" dirty="0">
                <a:solidFill>
                  <a:srgbClr val="00B050"/>
                </a:solidFill>
                <a:latin typeface="Arial Black" pitchFamily="34" charset="0"/>
              </a:rPr>
              <a:t>This floral kingdom includes the whole of North America except Middle America, Greenland, entire Europe, northern Asia and Arctic region. This is the most extensive kingdom of all the floral kingdoms. This is again divided into several sub-kingdoms and regions or provinces e.g. Rocky Mountainous Region (RMR); Atlantic – North American </a:t>
            </a:r>
            <a:r>
              <a:rPr lang="en-US" sz="2400" dirty="0" smtClean="0">
                <a:solidFill>
                  <a:srgbClr val="00B050"/>
                </a:solidFill>
                <a:latin typeface="Arial Black" pitchFamily="34" charset="0"/>
              </a:rPr>
              <a:t>Region Arctic </a:t>
            </a:r>
            <a:r>
              <a:rPr lang="en-US" sz="2400" dirty="0">
                <a:solidFill>
                  <a:srgbClr val="00B050"/>
                </a:solidFill>
                <a:latin typeface="Arial Black" pitchFamily="34" charset="0"/>
              </a:rPr>
              <a:t>and Sub-Arctic Region (ASAR); Europe-Siberian Region (ESR); Mediterranean Re­gion (MR) etc.</a:t>
            </a:r>
          </a:p>
          <a:p>
            <a:pPr fontAlgn="base"/>
            <a:r>
              <a:rPr lang="en-US" sz="2400" dirty="0">
                <a:solidFill>
                  <a:srgbClr val="00B050"/>
                </a:solidFill>
                <a:latin typeface="Arial Black" pitchFamily="34" charset="0"/>
              </a:rPr>
              <a:t>Genera and family of plants and major vegetation of the aforesaid floral kingdoms and floral provinces or regions.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 name="AutoShape 24"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0" name="AutoShape 26"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2" name="AutoShape 28" descr="Distribution of Plants: 6 Kingdoms | Biosphere | Ge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4" name="AutoShape 30" descr="https://apis.mail.yahoo.com/ws/v3/mailboxes/@.id==VjN-Nonqi2veimUGzYWv6gdEyP1DSpTmp1Pgk3gGpQddWZNOzkvGQahzoD-j0TPmyiOAOQRw0LFN2a-1wXhIRRnkFg/messages/@.id==AJJNa8sFm4jlX0nCaQrdQMdWI20/content/parts/@.id==2/thumbnail?appId=YMailNorrinLaun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7" name="AutoShape 33" descr="https://apis.mail.yahoo.com/ws/v3/mailboxes/@.id==VjN-Nonqi2veimUGzYWv6gdEyP1DSpTmp1Pgk3gGpQddWZNOzkvGQahzoD-j0TPmyiOAOQRw0LFN2a-1wXhIRRnkFg/messages/@.id==AJJNa8sFm4jlX0nCaQrdQMdWI20/content/parts/@.id==2/thumbnail?appId=YMailNorrinLaun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9" name="Picture 35"/>
          <p:cNvPicPr>
            <a:picLocks noChangeAspect="1" noChangeArrowheads="1"/>
          </p:cNvPicPr>
          <p:nvPr/>
        </p:nvPicPr>
        <p:blipFill>
          <a:blip r:embed="rId2"/>
          <a:srcRect/>
          <a:stretch>
            <a:fillRect/>
          </a:stretch>
        </p:blipFill>
        <p:spPr bwMode="auto">
          <a:xfrm>
            <a:off x="-762000" y="-533400"/>
            <a:ext cx="11277600" cy="1053422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Grp="1" noChangeAspect="1" noChangeArrowheads="1"/>
          </p:cNvPicPr>
          <p:nvPr>
            <p:ph idx="1"/>
          </p:nvPr>
        </p:nvPicPr>
        <p:blipFill>
          <a:blip r:embed="rId2"/>
          <a:srcRect/>
          <a:stretch>
            <a:fillRect/>
          </a:stretch>
        </p:blipFill>
        <p:spPr bwMode="auto">
          <a:xfrm>
            <a:off x="457200" y="1670228"/>
            <a:ext cx="8229600" cy="438590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srcRect/>
          <a:stretch>
            <a:fillRect/>
          </a:stretch>
        </p:blipFill>
        <p:spPr bwMode="auto">
          <a:xfrm>
            <a:off x="457200" y="1670228"/>
            <a:ext cx="8229600" cy="438590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57200" y="1670228"/>
            <a:ext cx="8229600" cy="438590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1"/>
            <a:ext cx="8915400" cy="6863417"/>
          </a:xfrm>
          <a:prstGeom prst="rect">
            <a:avLst/>
          </a:prstGeom>
        </p:spPr>
        <p:txBody>
          <a:bodyPr wrap="square">
            <a:spAutoFit/>
          </a:bodyPr>
          <a:lstStyle/>
          <a:p>
            <a:pPr fontAlgn="base"/>
            <a:r>
              <a:rPr lang="en-US" sz="2000" b="1" dirty="0" smtClean="0">
                <a:solidFill>
                  <a:srgbClr val="FF0000"/>
                </a:solidFill>
                <a:latin typeface="Arial Black" pitchFamily="34" charset="0"/>
              </a:rPr>
              <a:t>Distribution of Plants: 6 Kingdoms </a:t>
            </a:r>
          </a:p>
          <a:p>
            <a:pPr fontAlgn="base"/>
            <a:r>
              <a:rPr lang="en-US" sz="2000" b="1" dirty="0" smtClean="0">
                <a:solidFill>
                  <a:srgbClr val="00B050"/>
                </a:solidFill>
                <a:latin typeface="Arial Black" pitchFamily="34" charset="0"/>
              </a:rPr>
              <a:t>There is a wide range of variations in the distri­bution of vegetation on the globe. There is a zonal pattern of vegetation from equator towards the poles and from seal level to vegetation level on the high mountains</a:t>
            </a:r>
          </a:p>
          <a:p>
            <a:pPr fontAlgn="base"/>
            <a:r>
              <a:rPr lang="en-US" sz="2000" b="1" dirty="0" smtClean="0">
                <a:solidFill>
                  <a:srgbClr val="00B050"/>
                </a:solidFill>
                <a:latin typeface="Arial Black" pitchFamily="34" charset="0"/>
              </a:rPr>
              <a:t>The distribution of plants is affected and controlled by a variety of factors e.g.</a:t>
            </a:r>
          </a:p>
          <a:p>
            <a:pPr fontAlgn="base"/>
            <a:r>
              <a:rPr lang="en-US" sz="2000" b="1" dirty="0" smtClean="0">
                <a:solidFill>
                  <a:srgbClr val="00B050"/>
                </a:solidFill>
                <a:latin typeface="Arial Black" pitchFamily="34" charset="0"/>
              </a:rPr>
              <a:t>(</a:t>
            </a:r>
            <a:r>
              <a:rPr lang="en-US" sz="2000" b="1" dirty="0" err="1" smtClean="0">
                <a:solidFill>
                  <a:srgbClr val="00B050"/>
                </a:solidFill>
                <a:latin typeface="Arial Black" pitchFamily="34" charset="0"/>
              </a:rPr>
              <a:t>i</a:t>
            </a:r>
            <a:r>
              <a:rPr lang="en-US" sz="2000" b="1" dirty="0" smtClean="0">
                <a:solidFill>
                  <a:srgbClr val="00B050"/>
                </a:solidFill>
                <a:latin typeface="Arial Black" pitchFamily="34" charset="0"/>
              </a:rPr>
              <a:t>) Climatic factors (sunlight, temperature, moisture and humidity, pre­cipitation, soil-moisture etc.);</a:t>
            </a:r>
            <a:endParaRPr lang="en-US" sz="2000" b="1" cap="all" dirty="0" smtClean="0">
              <a:solidFill>
                <a:srgbClr val="00B050"/>
              </a:solidFill>
              <a:latin typeface="Arial Black" pitchFamily="34" charset="0"/>
            </a:endParaRPr>
          </a:p>
          <a:p>
            <a:pPr fontAlgn="base"/>
            <a:r>
              <a:rPr lang="en-US" sz="2000" b="1" dirty="0" smtClean="0">
                <a:solidFill>
                  <a:srgbClr val="00B050"/>
                </a:solidFill>
                <a:latin typeface="Arial Black" pitchFamily="34" charset="0"/>
              </a:rPr>
              <a:t>(ii) </a:t>
            </a:r>
            <a:r>
              <a:rPr lang="en-US" sz="2000" b="1" dirty="0" err="1" smtClean="0">
                <a:solidFill>
                  <a:srgbClr val="00B050"/>
                </a:solidFill>
                <a:latin typeface="Arial Black" pitchFamily="34" charset="0"/>
              </a:rPr>
              <a:t>Edaphic</a:t>
            </a:r>
            <a:r>
              <a:rPr lang="en-US" sz="2000" b="1" dirty="0" smtClean="0">
                <a:solidFill>
                  <a:srgbClr val="00B050"/>
                </a:solidFill>
                <a:latin typeface="Arial Black" pitchFamily="34" charset="0"/>
              </a:rPr>
              <a:t> factors (soil nutrients, soil texture, soil structure, acidity and alka­linity, nature and properties of soil profiles etc.)</a:t>
            </a:r>
          </a:p>
          <a:p>
            <a:pPr fontAlgn="base"/>
            <a:r>
              <a:rPr lang="en-US" sz="2000" b="1" dirty="0" smtClean="0">
                <a:solidFill>
                  <a:srgbClr val="00B050"/>
                </a:solidFill>
                <a:latin typeface="Arial Black" pitchFamily="34" charset="0"/>
              </a:rPr>
              <a:t>(iii) Biotic factors (effects of living organisms mainly animals and man of a particular habitat on plants, interactions between different plant species and between plants and animals like natural selection, com­petition, mutualism, </a:t>
            </a:r>
            <a:r>
              <a:rPr lang="en-US" sz="2000" b="1" dirty="0" err="1" smtClean="0">
                <a:solidFill>
                  <a:srgbClr val="00B050"/>
                </a:solidFill>
                <a:latin typeface="Arial Black" pitchFamily="34" charset="0"/>
              </a:rPr>
              <a:t>paraticism</a:t>
            </a:r>
            <a:r>
              <a:rPr lang="en-US" sz="2000" b="1" dirty="0" smtClean="0">
                <a:solidFill>
                  <a:srgbClr val="00B050"/>
                </a:solidFill>
                <a:latin typeface="Arial Black" pitchFamily="34" charset="0"/>
              </a:rPr>
              <a:t> etc.)</a:t>
            </a:r>
          </a:p>
          <a:p>
            <a:pPr fontAlgn="base"/>
            <a:endParaRPr lang="en-US" sz="2000" b="1" dirty="0" smtClean="0">
              <a:solidFill>
                <a:srgbClr val="00B050"/>
              </a:solidFill>
              <a:latin typeface="Arial Black" pitchFamily="34" charset="0"/>
            </a:endParaRPr>
          </a:p>
          <a:p>
            <a:pPr fontAlgn="base"/>
            <a:endParaRPr lang="en-US" sz="2000" b="1" dirty="0" smtClean="0">
              <a:solidFill>
                <a:srgbClr val="00B050"/>
              </a:solidFill>
              <a:latin typeface="Arial Black" pitchFamily="34" charset="0"/>
            </a:endParaRPr>
          </a:p>
          <a:p>
            <a:pPr fontAlgn="base"/>
            <a:endParaRPr lang="en-US" sz="2000" b="1" dirty="0" smtClean="0">
              <a:solidFill>
                <a:srgbClr val="00B050"/>
              </a:solidFill>
              <a:latin typeface="Arial Black" pitchFamily="34" charset="0"/>
            </a:endParaRPr>
          </a:p>
          <a:p>
            <a:pPr fontAlgn="base"/>
            <a:endParaRPr lang="en-US" sz="2000" b="1" dirty="0" smtClean="0">
              <a:solidFill>
                <a:srgbClr val="00B050"/>
              </a:solidFill>
              <a:latin typeface="Arial Black" pitchFamily="34" charset="0"/>
            </a:endParaRPr>
          </a:p>
          <a:p>
            <a:pPr fontAlgn="base"/>
            <a:endParaRPr lang="en-US" sz="2000" b="1" dirty="0">
              <a:solidFill>
                <a:srgbClr val="00B050"/>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457200" y="1670228"/>
            <a:ext cx="8229600" cy="438590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9144000" cy="4832092"/>
          </a:xfrm>
          <a:prstGeom prst="rect">
            <a:avLst/>
          </a:prstGeom>
        </p:spPr>
        <p:txBody>
          <a:bodyPr wrap="square">
            <a:spAutoFit/>
          </a:bodyPr>
          <a:lstStyle/>
          <a:p>
            <a:pPr fontAlgn="base"/>
            <a:r>
              <a:rPr lang="en-US" sz="2800" dirty="0" smtClean="0">
                <a:solidFill>
                  <a:srgbClr val="00B050"/>
                </a:solidFill>
                <a:latin typeface="Arial Black" pitchFamily="34" charset="0"/>
              </a:rPr>
              <a:t>(iv) Physical factors (reliefs and topography, slope angle, gradient and slope aspect, etc.);</a:t>
            </a:r>
          </a:p>
          <a:p>
            <a:pPr fontAlgn="base"/>
            <a:r>
              <a:rPr lang="en-US" sz="2800" dirty="0" smtClean="0">
                <a:solidFill>
                  <a:srgbClr val="00B050"/>
                </a:solidFill>
                <a:latin typeface="Arial Black" pitchFamily="34" charset="0"/>
              </a:rPr>
              <a:t>(v) Tectonic factors (continental displacement and drift, plate movements, </a:t>
            </a:r>
            <a:r>
              <a:rPr lang="en-US" sz="2800" dirty="0" err="1" smtClean="0">
                <a:solidFill>
                  <a:srgbClr val="00B050"/>
                </a:solidFill>
                <a:latin typeface="Arial Black" pitchFamily="34" charset="0"/>
              </a:rPr>
              <a:t>endogenetic</a:t>
            </a:r>
            <a:r>
              <a:rPr lang="en-US" sz="2800" dirty="0" smtClean="0">
                <a:solidFill>
                  <a:srgbClr val="00B050"/>
                </a:solidFill>
                <a:latin typeface="Arial Black" pitchFamily="34" charset="0"/>
              </a:rPr>
              <a:t> forces and movements, </a:t>
            </a:r>
            <a:r>
              <a:rPr lang="en-US" sz="2800" dirty="0" err="1" smtClean="0">
                <a:solidFill>
                  <a:srgbClr val="00B050"/>
                </a:solidFill>
                <a:latin typeface="Arial Black" pitchFamily="34" charset="0"/>
              </a:rPr>
              <a:t>vulcanicity</a:t>
            </a:r>
            <a:r>
              <a:rPr lang="en-US" sz="2800" dirty="0" smtClean="0">
                <a:solidFill>
                  <a:srgbClr val="00B050"/>
                </a:solidFill>
                <a:latin typeface="Arial Black" pitchFamily="34" charset="0"/>
              </a:rPr>
              <a:t> and seismic events etc.);</a:t>
            </a:r>
          </a:p>
          <a:p>
            <a:pPr fontAlgn="base"/>
            <a:r>
              <a:rPr lang="en-US" sz="2800" dirty="0" smtClean="0">
                <a:solidFill>
                  <a:srgbClr val="00B050"/>
                </a:solidFill>
                <a:latin typeface="Arial Black" pitchFamily="34" charset="0"/>
              </a:rPr>
              <a:t>(vi) Fire factor (forest fire-natural forest fire through lightning, man-induced forest fire-both inten­tional and accidental;</a:t>
            </a:r>
            <a:endParaRPr lang="en-US" sz="2800" cap="all" dirty="0" smtClean="0">
              <a:solidFill>
                <a:srgbClr val="00B050"/>
              </a:solidFill>
              <a:latin typeface="Arial Black" pitchFamily="34" charset="0"/>
            </a:endParaRPr>
          </a:p>
          <a:p>
            <a:pPr fontAlgn="base"/>
            <a:r>
              <a:rPr lang="en-US" sz="2800" dirty="0" smtClean="0">
                <a:solidFill>
                  <a:srgbClr val="00B050"/>
                </a:solidFill>
                <a:latin typeface="Arial Black" pitchFamily="34" charset="0"/>
              </a:rPr>
              <a:t>(vii) Dispersion of plants, and</a:t>
            </a:r>
          </a:p>
          <a:p>
            <a:pPr fontAlgn="base"/>
            <a:r>
              <a:rPr lang="en-US" sz="2800" dirty="0" smtClean="0">
                <a:solidFill>
                  <a:srgbClr val="00B050"/>
                </a:solidFill>
                <a:latin typeface="Arial Black" pitchFamily="34" charset="0"/>
              </a:rPr>
              <a:t>(viii) Human interferences.</a:t>
            </a:r>
            <a:endParaRPr lang="en-US" sz="2800" dirty="0">
              <a:solidFill>
                <a:srgbClr val="00B050"/>
              </a:solidFill>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839200" cy="6124754"/>
          </a:xfrm>
          <a:prstGeom prst="rect">
            <a:avLst/>
          </a:prstGeom>
        </p:spPr>
        <p:txBody>
          <a:bodyPr wrap="square">
            <a:spAutoFit/>
          </a:bodyPr>
          <a:lstStyle/>
          <a:p>
            <a:r>
              <a:rPr lang="en-US" sz="2800" b="1" dirty="0">
                <a:solidFill>
                  <a:srgbClr val="FF0000"/>
                </a:solidFill>
                <a:latin typeface="Arial Black" pitchFamily="34" charset="0"/>
              </a:rPr>
              <a:t>Distribution of plants may be attempted in a variety of ways </a:t>
            </a:r>
            <a:r>
              <a:rPr lang="en-US" sz="2800" b="1" dirty="0" err="1" smtClean="0">
                <a:solidFill>
                  <a:srgbClr val="FF0000"/>
                </a:solidFill>
                <a:latin typeface="Arial Black" pitchFamily="34" charset="0"/>
              </a:rPr>
              <a:t>viz</a:t>
            </a:r>
            <a:endParaRPr lang="en-US" sz="2800" b="1" dirty="0" smtClean="0">
              <a:solidFill>
                <a:srgbClr val="FF0000"/>
              </a:solidFill>
              <a:latin typeface="Arial Black" pitchFamily="34" charset="0"/>
            </a:endParaRPr>
          </a:p>
          <a:p>
            <a:pPr fontAlgn="base"/>
            <a:r>
              <a:rPr lang="en-US" sz="2800" dirty="0">
                <a:solidFill>
                  <a:srgbClr val="00B050"/>
                </a:solidFill>
                <a:latin typeface="Arial Black" pitchFamily="34" charset="0"/>
              </a:rPr>
              <a:t>(</a:t>
            </a:r>
            <a:r>
              <a:rPr lang="en-US" sz="2800" dirty="0" err="1">
                <a:solidFill>
                  <a:srgbClr val="00B050"/>
                </a:solidFill>
                <a:latin typeface="Arial Black" pitchFamily="34" charset="0"/>
              </a:rPr>
              <a:t>i</a:t>
            </a:r>
            <a:r>
              <a:rPr lang="en-US" sz="2800" dirty="0">
                <a:solidFill>
                  <a:srgbClr val="00B050"/>
                </a:solidFill>
                <a:latin typeface="Arial Black" pitchFamily="34" charset="0"/>
              </a:rPr>
              <a:t>) On the basis of habitats as the distribution of terrestrial and aquatic plants,</a:t>
            </a:r>
          </a:p>
          <a:p>
            <a:pPr fontAlgn="base"/>
            <a:r>
              <a:rPr lang="en-US" sz="2800" dirty="0">
                <a:solidFill>
                  <a:srgbClr val="00B050"/>
                </a:solidFill>
                <a:latin typeface="Arial Black" pitchFamily="34" charset="0"/>
              </a:rPr>
              <a:t>(ii) On the basis of floral divisions,</a:t>
            </a:r>
          </a:p>
          <a:p>
            <a:pPr fontAlgn="base"/>
            <a:r>
              <a:rPr lang="en-US" sz="2800" dirty="0">
                <a:solidFill>
                  <a:srgbClr val="00B050"/>
                </a:solidFill>
                <a:latin typeface="Arial Black" pitchFamily="34" charset="0"/>
              </a:rPr>
              <a:t>(iii) On the basis of latitudinal and altitudinal extents, and</a:t>
            </a:r>
          </a:p>
          <a:p>
            <a:pPr fontAlgn="base"/>
            <a:r>
              <a:rPr lang="en-US" sz="2800" dirty="0">
                <a:solidFill>
                  <a:srgbClr val="00B050"/>
                </a:solidFill>
                <a:latin typeface="Arial Black" pitchFamily="34" charset="0"/>
              </a:rPr>
              <a:t>(iv) On the basis of </a:t>
            </a:r>
            <a:r>
              <a:rPr lang="en-US" sz="2800" dirty="0" smtClean="0">
                <a:solidFill>
                  <a:srgbClr val="00B050"/>
                </a:solidFill>
                <a:latin typeface="Arial Black" pitchFamily="34" charset="0"/>
              </a:rPr>
              <a:t>characteristic </a:t>
            </a:r>
            <a:r>
              <a:rPr lang="en-US" sz="2800" dirty="0">
                <a:solidFill>
                  <a:srgbClr val="00B050"/>
                </a:solidFill>
                <a:latin typeface="Arial Black" pitchFamily="34" charset="0"/>
              </a:rPr>
              <a:t>features of plant communities etc.</a:t>
            </a:r>
          </a:p>
          <a:p>
            <a:pPr fontAlgn="base"/>
            <a:r>
              <a:rPr lang="en-US" sz="2800" b="1" dirty="0">
                <a:solidFill>
                  <a:srgbClr val="00B050"/>
                </a:solidFill>
                <a:latin typeface="Arial Black" pitchFamily="34" charset="0"/>
              </a:rPr>
              <a:t>The land plant species of the world are grouped into 6 major floristic kingdoms on the basis of their worldwide distribution</a:t>
            </a:r>
            <a:endParaRPr lang="en-US" sz="2800" dirty="0">
              <a:solidFill>
                <a:srgbClr val="00B050"/>
              </a:solidFill>
              <a:latin typeface="Arial Black" pitchFamily="34" charset="0"/>
            </a:endParaRPr>
          </a:p>
          <a:p>
            <a:endParaRPr lang="en-US" sz="2800" dirty="0">
              <a:solidFill>
                <a:srgbClr val="00B050"/>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1"/>
            <a:ext cx="7848600" cy="5632311"/>
          </a:xfrm>
          <a:prstGeom prst="rect">
            <a:avLst/>
          </a:prstGeom>
        </p:spPr>
        <p:txBody>
          <a:bodyPr wrap="square">
            <a:spAutoFit/>
          </a:bodyPr>
          <a:lstStyle/>
          <a:p>
            <a:pPr fontAlgn="base"/>
            <a:r>
              <a:rPr lang="en-US" sz="2400" b="1" dirty="0">
                <a:solidFill>
                  <a:srgbClr val="FF0000"/>
                </a:solidFill>
                <a:latin typeface="Arial Black" pitchFamily="34" charset="0"/>
              </a:rPr>
              <a:t>(1) Australian Kingdom:</a:t>
            </a:r>
          </a:p>
          <a:p>
            <a:pPr fontAlgn="base"/>
            <a:r>
              <a:rPr lang="en-US" sz="2400" dirty="0">
                <a:solidFill>
                  <a:srgbClr val="00B050"/>
                </a:solidFill>
                <a:latin typeface="Arial Black" pitchFamily="34" charset="0"/>
              </a:rPr>
              <a:t>This floristic kingdom includes the plants of whole Australia which is characterized by typical plant species e.g., eucalyptus. The </a:t>
            </a:r>
            <a:r>
              <a:rPr lang="en-US" sz="2400" dirty="0" smtClean="0">
                <a:solidFill>
                  <a:srgbClr val="00B050"/>
                </a:solidFill>
                <a:latin typeface="Arial Black" pitchFamily="34" charset="0"/>
              </a:rPr>
              <a:t>different </a:t>
            </a:r>
            <a:r>
              <a:rPr lang="en-US" sz="2400" dirty="0">
                <a:solidFill>
                  <a:srgbClr val="00B050"/>
                </a:solidFill>
                <a:latin typeface="Arial Black" pitchFamily="34" charset="0"/>
              </a:rPr>
              <a:t>species of this unique genera of eucalyptus are so dominant in Aus­tralia that they represent 75 percent of all Australian plants. There are over 600 species of eucalyptus which greatly vary as regards their general characteristics as they range from tall, giant and shady eucalyptus trees to dwarf and stunted desert eucalyptus trees. Eucalyp­tus is said to be related to mimosa which is still found in South America (only a few species).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126163"/>
          </a:xfrm>
        </p:spPr>
        <p:txBody>
          <a:bodyPr>
            <a:noAutofit/>
          </a:bodyPr>
          <a:lstStyle/>
          <a:p>
            <a:r>
              <a:rPr lang="en-US" sz="2800" b="1" dirty="0">
                <a:solidFill>
                  <a:srgbClr val="00B050"/>
                </a:solidFill>
                <a:latin typeface="Arial Black" pitchFamily="34" charset="0"/>
              </a:rPr>
              <a:t>Eucalyptus has been dispersed and distributed by man (deliberately) from Australia to almost every continent. One can see extensive plantation of eucalyptus in India particularly along the rail and road sides and it is being expanded rapidly by deliberate actions of man in all parts of the country irrespective of environmental requirements and suitability of this unique exotic plant. The typical endemic floras of Australia having </a:t>
            </a:r>
            <a:r>
              <a:rPr lang="en-US" sz="2800" b="1">
                <a:solidFill>
                  <a:srgbClr val="00B050"/>
                </a:solidFill>
                <a:latin typeface="Arial Black" pitchFamily="34" charset="0"/>
              </a:rPr>
              <a:t>unique </a:t>
            </a:r>
            <a:r>
              <a:rPr lang="en-US" sz="2800" b="1" smtClean="0">
                <a:solidFill>
                  <a:srgbClr val="00B050"/>
                </a:solidFill>
                <a:latin typeface="Arial Black" pitchFamily="34" charset="0"/>
              </a:rPr>
              <a:t>characteristics </a:t>
            </a:r>
            <a:r>
              <a:rPr lang="en-US" sz="2800" b="1" dirty="0">
                <a:solidFill>
                  <a:srgbClr val="00B050"/>
                </a:solidFill>
                <a:latin typeface="Arial Black" pitchFamily="34" charset="0"/>
              </a:rPr>
              <a:t>have developed due to its isolation from other continents of the southern hemisphere because of </a:t>
            </a:r>
            <a:r>
              <a:rPr lang="en-US" sz="2800" b="1" dirty="0" smtClean="0">
                <a:solidFill>
                  <a:srgbClr val="00B050"/>
                </a:solidFill>
                <a:latin typeface="Arial Black" pitchFamily="34" charset="0"/>
              </a:rPr>
              <a:t>continental </a:t>
            </a:r>
            <a:r>
              <a:rPr lang="en-US" sz="2800" b="1" dirty="0">
                <a:solidFill>
                  <a:srgbClr val="00B050"/>
                </a:solidFill>
                <a:latin typeface="Arial Black" pitchFamily="34" charset="0"/>
              </a:rPr>
              <a:t>drift.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fontAlgn="base">
              <a:buNone/>
            </a:pPr>
            <a:r>
              <a:rPr lang="en-US" sz="2800" b="1" dirty="0">
                <a:solidFill>
                  <a:srgbClr val="FF0000"/>
                </a:solidFill>
                <a:latin typeface="Arial Black" pitchFamily="34" charset="0"/>
              </a:rPr>
              <a:t>(2) Cape Kingdom:</a:t>
            </a:r>
          </a:p>
          <a:p>
            <a:pPr fontAlgn="base"/>
            <a:r>
              <a:rPr lang="en-US" sz="2800" dirty="0">
                <a:solidFill>
                  <a:srgbClr val="00B050"/>
                </a:solidFill>
                <a:latin typeface="Arial Black" pitchFamily="34" charset="0"/>
              </a:rPr>
              <a:t>The floral kingdom has developed in the south­ern tip of Africa wherein the plants having bulbs and tubers have developed and these represent the typical plant species of this floral kingdom. The plants of this kingdom belong to the category of cryptophytes which bear buds in the form of bulbs and tubers which are buried in the soils. These bulbs and tubers give birth to other plants as new shoots come out from these bulbs and tubers and are developed as plants.</a:t>
            </a:r>
          </a:p>
          <a:p>
            <a:endParaRPr lang="en-US" sz="2800"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025"/>
            <a:ext cx="8534400" cy="6370975"/>
          </a:xfrm>
          <a:prstGeom prst="rect">
            <a:avLst/>
          </a:prstGeom>
        </p:spPr>
        <p:txBody>
          <a:bodyPr wrap="square">
            <a:spAutoFit/>
          </a:bodyPr>
          <a:lstStyle/>
          <a:p>
            <a:pPr fontAlgn="base"/>
            <a:r>
              <a:rPr lang="en-US" sz="2400" dirty="0">
                <a:solidFill>
                  <a:srgbClr val="00B050"/>
                </a:solidFill>
                <a:latin typeface="Arial Black" pitchFamily="34" charset="0"/>
              </a:rPr>
              <a:t>These plants represent most plants of the gradient such as garden flowering plants (e.g., </a:t>
            </a:r>
            <a:r>
              <a:rPr lang="en-US" sz="2400" dirty="0" err="1">
                <a:solidFill>
                  <a:srgbClr val="00B050"/>
                </a:solidFill>
                <a:latin typeface="Arial Black" pitchFamily="34" charset="0"/>
              </a:rPr>
              <a:t>Loplia</a:t>
            </a:r>
            <a:r>
              <a:rPr lang="en-US" sz="2400" dirty="0">
                <a:solidFill>
                  <a:srgbClr val="00B050"/>
                </a:solidFill>
                <a:latin typeface="Arial Black" pitchFamily="34" charset="0"/>
              </a:rPr>
              <a:t>, </a:t>
            </a:r>
            <a:r>
              <a:rPr lang="en-US" sz="2400" dirty="0" err="1">
                <a:solidFill>
                  <a:srgbClr val="00B050"/>
                </a:solidFill>
                <a:latin typeface="Arial Black" pitchFamily="34" charset="0"/>
              </a:rPr>
              <a:t>Kniphogia</a:t>
            </a:r>
            <a:r>
              <a:rPr lang="en-US" sz="2400" dirty="0">
                <a:solidFill>
                  <a:srgbClr val="00B050"/>
                </a:solidFill>
                <a:latin typeface="Arial Black" pitchFamily="34" charset="0"/>
              </a:rPr>
              <a:t>, Erica Freesia etc.). The dispersal of these garden plants became possible when South Africa was colonized by Europe­ans who distributed these garden flowering plants from South Africa to the gardens of other parts of the world.</a:t>
            </a:r>
          </a:p>
          <a:p>
            <a:pPr fontAlgn="base"/>
            <a:r>
              <a:rPr lang="en-US" sz="2400" dirty="0">
                <a:solidFill>
                  <a:srgbClr val="00B050"/>
                </a:solidFill>
                <a:latin typeface="Arial Black" pitchFamily="34" charset="0"/>
              </a:rPr>
              <a:t>There is gradual decrease in the number and area of these garden flowering plants in their own native areas (southern part of South Africa) because their areas are continuously being replaced by agricultural lands. The untouched areas still have </a:t>
            </a:r>
            <a:r>
              <a:rPr lang="en-US" sz="2400" dirty="0" err="1">
                <a:solidFill>
                  <a:srgbClr val="00B050"/>
                </a:solidFill>
                <a:latin typeface="Arial Black" pitchFamily="34" charset="0"/>
              </a:rPr>
              <a:t>sclerophyllous</a:t>
            </a:r>
            <a:r>
              <a:rPr lang="en-US" sz="2400" dirty="0">
                <a:solidFill>
                  <a:srgbClr val="00B050"/>
                </a:solidFill>
                <a:latin typeface="Arial Black" pitchFamily="34" charset="0"/>
              </a:rPr>
              <a:t> shrubs which attain the height of a few meters. There is undergrowth of herbaceous shrubs in the </a:t>
            </a:r>
            <a:r>
              <a:rPr lang="en-US" sz="2400" dirty="0" err="1">
                <a:solidFill>
                  <a:srgbClr val="00B050"/>
                </a:solidFill>
                <a:latin typeface="Arial Black" pitchFamily="34" charset="0"/>
              </a:rPr>
              <a:t>sclerophyllous</a:t>
            </a:r>
            <a:r>
              <a:rPr lang="en-US" sz="2400" dirty="0">
                <a:solidFill>
                  <a:srgbClr val="00B050"/>
                </a:solidFill>
                <a:latin typeface="Arial Black" pitchFamily="34" charset="0"/>
              </a:rPr>
              <a:t> shrubs.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8001000" cy="5509200"/>
          </a:xfrm>
          <a:prstGeom prst="rect">
            <a:avLst/>
          </a:prstGeom>
        </p:spPr>
        <p:txBody>
          <a:bodyPr wrap="square">
            <a:spAutoFit/>
          </a:bodyPr>
          <a:lstStyle/>
          <a:p>
            <a:r>
              <a:rPr lang="en-US" sz="3200" dirty="0">
                <a:solidFill>
                  <a:srgbClr val="00B050"/>
                </a:solidFill>
                <a:latin typeface="Arial Black" pitchFamily="34" charset="0"/>
              </a:rPr>
              <a:t>It may be remembered that the native vegetation of this region before the European colonization consisted of temperate evergreen forests which were extensively cleared off by the Europeans for agricultural proposes and thus the </a:t>
            </a:r>
            <a:r>
              <a:rPr lang="en-US" sz="3200" dirty="0" err="1">
                <a:solidFill>
                  <a:srgbClr val="00B050"/>
                </a:solidFill>
                <a:latin typeface="Arial Black" pitchFamily="34" charset="0"/>
              </a:rPr>
              <a:t>sclerophyllous</a:t>
            </a:r>
            <a:r>
              <a:rPr lang="en-US" sz="3200" dirty="0">
                <a:solidFill>
                  <a:srgbClr val="00B050"/>
                </a:solidFill>
                <a:latin typeface="Arial Black" pitchFamily="34" charset="0"/>
              </a:rPr>
              <a:t> shrubs developed in this region at later date as secondary succession of vegeta­tion.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1293</Words>
  <Application>Microsoft Office PowerPoint</Application>
  <PresentationFormat>On-screen Show (4:3)</PresentationFormat>
  <Paragraphs>63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dc:creator>
  <cp:lastModifiedBy>wel</cp:lastModifiedBy>
  <cp:revision>17</cp:revision>
  <dcterms:created xsi:type="dcterms:W3CDTF">2020-08-29T02:14:53Z</dcterms:created>
  <dcterms:modified xsi:type="dcterms:W3CDTF">2020-08-29T09:33:01Z</dcterms:modified>
</cp:coreProperties>
</file>