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72" r:id="rId2"/>
    <p:sldId id="273" r:id="rId3"/>
    <p:sldId id="257" r:id="rId4"/>
    <p:sldId id="258" r:id="rId5"/>
    <p:sldId id="259" r:id="rId6"/>
    <p:sldId id="260" r:id="rId7"/>
    <p:sldId id="261" r:id="rId8"/>
    <p:sldId id="263" r:id="rId9"/>
    <p:sldId id="264" r:id="rId10"/>
    <p:sldId id="265" r:id="rId11"/>
    <p:sldId id="262" r:id="rId12"/>
    <p:sldId id="266" r:id="rId13"/>
    <p:sldId id="267" r:id="rId14"/>
    <p:sldId id="268" r:id="rId15"/>
    <p:sldId id="269" r:id="rId16"/>
    <p:sldId id="270" r:id="rId17"/>
    <p:sldId id="271"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4" d="100"/>
          <a:sy n="64" d="100"/>
        </p:scale>
        <p:origin x="-1554" y="-18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019039-EBA3-4AC4-8C28-29B5CB56AB6D}"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019039-EBA3-4AC4-8C28-29B5CB56AB6D}"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019039-EBA3-4AC4-8C28-29B5CB56AB6D}"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019039-EBA3-4AC4-8C28-29B5CB56AB6D}"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019039-EBA3-4AC4-8C28-29B5CB56AB6D}" type="datetimeFigureOut">
              <a:rPr lang="en-US" smtClean="0"/>
              <a:pPr/>
              <a:t>8/27/2020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019039-EBA3-4AC4-8C28-29B5CB56AB6D}"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019039-EBA3-4AC4-8C28-29B5CB56AB6D}" type="datetimeFigureOut">
              <a:rPr lang="en-US" smtClean="0"/>
              <a:pPr/>
              <a:t>8/27/2020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019039-EBA3-4AC4-8C28-29B5CB56AB6D}" type="datetimeFigureOut">
              <a:rPr lang="en-US" smtClean="0"/>
              <a:pPr/>
              <a:t>8/27/2020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19039-EBA3-4AC4-8C28-29B5CB56AB6D}" type="datetimeFigureOut">
              <a:rPr lang="en-US" smtClean="0"/>
              <a:pPr/>
              <a:t>8/27/2020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019039-EBA3-4AC4-8C28-29B5CB56AB6D}"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019039-EBA3-4AC4-8C28-29B5CB56AB6D}" type="datetimeFigureOut">
              <a:rPr lang="en-US" smtClean="0"/>
              <a:pPr/>
              <a:t>8/27/2020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F4327D-ED85-4474-ABF1-2E028154FF3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019039-EBA3-4AC4-8C28-29B5CB56AB6D}" type="datetimeFigureOut">
              <a:rPr lang="en-US" smtClean="0"/>
              <a:pPr/>
              <a:t>8/27/2020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F4327D-ED85-4474-ABF1-2E028154FF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hyperlink" Target="https://en.wikipedia.org/wiki/Late_Devonian_extinction" TargetMode="External"/><Relationship Id="rId3" Type="http://schemas.openxmlformats.org/officeDocument/2006/relationships/hyperlink" Target="https://en.wikipedia.org/wiki/Carbon_dioxide_sink" TargetMode="External"/><Relationship Id="rId7" Type="http://schemas.openxmlformats.org/officeDocument/2006/relationships/hyperlink" Target="https://en.wikipedia.org/wiki/Extinction_event" TargetMode="External"/><Relationship Id="rId2" Type="http://schemas.openxmlformats.org/officeDocument/2006/relationships/hyperlink" Target="https://en.wikipedia.org/wiki/Carbon_dioxide" TargetMode="External"/><Relationship Id="rId1" Type="http://schemas.openxmlformats.org/officeDocument/2006/relationships/slideLayout" Target="../slideLayouts/slideLayout2.xml"/><Relationship Id="rId6" Type="http://schemas.openxmlformats.org/officeDocument/2006/relationships/hyperlink" Target="https://en.wikipedia.org/wiki/Timeline_of_plant_evolution" TargetMode="External"/><Relationship Id="rId5" Type="http://schemas.openxmlformats.org/officeDocument/2006/relationships/hyperlink" Target="https://en.wikipedia.org/wiki/Greenhouse_gas" TargetMode="External"/><Relationship Id="rId4" Type="http://schemas.openxmlformats.org/officeDocument/2006/relationships/hyperlink" Target="https://en.wikipedia.org/wiki/Earth's_atmosphere" TargetMode="External"/><Relationship Id="rId9" Type="http://schemas.openxmlformats.org/officeDocument/2006/relationships/hyperlink" Target="https://en.wikipedia.org/wiki/Vertebrat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en.wikipedia.org/wiki/Pteridospermatophyta" TargetMode="External"/><Relationship Id="rId13" Type="http://schemas.openxmlformats.org/officeDocument/2006/relationships/hyperlink" Target="https://en.wikipedia.org/wiki/Callistophytales" TargetMode="External"/><Relationship Id="rId3" Type="http://schemas.openxmlformats.org/officeDocument/2006/relationships/hyperlink" Target="https://en.wikipedia.org/wiki/Sphenophyllum" TargetMode="External"/><Relationship Id="rId7" Type="http://schemas.openxmlformats.org/officeDocument/2006/relationships/hyperlink" Target="https://en.wikipedia.org/wiki/Medullosales" TargetMode="External"/><Relationship Id="rId12" Type="http://schemas.openxmlformats.org/officeDocument/2006/relationships/hyperlink" Target="https://en.wikipedia.org/wiki/Cycadophyta" TargetMode="External"/><Relationship Id="rId2" Type="http://schemas.openxmlformats.org/officeDocument/2006/relationships/hyperlink" Target="https://en.wikipedia.org/wiki/Equisetales" TargetMode="External"/><Relationship Id="rId1" Type="http://schemas.openxmlformats.org/officeDocument/2006/relationships/slideLayout" Target="../slideLayouts/slideLayout2.xml"/><Relationship Id="rId6" Type="http://schemas.openxmlformats.org/officeDocument/2006/relationships/hyperlink" Target="https://en.wikipedia.org/wiki/Filicales" TargetMode="External"/><Relationship Id="rId11" Type="http://schemas.openxmlformats.org/officeDocument/2006/relationships/hyperlink" Target="https://en.wikipedia.org/wiki/Pennsylvanian_(geology)" TargetMode="External"/><Relationship Id="rId5" Type="http://schemas.openxmlformats.org/officeDocument/2006/relationships/hyperlink" Target="https://en.wikipedia.org/wiki/Lepidodendrales" TargetMode="External"/><Relationship Id="rId15" Type="http://schemas.openxmlformats.org/officeDocument/2006/relationships/hyperlink" Target="https://en.wikipedia.org/wiki/Conifers" TargetMode="External"/><Relationship Id="rId10" Type="http://schemas.openxmlformats.org/officeDocument/2006/relationships/hyperlink" Target="https://en.wikipedia.org/wiki/Cordaitales" TargetMode="External"/><Relationship Id="rId4" Type="http://schemas.openxmlformats.org/officeDocument/2006/relationships/hyperlink" Target="https://en.wikipedia.org/wiki/Lycopodiales" TargetMode="External"/><Relationship Id="rId9" Type="http://schemas.openxmlformats.org/officeDocument/2006/relationships/hyperlink" Target="https://en.wikipedia.org/wiki/Gymnosperm" TargetMode="External"/><Relationship Id="rId14" Type="http://schemas.openxmlformats.org/officeDocument/2006/relationships/hyperlink" Target="https://en.wikipedia.org/wiki/Voltziales"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Sigillaria" TargetMode="External"/><Relationship Id="rId7" Type="http://schemas.openxmlformats.org/officeDocument/2006/relationships/hyperlink" Target="https://en.wikipedia.org/wiki/Flowering_plant" TargetMode="External"/><Relationship Id="rId2" Type="http://schemas.openxmlformats.org/officeDocument/2006/relationships/hyperlink" Target="https://en.wikipedia.org/wiki/Lepidodendron" TargetMode="External"/><Relationship Id="rId1" Type="http://schemas.openxmlformats.org/officeDocument/2006/relationships/slideLayout" Target="../slideLayouts/slideLayout2.xml"/><Relationship Id="rId6" Type="http://schemas.openxmlformats.org/officeDocument/2006/relationships/hyperlink" Target="https://en.wikipedia.org/wiki/Gigantopterid" TargetMode="External"/><Relationship Id="rId5" Type="http://schemas.openxmlformats.org/officeDocument/2006/relationships/hyperlink" Target="https://en.wikipedia.org/wiki/Ginkgo" TargetMode="External"/><Relationship Id="rId4" Type="http://schemas.openxmlformats.org/officeDocument/2006/relationships/hyperlink" Target="https://en.wikipedia.org/wiki/South_China_(continent)"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en.wikipedia.org/wiki/Taxaceae" TargetMode="External"/><Relationship Id="rId13" Type="http://schemas.openxmlformats.org/officeDocument/2006/relationships/hyperlink" Target="https://en.wikipedia.org/wiki/Cycad" TargetMode="External"/><Relationship Id="rId18" Type="http://schemas.openxmlformats.org/officeDocument/2006/relationships/hyperlink" Target="https://en.wikipedia.org/wiki/Podocarps" TargetMode="External"/><Relationship Id="rId3" Type="http://schemas.openxmlformats.org/officeDocument/2006/relationships/hyperlink" Target="https://en.wikipedia.org/wiki/Conifers" TargetMode="External"/><Relationship Id="rId7" Type="http://schemas.openxmlformats.org/officeDocument/2006/relationships/hyperlink" Target="https://en.wikipedia.org/wiki/Podocarpaceae" TargetMode="External"/><Relationship Id="rId12" Type="http://schemas.openxmlformats.org/officeDocument/2006/relationships/hyperlink" Target="https://en.wikipedia.org/wiki/Bennettitales" TargetMode="External"/><Relationship Id="rId17" Type="http://schemas.openxmlformats.org/officeDocument/2006/relationships/hyperlink" Target="https://en.wikipedia.org/w/index.php?title=Caytoniacea&amp;action=edit&amp;redlink=1" TargetMode="External"/><Relationship Id="rId2" Type="http://schemas.openxmlformats.org/officeDocument/2006/relationships/hyperlink" Target="https://en.wikipedia.org/wiki/Jurassic" TargetMode="External"/><Relationship Id="rId16" Type="http://schemas.openxmlformats.org/officeDocument/2006/relationships/hyperlink" Target="https://en.wikipedia.org/wiki/Fern" TargetMode="External"/><Relationship Id="rId1" Type="http://schemas.openxmlformats.org/officeDocument/2006/relationships/slideLayout" Target="../slideLayouts/slideLayout2.xml"/><Relationship Id="rId6" Type="http://schemas.openxmlformats.org/officeDocument/2006/relationships/hyperlink" Target="https://en.wikipedia.org/wiki/Pinaceae" TargetMode="External"/><Relationship Id="rId11" Type="http://schemas.openxmlformats.org/officeDocument/2006/relationships/hyperlink" Target="https://en.wikipedia.org/wiki/Cheirolepidiaceae" TargetMode="External"/><Relationship Id="rId5" Type="http://schemas.openxmlformats.org/officeDocument/2006/relationships/hyperlink" Target="https://en.wikipedia.org/wiki/Cephalotaxaceae" TargetMode="External"/><Relationship Id="rId15" Type="http://schemas.openxmlformats.org/officeDocument/2006/relationships/hyperlink" Target="https://en.wikipedia.org/wiki/Tree_ferns" TargetMode="External"/><Relationship Id="rId10" Type="http://schemas.openxmlformats.org/officeDocument/2006/relationships/hyperlink" Target="https://en.wikipedia.org/wiki/Timeline_of_plant_evolution" TargetMode="External"/><Relationship Id="rId19" Type="http://schemas.openxmlformats.org/officeDocument/2006/relationships/hyperlink" Target="https://en.wikipedia.org/w/index.php?title=Czekanowskiales&amp;action=edit&amp;redlink=1" TargetMode="External"/><Relationship Id="rId4" Type="http://schemas.openxmlformats.org/officeDocument/2006/relationships/hyperlink" Target="https://en.wikipedia.org/wiki/Araucariaceae" TargetMode="External"/><Relationship Id="rId9" Type="http://schemas.openxmlformats.org/officeDocument/2006/relationships/hyperlink" Target="https://en.wikipedia.org/wiki/Taxodiaceae" TargetMode="External"/><Relationship Id="rId14" Type="http://schemas.openxmlformats.org/officeDocument/2006/relationships/hyperlink" Target="https://en.wikipedia.org/wiki/Ginkgo"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Ficus" TargetMode="External"/><Relationship Id="rId13" Type="http://schemas.openxmlformats.org/officeDocument/2006/relationships/hyperlink" Target="https://en.wikipedia.org/wiki/Bennettitales" TargetMode="External"/><Relationship Id="rId3" Type="http://schemas.openxmlformats.org/officeDocument/2006/relationships/hyperlink" Target="https://en.wikipedia.org/wiki/Angiosperms" TargetMode="External"/><Relationship Id="rId7" Type="http://schemas.openxmlformats.org/officeDocument/2006/relationships/hyperlink" Target="https://en.wikipedia.org/wiki/Coevolution" TargetMode="External"/><Relationship Id="rId12" Type="http://schemas.openxmlformats.org/officeDocument/2006/relationships/hyperlink" Target="https://en.wikipedia.org/wiki/Conifer" TargetMode="External"/><Relationship Id="rId2" Type="http://schemas.openxmlformats.org/officeDocument/2006/relationships/hyperlink" Target="https://en.wikipedia.org/wiki/Cretaceous" TargetMode="External"/><Relationship Id="rId1" Type="http://schemas.openxmlformats.org/officeDocument/2006/relationships/slideLayout" Target="../slideLayouts/slideLayout2.xml"/><Relationship Id="rId6" Type="http://schemas.openxmlformats.org/officeDocument/2006/relationships/hyperlink" Target="https://en.wikipedia.org/wiki/Bee" TargetMode="External"/><Relationship Id="rId11" Type="http://schemas.openxmlformats.org/officeDocument/2006/relationships/hyperlink" Target="https://en.wikipedia.org/wiki/Gymnosperm" TargetMode="External"/><Relationship Id="rId5" Type="http://schemas.openxmlformats.org/officeDocument/2006/relationships/hyperlink" Target="https://en.wikipedia.org/wiki/Timeline_of_plant_evolution" TargetMode="External"/><Relationship Id="rId10" Type="http://schemas.openxmlformats.org/officeDocument/2006/relationships/hyperlink" Target="https://en.wikipedia.org/wiki/Magnolia" TargetMode="External"/><Relationship Id="rId4" Type="http://schemas.openxmlformats.org/officeDocument/2006/relationships/hyperlink" Target="https://en.wikipedia.org/wiki/Campanian" TargetMode="External"/><Relationship Id="rId9" Type="http://schemas.openxmlformats.org/officeDocument/2006/relationships/hyperlink" Target="https://en.wikipedia.org/wiki/Platanu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Grasses" TargetMode="External"/><Relationship Id="rId2" Type="http://schemas.openxmlformats.org/officeDocument/2006/relationships/hyperlink" Target="https://en.wikipedia.org/wiki/Cretaceous%E2%80%93Paleogene_extinction_event" TargetMode="External"/><Relationship Id="rId1" Type="http://schemas.openxmlformats.org/officeDocument/2006/relationships/slideLayout" Target="../slideLayouts/slideLayout2.xml"/><Relationship Id="rId5" Type="http://schemas.openxmlformats.org/officeDocument/2006/relationships/hyperlink" Target="https://en.wikipedia.org/wiki/Neolithic" TargetMode="External"/><Relationship Id="rId4" Type="http://schemas.openxmlformats.org/officeDocument/2006/relationships/hyperlink" Target="https://en.wikipedia.org/wiki/Fertile_Crescent"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Ecological_niche" TargetMode="External"/><Relationship Id="rId2" Type="http://schemas.openxmlformats.org/officeDocument/2006/relationships/hyperlink" Target="https://en.wikipedia.org/wiki/Biological_evolution"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Timeline_of_plant_evolution" TargetMode="External"/><Relationship Id="rId3" Type="http://schemas.openxmlformats.org/officeDocument/2006/relationships/hyperlink" Target="https://en.wikipedia.org/wiki/Embryophyta" TargetMode="External"/><Relationship Id="rId7" Type="http://schemas.openxmlformats.org/officeDocument/2006/relationships/hyperlink" Target="https://en.wikipedia.org/wiki/Klebsormidiophyceae" TargetMode="External"/><Relationship Id="rId2" Type="http://schemas.openxmlformats.org/officeDocument/2006/relationships/hyperlink" Target="https://en.wikipedia.org/wiki/Clade" TargetMode="External"/><Relationship Id="rId1" Type="http://schemas.openxmlformats.org/officeDocument/2006/relationships/slideLayout" Target="../slideLayouts/slideLayout2.xml"/><Relationship Id="rId6" Type="http://schemas.openxmlformats.org/officeDocument/2006/relationships/hyperlink" Target="https://en.wikipedia.org/wiki/Charophyte" TargetMode="External"/><Relationship Id="rId5" Type="http://schemas.openxmlformats.org/officeDocument/2006/relationships/hyperlink" Target="https://en.wikipedia.org/wiki/Green_algae" TargetMode="External"/><Relationship Id="rId4" Type="http://schemas.openxmlformats.org/officeDocument/2006/relationships/hyperlink" Target="https://en.wikipedia.org/wiki/Viridiplanta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Viridiplantae"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Dasycladales" TargetMode="External"/><Relationship Id="rId2" Type="http://schemas.openxmlformats.org/officeDocument/2006/relationships/hyperlink" Target="https://en.wikipedia.org/wiki/Cambrian" TargetMode="External"/><Relationship Id="rId1" Type="http://schemas.openxmlformats.org/officeDocument/2006/relationships/slideLayout" Target="../slideLayouts/slideLayout2.xml"/><Relationship Id="rId5" Type="http://schemas.openxmlformats.org/officeDocument/2006/relationships/hyperlink" Target="https://en.wikipedia.org/wiki/Silurian" TargetMode="External"/><Relationship Id="rId4" Type="http://schemas.openxmlformats.org/officeDocument/2006/relationships/hyperlink" Target="https://en.wikipedia.org/wiki/Land_plant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Marchantiophyta" TargetMode="External"/><Relationship Id="rId2" Type="http://schemas.openxmlformats.org/officeDocument/2006/relationships/hyperlink" Target="https://en.wikipedia.org/wiki/Plant"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Hornworts" TargetMode="External"/><Relationship Id="rId2" Type="http://schemas.openxmlformats.org/officeDocument/2006/relationships/hyperlink" Target="https://en.wikipedia.org/wiki/Liverworts" TargetMode="External"/><Relationship Id="rId1" Type="http://schemas.openxmlformats.org/officeDocument/2006/relationships/slideLayout" Target="../slideLayouts/slideLayout2.xml"/><Relationship Id="rId5" Type="http://schemas.openxmlformats.org/officeDocument/2006/relationships/hyperlink" Target="https://en.wikipedia.org/wiki/Spores" TargetMode="External"/><Relationship Id="rId4" Type="http://schemas.openxmlformats.org/officeDocument/2006/relationships/hyperlink" Target="https://en.wikipedia.org/wiki/Mosses"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en.wikipedia.org/wiki/Lycopodiophyta" TargetMode="External"/><Relationship Id="rId3" Type="http://schemas.openxmlformats.org/officeDocument/2006/relationships/hyperlink" Target="https://en.wikipedia.org/wiki/Vascular_tissue" TargetMode="External"/><Relationship Id="rId7" Type="http://schemas.openxmlformats.org/officeDocument/2006/relationships/hyperlink" Target="https://en.wikipedia.org/wiki/Timeline_of_plant_evolution" TargetMode="External"/><Relationship Id="rId2" Type="http://schemas.openxmlformats.org/officeDocument/2006/relationships/hyperlink" Target="https://en.wikipedia.org/wiki/Vascular_plant" TargetMode="External"/><Relationship Id="rId1" Type="http://schemas.openxmlformats.org/officeDocument/2006/relationships/slideLayout" Target="../slideLayouts/slideLayout2.xml"/><Relationship Id="rId6" Type="http://schemas.openxmlformats.org/officeDocument/2006/relationships/hyperlink" Target="https://en.wikipedia.org/wiki/Zosterophyll" TargetMode="External"/><Relationship Id="rId5" Type="http://schemas.openxmlformats.org/officeDocument/2006/relationships/hyperlink" Target="https://en.wikipedia.org/wiki/Cooksonia" TargetMode="External"/><Relationship Id="rId4" Type="http://schemas.openxmlformats.org/officeDocument/2006/relationships/hyperlink" Target="https://en.wikipedia.org/wiki/Silurian_period" TargetMode="External"/><Relationship Id="rId9" Type="http://schemas.openxmlformats.org/officeDocument/2006/relationships/hyperlink" Target="https://en.wikipedia.org/wiki/Baragwanathia"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en.wikipedia.org/wiki/Arbuscular_mycorrhiza" TargetMode="External"/><Relationship Id="rId3" Type="http://schemas.openxmlformats.org/officeDocument/2006/relationships/hyperlink" Target="https://en.wikipedia.org/wiki/Plant" TargetMode="External"/><Relationship Id="rId7" Type="http://schemas.openxmlformats.org/officeDocument/2006/relationships/hyperlink" Target="https://en.wikipedia.org/wiki/Myriapod" TargetMode="External"/><Relationship Id="rId2" Type="http://schemas.openxmlformats.org/officeDocument/2006/relationships/hyperlink" Target="https://en.wikipedia.org/wiki/Bacterium" TargetMode="External"/><Relationship Id="rId1" Type="http://schemas.openxmlformats.org/officeDocument/2006/relationships/slideLayout" Target="../slideLayouts/slideLayout2.xml"/><Relationship Id="rId6" Type="http://schemas.openxmlformats.org/officeDocument/2006/relationships/hyperlink" Target="https://en.wikipedia.org/wiki/Scorpion" TargetMode="External"/><Relationship Id="rId11" Type="http://schemas.openxmlformats.org/officeDocument/2006/relationships/hyperlink" Target="https://en.wikipedia.org/wiki/Vegetative_reproduction" TargetMode="External"/><Relationship Id="rId5" Type="http://schemas.openxmlformats.org/officeDocument/2006/relationships/hyperlink" Target="https://en.wikipedia.org/wiki/Mite" TargetMode="External"/><Relationship Id="rId10" Type="http://schemas.openxmlformats.org/officeDocument/2006/relationships/hyperlink" Target="https://en.wikipedia.org/wiki/Timeline_of_plant_evolution" TargetMode="External"/><Relationship Id="rId4" Type="http://schemas.openxmlformats.org/officeDocument/2006/relationships/hyperlink" Target="https://en.wikipedia.org/wiki/Soil" TargetMode="External"/><Relationship Id="rId9" Type="http://schemas.openxmlformats.org/officeDocument/2006/relationships/hyperlink" Target="https://en.wikipedia.org/wiki/Phosphoru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6858000"/>
          </a:xfrm>
          <a:prstGeom prst="rect">
            <a:avLst/>
          </a:prstGeom>
          <a:noFill/>
        </p:spPr>
        <p:txBody>
          <a:bodyPr wrap="square" rtlCol="0">
            <a:spAutoFit/>
          </a:bodyPr>
          <a:lstStyle/>
          <a:p>
            <a:r>
              <a:rPr lang="en-US" sz="2400" b="1" dirty="0" smtClean="0">
                <a:solidFill>
                  <a:srgbClr val="7030A0"/>
                </a:solidFill>
                <a:latin typeface="Algerian" pitchFamily="82" charset="0"/>
              </a:rPr>
              <a:t>GOOD MORNING STUDENTSS </a:t>
            </a:r>
          </a:p>
          <a:p>
            <a:endParaRPr lang="en-US" sz="2400" b="1" dirty="0">
              <a:solidFill>
                <a:srgbClr val="7030A0"/>
              </a:solidFill>
              <a:latin typeface="Algerian" pitchFamily="82" charset="0"/>
            </a:endParaRPr>
          </a:p>
          <a:p>
            <a:endParaRPr lang="en-US" sz="2400" b="1" dirty="0" smtClean="0">
              <a:solidFill>
                <a:srgbClr val="7030A0"/>
              </a:solidFill>
              <a:latin typeface="Algerian" pitchFamily="82" charset="0"/>
            </a:endParaRPr>
          </a:p>
          <a:p>
            <a:r>
              <a:rPr lang="en-US" sz="2400" b="1" dirty="0" smtClean="0">
                <a:solidFill>
                  <a:srgbClr val="7030A0"/>
                </a:solidFill>
                <a:latin typeface="Algerian" pitchFamily="82" charset="0"/>
              </a:rPr>
              <a:t>BIO – GEOGRAPHY</a:t>
            </a:r>
          </a:p>
          <a:p>
            <a:endParaRPr lang="en-US" sz="2400" b="1" dirty="0">
              <a:solidFill>
                <a:srgbClr val="7030A0"/>
              </a:solidFill>
              <a:latin typeface="Algerian" pitchFamily="82" charset="0"/>
            </a:endParaRPr>
          </a:p>
          <a:p>
            <a:endParaRPr lang="en-US" sz="2400" b="1" dirty="0" smtClean="0">
              <a:solidFill>
                <a:srgbClr val="7030A0"/>
              </a:solidFill>
              <a:latin typeface="Algerian" pitchFamily="82" charset="0"/>
            </a:endParaRPr>
          </a:p>
          <a:p>
            <a:r>
              <a:rPr lang="en-US" sz="2400" b="1" dirty="0" smtClean="0">
                <a:solidFill>
                  <a:srgbClr val="00B050"/>
                </a:solidFill>
                <a:latin typeface="Algerian" pitchFamily="82" charset="0"/>
              </a:rPr>
              <a:t>TOPIC: EVOLUTIONARY HISTORY OF THE WORLD PLANT COMMUNITY</a:t>
            </a:r>
          </a:p>
          <a:p>
            <a:endParaRPr lang="en-US" sz="2400" b="1" dirty="0">
              <a:solidFill>
                <a:srgbClr val="7030A0"/>
              </a:solidFill>
              <a:latin typeface="Algerian" pitchFamily="82" charset="0"/>
            </a:endParaRPr>
          </a:p>
          <a:p>
            <a:r>
              <a:rPr lang="en-US" sz="2400" b="1" dirty="0" smtClean="0">
                <a:solidFill>
                  <a:srgbClr val="FF0000"/>
                </a:solidFill>
                <a:latin typeface="Algerian" pitchFamily="82" charset="0"/>
              </a:rPr>
              <a:t>DAY </a:t>
            </a:r>
            <a:r>
              <a:rPr lang="en-US" sz="2400" b="1" dirty="0" smtClean="0">
                <a:solidFill>
                  <a:srgbClr val="FF0000"/>
                </a:solidFill>
                <a:latin typeface="Algerian" pitchFamily="82" charset="0"/>
              </a:rPr>
              <a:t>ORDER:IV /I</a:t>
            </a:r>
            <a:endParaRPr lang="en-US" sz="2400" b="1" dirty="0" smtClean="0">
              <a:solidFill>
                <a:srgbClr val="FF0000"/>
              </a:solidFill>
              <a:latin typeface="Algerian" pitchFamily="82" charset="0"/>
            </a:endParaRPr>
          </a:p>
          <a:p>
            <a:r>
              <a:rPr lang="en-US" sz="2400" b="1" dirty="0" smtClean="0">
                <a:solidFill>
                  <a:srgbClr val="FF0000"/>
                </a:solidFill>
                <a:latin typeface="Algerian" pitchFamily="82" charset="0"/>
              </a:rPr>
              <a:t>DATE :</a:t>
            </a:r>
            <a:r>
              <a:rPr lang="en-US" sz="2400" b="1" dirty="0" smtClean="0">
                <a:solidFill>
                  <a:srgbClr val="FF0000"/>
                </a:solidFill>
                <a:latin typeface="Algerian" pitchFamily="82" charset="0"/>
              </a:rPr>
              <a:t>24.08.2020/26.8.2020</a:t>
            </a:r>
            <a:endParaRPr lang="en-US" sz="2400" b="1" dirty="0" smtClean="0">
              <a:solidFill>
                <a:srgbClr val="FF0000"/>
              </a:solidFill>
              <a:latin typeface="Algerian" pitchFamily="82" charset="0"/>
            </a:endParaRPr>
          </a:p>
          <a:p>
            <a:r>
              <a:rPr lang="en-US" sz="2400" b="1" dirty="0" smtClean="0">
                <a:solidFill>
                  <a:srgbClr val="FF0000"/>
                </a:solidFill>
                <a:latin typeface="Algerian" pitchFamily="82" charset="0"/>
              </a:rPr>
              <a:t>TIME:9:30 TO </a:t>
            </a:r>
            <a:r>
              <a:rPr lang="en-US" sz="2400" b="1" dirty="0" smtClean="0">
                <a:solidFill>
                  <a:srgbClr val="FF0000"/>
                </a:solidFill>
                <a:latin typeface="Algerian" pitchFamily="82" charset="0"/>
              </a:rPr>
              <a:t>10:30  &amp; 10:30 T0 11:30</a:t>
            </a:r>
            <a:endParaRPr lang="en-US" sz="2400" b="1" dirty="0" smtClean="0">
              <a:solidFill>
                <a:srgbClr val="FF0000"/>
              </a:solidFill>
              <a:latin typeface="Algerian" pitchFamily="82" charset="0"/>
            </a:endParaRPr>
          </a:p>
          <a:p>
            <a:endParaRPr lang="en-US" sz="2400" b="1" dirty="0">
              <a:solidFill>
                <a:srgbClr val="FF0000"/>
              </a:solidFill>
              <a:latin typeface="Algerian" pitchFamily="82" charset="0"/>
            </a:endParaRPr>
          </a:p>
          <a:p>
            <a:endParaRPr lang="en-US" sz="2400" b="1" dirty="0" smtClean="0">
              <a:solidFill>
                <a:srgbClr val="FF0000"/>
              </a:solidFill>
              <a:latin typeface="Algerian" pitchFamily="82" charset="0"/>
            </a:endParaRPr>
          </a:p>
          <a:p>
            <a:endParaRPr lang="en-US" sz="2400" b="1" dirty="0">
              <a:solidFill>
                <a:srgbClr val="FF0000"/>
              </a:solidFill>
              <a:latin typeface="Algerian" pitchFamily="82" charset="0"/>
            </a:endParaRPr>
          </a:p>
          <a:p>
            <a:r>
              <a:rPr lang="en-US" sz="2400" b="1" dirty="0" smtClean="0">
                <a:solidFill>
                  <a:srgbClr val="FF0000"/>
                </a:solidFill>
                <a:latin typeface="Algerian" pitchFamily="82" charset="0"/>
              </a:rPr>
              <a:t>S.NITHYA</a:t>
            </a:r>
          </a:p>
          <a:p>
            <a:r>
              <a:rPr lang="en-US" sz="2400" b="1" dirty="0" smtClean="0">
                <a:solidFill>
                  <a:srgbClr val="FF0000"/>
                </a:solidFill>
                <a:latin typeface="Algerian" pitchFamily="82" charset="0"/>
              </a:rPr>
              <a:t>LECTURER IN GEOGRAPHY</a:t>
            </a:r>
          </a:p>
          <a:p>
            <a:r>
              <a:rPr lang="en-US" sz="2400" b="1" dirty="0" smtClean="0">
                <a:solidFill>
                  <a:srgbClr val="FF0000"/>
                </a:solidFill>
                <a:latin typeface="Algerian" pitchFamily="82" charset="0"/>
              </a:rPr>
              <a:t>GCWK(A)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592763"/>
          </a:xfrm>
        </p:spPr>
        <p:txBody>
          <a:bodyPr>
            <a:noAutofit/>
          </a:bodyPr>
          <a:lstStyle/>
          <a:p>
            <a:r>
              <a:rPr lang="en-US" dirty="0">
                <a:latin typeface="Berlin Sans FB Demi" pitchFamily="34" charset="0"/>
              </a:rPr>
              <a:t>The 'greening' of the continents acted as a </a:t>
            </a:r>
            <a:r>
              <a:rPr lang="en-US" dirty="0">
                <a:latin typeface="Berlin Sans FB Demi" pitchFamily="34" charset="0"/>
                <a:hlinkClick r:id="rId2" tooltip="Carbon dioxide"/>
              </a:rPr>
              <a:t>carbon dioxide</a:t>
            </a:r>
            <a:r>
              <a:rPr lang="en-US" dirty="0">
                <a:latin typeface="Berlin Sans FB Demi" pitchFamily="34" charset="0"/>
              </a:rPr>
              <a:t> </a:t>
            </a:r>
            <a:r>
              <a:rPr lang="en-US" dirty="0">
                <a:latin typeface="Berlin Sans FB Demi" pitchFamily="34" charset="0"/>
                <a:hlinkClick r:id="rId3" tooltip="Carbon dioxide sink"/>
              </a:rPr>
              <a:t>sink</a:t>
            </a:r>
            <a:r>
              <a:rPr lang="en-US" dirty="0">
                <a:latin typeface="Berlin Sans FB Demi" pitchFamily="34" charset="0"/>
              </a:rPr>
              <a:t>, and </a:t>
            </a:r>
            <a:r>
              <a:rPr lang="en-US" dirty="0">
                <a:latin typeface="Berlin Sans FB Demi" pitchFamily="34" charset="0"/>
                <a:hlinkClick r:id="rId4" tooltip="Earth's atmosphere"/>
              </a:rPr>
              <a:t>atmospheric</a:t>
            </a:r>
            <a:r>
              <a:rPr lang="en-US" dirty="0">
                <a:latin typeface="Berlin Sans FB Demi" pitchFamily="34" charset="0"/>
              </a:rPr>
              <a:t> concentrations of this </a:t>
            </a:r>
            <a:r>
              <a:rPr lang="en-US" dirty="0">
                <a:latin typeface="Berlin Sans FB Demi" pitchFamily="34" charset="0"/>
                <a:hlinkClick r:id="rId5" tooltip="Greenhouse gas"/>
              </a:rPr>
              <a:t>greenhouse gas</a:t>
            </a:r>
            <a:r>
              <a:rPr lang="en-US" dirty="0">
                <a:latin typeface="Berlin Sans FB Demi" pitchFamily="34" charset="0"/>
              </a:rPr>
              <a:t> may have dropped.</a:t>
            </a:r>
            <a:r>
              <a:rPr lang="en-US" baseline="30000" dirty="0">
                <a:latin typeface="Berlin Sans FB Demi" pitchFamily="34" charset="0"/>
                <a:hlinkClick r:id="rId6"/>
              </a:rPr>
              <a:t>[6]</a:t>
            </a:r>
            <a:r>
              <a:rPr lang="en-US" dirty="0">
                <a:latin typeface="Berlin Sans FB Demi" pitchFamily="34" charset="0"/>
              </a:rPr>
              <a:t> This may have cooled the climate and led to a massive </a:t>
            </a:r>
            <a:r>
              <a:rPr lang="en-US" dirty="0">
                <a:latin typeface="Berlin Sans FB Demi" pitchFamily="34" charset="0"/>
                <a:hlinkClick r:id="rId7" tooltip="Extinction event"/>
              </a:rPr>
              <a:t>extinction event</a:t>
            </a:r>
            <a:r>
              <a:rPr lang="en-US" dirty="0">
                <a:latin typeface="Berlin Sans FB Demi" pitchFamily="34" charset="0"/>
              </a:rPr>
              <a:t>. see </a:t>
            </a:r>
            <a:r>
              <a:rPr lang="en-US" dirty="0">
                <a:latin typeface="Berlin Sans FB Demi" pitchFamily="34" charset="0"/>
                <a:hlinkClick r:id="rId8" tooltip="Late Devonian extinction"/>
              </a:rPr>
              <a:t>Late Devonian extinction</a:t>
            </a:r>
            <a:r>
              <a:rPr lang="en-US" dirty="0">
                <a:latin typeface="Berlin Sans FB Demi" pitchFamily="34" charset="0"/>
              </a:rPr>
              <a:t>.</a:t>
            </a:r>
          </a:p>
          <a:p>
            <a:r>
              <a:rPr lang="en-US" dirty="0">
                <a:latin typeface="Berlin Sans FB Demi" pitchFamily="34" charset="0"/>
              </a:rPr>
              <a:t>Also in the Devonian, both </a:t>
            </a:r>
            <a:r>
              <a:rPr lang="en-US" dirty="0">
                <a:latin typeface="Berlin Sans FB Demi" pitchFamily="34" charset="0"/>
                <a:hlinkClick r:id="rId9" tooltip="Vertebrate"/>
              </a:rPr>
              <a:t>vertebrates</a:t>
            </a:r>
            <a:r>
              <a:rPr lang="en-US" dirty="0">
                <a:latin typeface="Berlin Sans FB Demi" pitchFamily="34" charset="0"/>
              </a:rPr>
              <a:t> and arthropods were solidly established on the land.</a:t>
            </a:r>
          </a:p>
          <a:p>
            <a:endParaRPr lang="en-US" dirty="0">
              <a:latin typeface="Berlin Sans FB Dem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562600"/>
          </a:xfrm>
        </p:spPr>
        <p:txBody>
          <a:bodyPr>
            <a:normAutofit fontScale="85000" lnSpcReduction="20000"/>
          </a:bodyPr>
          <a:lstStyle/>
          <a:p>
            <a:pPr>
              <a:buNone/>
            </a:pPr>
            <a:r>
              <a:rPr lang="en-US" b="1" dirty="0" smtClean="0">
                <a:solidFill>
                  <a:srgbClr val="00B050"/>
                </a:solidFill>
                <a:latin typeface="Berlin Sans FB Demi" pitchFamily="34" charset="0"/>
              </a:rPr>
              <a:t>Carboniferous Flora:</a:t>
            </a:r>
          </a:p>
          <a:p>
            <a:r>
              <a:rPr lang="en-US" dirty="0" smtClean="0">
                <a:latin typeface="Berlin Sans FB Demi" pitchFamily="34" charset="0"/>
              </a:rPr>
              <a:t>Carboniferous </a:t>
            </a:r>
            <a:r>
              <a:rPr lang="en-US" dirty="0">
                <a:latin typeface="Berlin Sans FB Demi" pitchFamily="34" charset="0"/>
              </a:rPr>
              <a:t>plants were the </a:t>
            </a:r>
            <a:r>
              <a:rPr lang="en-US" dirty="0" err="1">
                <a:latin typeface="Berlin Sans FB Demi" pitchFamily="34" charset="0"/>
                <a:hlinkClick r:id="rId2" tooltip="Equisetales"/>
              </a:rPr>
              <a:t>Equisetales</a:t>
            </a:r>
            <a:r>
              <a:rPr lang="en-US" dirty="0">
                <a:latin typeface="Berlin Sans FB Demi" pitchFamily="34" charset="0"/>
              </a:rPr>
              <a:t> (Horse-tails), </a:t>
            </a:r>
            <a:r>
              <a:rPr lang="en-US" dirty="0" err="1">
                <a:latin typeface="Berlin Sans FB Demi" pitchFamily="34" charset="0"/>
                <a:hlinkClick r:id="rId3" tooltip="Sphenophyllum"/>
              </a:rPr>
              <a:t>Sphenophyllales</a:t>
            </a:r>
            <a:r>
              <a:rPr lang="en-US" dirty="0">
                <a:latin typeface="Berlin Sans FB Demi" pitchFamily="34" charset="0"/>
              </a:rPr>
              <a:t> (scrambling plants), </a:t>
            </a:r>
            <a:r>
              <a:rPr lang="en-US" dirty="0" err="1">
                <a:latin typeface="Berlin Sans FB Demi" pitchFamily="34" charset="0"/>
                <a:hlinkClick r:id="rId4" tooltip="Lycopodiales"/>
              </a:rPr>
              <a:t>Lycopodiales</a:t>
            </a:r>
            <a:r>
              <a:rPr lang="en-US" dirty="0">
                <a:latin typeface="Berlin Sans FB Demi" pitchFamily="34" charset="0"/>
              </a:rPr>
              <a:t> (Club mosses), </a:t>
            </a:r>
            <a:r>
              <a:rPr lang="en-US" dirty="0" err="1">
                <a:latin typeface="Berlin Sans FB Demi" pitchFamily="34" charset="0"/>
                <a:hlinkClick r:id="rId5" tooltip="Lepidodendrales"/>
              </a:rPr>
              <a:t>Lepidodendrales</a:t>
            </a:r>
            <a:r>
              <a:rPr lang="en-US" dirty="0">
                <a:latin typeface="Berlin Sans FB Demi" pitchFamily="34" charset="0"/>
              </a:rPr>
              <a:t> (</a:t>
            </a:r>
            <a:r>
              <a:rPr lang="en-US" dirty="0" err="1">
                <a:latin typeface="Berlin Sans FB Demi" pitchFamily="34" charset="0"/>
              </a:rPr>
              <a:t>arborescent</a:t>
            </a:r>
            <a:r>
              <a:rPr lang="en-US" dirty="0">
                <a:latin typeface="Berlin Sans FB Demi" pitchFamily="34" charset="0"/>
              </a:rPr>
              <a:t> </a:t>
            </a:r>
            <a:r>
              <a:rPr lang="en-US" dirty="0" err="1">
                <a:latin typeface="Berlin Sans FB Demi" pitchFamily="34" charset="0"/>
              </a:rPr>
              <a:t>clubmosses</a:t>
            </a:r>
            <a:r>
              <a:rPr lang="en-US" dirty="0">
                <a:latin typeface="Berlin Sans FB Demi" pitchFamily="34" charset="0"/>
              </a:rPr>
              <a:t> or scale trees), </a:t>
            </a:r>
            <a:r>
              <a:rPr lang="en-US" dirty="0" err="1">
                <a:latin typeface="Berlin Sans FB Demi" pitchFamily="34" charset="0"/>
                <a:hlinkClick r:id="rId6" tooltip="Filicales"/>
              </a:rPr>
              <a:t>Filicales</a:t>
            </a:r>
            <a:r>
              <a:rPr lang="en-US" dirty="0">
                <a:latin typeface="Berlin Sans FB Demi" pitchFamily="34" charset="0"/>
              </a:rPr>
              <a:t> (Ferns), </a:t>
            </a:r>
            <a:r>
              <a:rPr lang="en-US" dirty="0" err="1">
                <a:latin typeface="Berlin Sans FB Demi" pitchFamily="34" charset="0"/>
                <a:hlinkClick r:id="rId7" tooltip="Medullosales"/>
              </a:rPr>
              <a:t>Medullosales</a:t>
            </a:r>
            <a:r>
              <a:rPr lang="en-US" dirty="0">
                <a:latin typeface="Berlin Sans FB Demi" pitchFamily="34" charset="0"/>
              </a:rPr>
              <a:t> (previously included in the "</a:t>
            </a:r>
            <a:r>
              <a:rPr lang="en-US" dirty="0">
                <a:latin typeface="Berlin Sans FB Demi" pitchFamily="34" charset="0"/>
                <a:hlinkClick r:id="rId8" tooltip="Pteridospermatophyta"/>
              </a:rPr>
              <a:t>seed ferns</a:t>
            </a:r>
            <a:r>
              <a:rPr lang="en-US" dirty="0">
                <a:latin typeface="Berlin Sans FB Demi" pitchFamily="34" charset="0"/>
              </a:rPr>
              <a:t>", an artificial assemblage of a number of early </a:t>
            </a:r>
            <a:r>
              <a:rPr lang="en-US" dirty="0">
                <a:latin typeface="Berlin Sans FB Demi" pitchFamily="34" charset="0"/>
                <a:hlinkClick r:id="rId9" tooltip="Gymnosperm"/>
              </a:rPr>
              <a:t>gymnosperm</a:t>
            </a:r>
            <a:r>
              <a:rPr lang="en-US" dirty="0">
                <a:latin typeface="Berlin Sans FB Demi" pitchFamily="34" charset="0"/>
              </a:rPr>
              <a:t> groups) and the </a:t>
            </a:r>
            <a:r>
              <a:rPr lang="en-US" dirty="0" err="1">
                <a:latin typeface="Berlin Sans FB Demi" pitchFamily="34" charset="0"/>
                <a:hlinkClick r:id="rId10" tooltip="Cordaitales"/>
              </a:rPr>
              <a:t>Cordaitales</a:t>
            </a:r>
            <a:r>
              <a:rPr lang="en-US" dirty="0">
                <a:latin typeface="Berlin Sans FB Demi" pitchFamily="34" charset="0"/>
              </a:rPr>
              <a:t>. These continued to dominate throughout the period, but during </a:t>
            </a:r>
            <a:r>
              <a:rPr lang="en-US" dirty="0">
                <a:latin typeface="Berlin Sans FB Demi" pitchFamily="34" charset="0"/>
                <a:hlinkClick r:id="rId11" tooltip="Pennsylvanian (geology)"/>
              </a:rPr>
              <a:t>late Carboniferous</a:t>
            </a:r>
            <a:r>
              <a:rPr lang="en-US" dirty="0">
                <a:latin typeface="Berlin Sans FB Demi" pitchFamily="34" charset="0"/>
              </a:rPr>
              <a:t>, several other groups, </a:t>
            </a:r>
            <a:r>
              <a:rPr lang="en-US" dirty="0" err="1">
                <a:latin typeface="Berlin Sans FB Demi" pitchFamily="34" charset="0"/>
                <a:hlinkClick r:id="rId12" tooltip="Cycadophyta"/>
              </a:rPr>
              <a:t>Cycadophyta</a:t>
            </a:r>
            <a:r>
              <a:rPr lang="en-US" dirty="0">
                <a:latin typeface="Berlin Sans FB Demi" pitchFamily="34" charset="0"/>
              </a:rPr>
              <a:t> (cycads), the </a:t>
            </a:r>
            <a:r>
              <a:rPr lang="en-US" dirty="0" err="1">
                <a:latin typeface="Berlin Sans FB Demi" pitchFamily="34" charset="0"/>
                <a:hlinkClick r:id="rId13" tooltip="Callistophytales"/>
              </a:rPr>
              <a:t>Callistophytales</a:t>
            </a:r>
            <a:r>
              <a:rPr lang="en-US" dirty="0">
                <a:latin typeface="Berlin Sans FB Demi" pitchFamily="34" charset="0"/>
              </a:rPr>
              <a:t> (another group of "seed ferns"), and the </a:t>
            </a:r>
            <a:r>
              <a:rPr lang="en-US" dirty="0" err="1">
                <a:latin typeface="Berlin Sans FB Demi" pitchFamily="34" charset="0"/>
                <a:hlinkClick r:id="rId14" tooltip="Voltziales"/>
              </a:rPr>
              <a:t>Voltziales</a:t>
            </a:r>
            <a:r>
              <a:rPr lang="en-US" dirty="0">
                <a:latin typeface="Berlin Sans FB Demi" pitchFamily="34" charset="0"/>
              </a:rPr>
              <a:t> (related to and sometimes included under the </a:t>
            </a:r>
            <a:r>
              <a:rPr lang="en-US" dirty="0">
                <a:latin typeface="Berlin Sans FB Demi" pitchFamily="34" charset="0"/>
                <a:hlinkClick r:id="rId15" tooltip="Conifers"/>
              </a:rPr>
              <a:t>conifers</a:t>
            </a:r>
            <a:r>
              <a:rPr lang="en-US" dirty="0">
                <a:latin typeface="Berlin Sans FB Demi" pitchFamily="34" charset="0"/>
              </a:rPr>
              <a:t>), appeared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52400"/>
            <a:ext cx="8229600" cy="6740307"/>
          </a:xfrm>
          <a:prstGeom prst="rect">
            <a:avLst/>
          </a:prstGeom>
        </p:spPr>
        <p:txBody>
          <a:bodyPr wrap="square">
            <a:spAutoFit/>
          </a:bodyPr>
          <a:lstStyle/>
          <a:p>
            <a:r>
              <a:rPr lang="en-US" sz="2400" b="1" dirty="0" smtClean="0">
                <a:solidFill>
                  <a:srgbClr val="00B050"/>
                </a:solidFill>
                <a:latin typeface="Berlin Sans FB Demi" pitchFamily="34" charset="0"/>
              </a:rPr>
              <a:t>Permian Flora:</a:t>
            </a:r>
          </a:p>
          <a:p>
            <a:r>
              <a:rPr lang="en-US" sz="2400" dirty="0" smtClean="0">
                <a:latin typeface="Berlin Sans FB Demi" pitchFamily="34" charset="0"/>
              </a:rPr>
              <a:t>The </a:t>
            </a:r>
            <a:r>
              <a:rPr lang="en-US" sz="2400" dirty="0">
                <a:latin typeface="Berlin Sans FB Demi" pitchFamily="34" charset="0"/>
              </a:rPr>
              <a:t>Permian began with the Carboniferous flora still flourishing. About the middle of the Permian there was a major transition in vegetation. The swamp-loving </a:t>
            </a:r>
            <a:r>
              <a:rPr lang="en-US" sz="2400" dirty="0" err="1">
                <a:latin typeface="Berlin Sans FB Demi" pitchFamily="34" charset="0"/>
              </a:rPr>
              <a:t>lycopod</a:t>
            </a:r>
            <a:r>
              <a:rPr lang="en-US" sz="2400" dirty="0">
                <a:latin typeface="Berlin Sans FB Demi" pitchFamily="34" charset="0"/>
              </a:rPr>
              <a:t> trees of the Carboniferous, such as </a:t>
            </a:r>
            <a:r>
              <a:rPr lang="en-US" sz="2400" i="1" dirty="0" err="1">
                <a:latin typeface="Berlin Sans FB Demi" pitchFamily="34" charset="0"/>
                <a:hlinkClick r:id="rId2" tooltip="Lepidodendron"/>
              </a:rPr>
              <a:t>Lepidodendron</a:t>
            </a:r>
            <a:r>
              <a:rPr lang="en-US" sz="2400" dirty="0">
                <a:latin typeface="Berlin Sans FB Demi" pitchFamily="34" charset="0"/>
              </a:rPr>
              <a:t> and </a:t>
            </a:r>
            <a:r>
              <a:rPr lang="en-US" sz="2400" i="1" dirty="0" err="1">
                <a:latin typeface="Berlin Sans FB Demi" pitchFamily="34" charset="0"/>
                <a:hlinkClick r:id="rId3" tooltip="Sigillaria"/>
              </a:rPr>
              <a:t>Sigillaria</a:t>
            </a:r>
            <a:r>
              <a:rPr lang="en-US" sz="2400" dirty="0">
                <a:latin typeface="Berlin Sans FB Demi" pitchFamily="34" charset="0"/>
              </a:rPr>
              <a:t>, were replaced by the more advanced conifers, which were better adapted to the changing climatic conditions. </a:t>
            </a:r>
            <a:r>
              <a:rPr lang="en-US" sz="2400" dirty="0" err="1">
                <a:latin typeface="Berlin Sans FB Demi" pitchFamily="34" charset="0"/>
              </a:rPr>
              <a:t>Lycopods</a:t>
            </a:r>
            <a:r>
              <a:rPr lang="en-US" sz="2400" dirty="0">
                <a:latin typeface="Berlin Sans FB Demi" pitchFamily="34" charset="0"/>
              </a:rPr>
              <a:t> and swamp forests still dominated the </a:t>
            </a:r>
            <a:r>
              <a:rPr lang="en-US" sz="2400" dirty="0">
                <a:latin typeface="Berlin Sans FB Demi" pitchFamily="34" charset="0"/>
                <a:hlinkClick r:id="rId4" tooltip="South China (continent)"/>
              </a:rPr>
              <a:t>South China</a:t>
            </a:r>
            <a:r>
              <a:rPr lang="en-US" sz="2400" dirty="0">
                <a:latin typeface="Berlin Sans FB Demi" pitchFamily="34" charset="0"/>
              </a:rPr>
              <a:t> continent because it was an isolated continent and it sat near or at the equator. The Permian saw the radiation of many important conifer groups, including the ancestors of many present-day families. The </a:t>
            </a:r>
            <a:r>
              <a:rPr lang="en-US" sz="2400" dirty="0">
                <a:latin typeface="Berlin Sans FB Demi" pitchFamily="34" charset="0"/>
                <a:hlinkClick r:id="rId5" tooltip="Ginkgo"/>
              </a:rPr>
              <a:t>ginkgos</a:t>
            </a:r>
            <a:r>
              <a:rPr lang="en-US" sz="2400" dirty="0">
                <a:latin typeface="Berlin Sans FB Demi" pitchFamily="34" charset="0"/>
              </a:rPr>
              <a:t> and cycads also appeared during this period. Rich forests were present in many areas, with a diverse mix of plant groups. The </a:t>
            </a:r>
            <a:r>
              <a:rPr lang="en-US" sz="2400" dirty="0" err="1">
                <a:latin typeface="Berlin Sans FB Demi" pitchFamily="34" charset="0"/>
                <a:hlinkClick r:id="rId6" tooltip="Gigantopterid"/>
              </a:rPr>
              <a:t>gigantopterids</a:t>
            </a:r>
            <a:r>
              <a:rPr lang="en-US" sz="2400" dirty="0">
                <a:latin typeface="Berlin Sans FB Demi" pitchFamily="34" charset="0"/>
              </a:rPr>
              <a:t> thrived during this time; some of these may have been part of the ancestral </a:t>
            </a:r>
            <a:r>
              <a:rPr lang="en-US" sz="2400" dirty="0">
                <a:latin typeface="Berlin Sans FB Demi" pitchFamily="34" charset="0"/>
                <a:hlinkClick r:id="rId7" tooltip="Flowering plant"/>
              </a:rPr>
              <a:t>flowering plant</a:t>
            </a:r>
            <a:r>
              <a:rPr lang="en-US" sz="2400" dirty="0">
                <a:latin typeface="Berlin Sans FB Demi" pitchFamily="34" charset="0"/>
              </a:rPr>
              <a:t> lineage, though flowers evolved only considerably later.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109639"/>
          </a:xfrm>
          <a:prstGeom prst="rect">
            <a:avLst/>
          </a:prstGeom>
        </p:spPr>
        <p:txBody>
          <a:bodyPr wrap="square">
            <a:spAutoFit/>
          </a:bodyPr>
          <a:lstStyle/>
          <a:p>
            <a:r>
              <a:rPr lang="en-US" sz="2400" u="sng" dirty="0">
                <a:solidFill>
                  <a:srgbClr val="00B0F0"/>
                </a:solidFill>
                <a:hlinkClick r:id="rId2"/>
              </a:rPr>
              <a:t>Jurassic</a:t>
            </a:r>
            <a:r>
              <a:rPr lang="en-US" sz="2400" dirty="0">
                <a:solidFill>
                  <a:srgbClr val="00B0F0"/>
                </a:solidFill>
              </a:rPr>
              <a:t> flora</a:t>
            </a:r>
          </a:p>
          <a:p>
            <a:r>
              <a:rPr lang="en-US" sz="2400" dirty="0" smtClean="0">
                <a:latin typeface="Berlin Sans FB Demi" pitchFamily="34" charset="0"/>
              </a:rPr>
              <a:t>The </a:t>
            </a:r>
            <a:r>
              <a:rPr lang="en-US" sz="2400" dirty="0">
                <a:latin typeface="Berlin Sans FB Demi" pitchFamily="34" charset="0"/>
              </a:rPr>
              <a:t>arid, continental conditions characteristic of the Triassic steadily eased during the Jurassic period, especially at higher latitudes; the warm, humid climate allowed lush jungles to cover much of the landscape</a:t>
            </a:r>
            <a:r>
              <a:rPr lang="en-US" sz="2400" dirty="0" smtClean="0">
                <a:latin typeface="Berlin Sans FB Demi" pitchFamily="34" charset="0"/>
              </a:rPr>
              <a:t>.</a:t>
            </a:r>
            <a:r>
              <a:rPr lang="en-US" sz="2400" dirty="0">
                <a:latin typeface="Berlin Sans FB Demi" pitchFamily="34" charset="0"/>
              </a:rPr>
              <a:t> </a:t>
            </a:r>
            <a:r>
              <a:rPr lang="en-US" sz="2400" dirty="0">
                <a:latin typeface="Berlin Sans FB Demi" pitchFamily="34" charset="0"/>
                <a:hlinkClick r:id="rId3" tooltip="Conifers"/>
              </a:rPr>
              <a:t>Conifers</a:t>
            </a:r>
            <a:r>
              <a:rPr lang="en-US" sz="2400" dirty="0">
                <a:latin typeface="Berlin Sans FB Demi" pitchFamily="34" charset="0"/>
              </a:rPr>
              <a:t> dominated the flora, as during the Triassic; they were the most diverse group and constituted the majority of large trees. Extant conifer families that flourished during the Jurassic included the </a:t>
            </a:r>
            <a:r>
              <a:rPr lang="en-US" sz="2400" dirty="0" err="1">
                <a:latin typeface="Berlin Sans FB Demi" pitchFamily="34" charset="0"/>
                <a:hlinkClick r:id="rId4" tooltip="Araucariaceae"/>
              </a:rPr>
              <a:t>Araucariaceae</a:t>
            </a:r>
            <a:r>
              <a:rPr lang="en-US" sz="2400" dirty="0">
                <a:latin typeface="Berlin Sans FB Demi" pitchFamily="34" charset="0"/>
              </a:rPr>
              <a:t>, </a:t>
            </a:r>
            <a:r>
              <a:rPr lang="en-US" sz="2400" dirty="0" err="1">
                <a:latin typeface="Berlin Sans FB Demi" pitchFamily="34" charset="0"/>
                <a:hlinkClick r:id="rId5" tooltip="Cephalotaxaceae"/>
              </a:rPr>
              <a:t>Cephalotaxaceae</a:t>
            </a:r>
            <a:r>
              <a:rPr lang="en-US" sz="2400" dirty="0">
                <a:latin typeface="Berlin Sans FB Demi" pitchFamily="34" charset="0"/>
              </a:rPr>
              <a:t>, </a:t>
            </a:r>
            <a:r>
              <a:rPr lang="en-US" sz="2400" dirty="0" err="1">
                <a:latin typeface="Berlin Sans FB Demi" pitchFamily="34" charset="0"/>
                <a:hlinkClick r:id="rId6" tooltip="Pinaceae"/>
              </a:rPr>
              <a:t>Pinaceae</a:t>
            </a:r>
            <a:r>
              <a:rPr lang="en-US" sz="2400" dirty="0">
                <a:latin typeface="Berlin Sans FB Demi" pitchFamily="34" charset="0"/>
              </a:rPr>
              <a:t>, </a:t>
            </a:r>
            <a:r>
              <a:rPr lang="en-US" sz="2400" dirty="0" err="1">
                <a:latin typeface="Berlin Sans FB Demi" pitchFamily="34" charset="0"/>
                <a:hlinkClick r:id="rId7" tooltip="Podocarpaceae"/>
              </a:rPr>
              <a:t>Podocarpaceae</a:t>
            </a:r>
            <a:r>
              <a:rPr lang="en-US" sz="2400" dirty="0">
                <a:latin typeface="Berlin Sans FB Demi" pitchFamily="34" charset="0"/>
              </a:rPr>
              <a:t>, </a:t>
            </a:r>
            <a:r>
              <a:rPr lang="en-US" sz="2400" dirty="0" err="1">
                <a:latin typeface="Berlin Sans FB Demi" pitchFamily="34" charset="0"/>
                <a:hlinkClick r:id="rId8" tooltip="Taxaceae"/>
              </a:rPr>
              <a:t>Taxaceae</a:t>
            </a:r>
            <a:r>
              <a:rPr lang="en-US" sz="2400" dirty="0">
                <a:latin typeface="Berlin Sans FB Demi" pitchFamily="34" charset="0"/>
              </a:rPr>
              <a:t> and </a:t>
            </a:r>
            <a:r>
              <a:rPr lang="en-US" sz="2400" dirty="0" err="1">
                <a:latin typeface="Berlin Sans FB Demi" pitchFamily="34" charset="0"/>
                <a:hlinkClick r:id="rId9" tooltip="Taxodiaceae"/>
              </a:rPr>
              <a:t>Taxodiaceae</a:t>
            </a:r>
            <a:r>
              <a:rPr lang="en-US" sz="2400" dirty="0">
                <a:latin typeface="Berlin Sans FB Demi" pitchFamily="34" charset="0"/>
              </a:rPr>
              <a:t>.</a:t>
            </a:r>
            <a:r>
              <a:rPr lang="en-US" sz="2400" baseline="30000" dirty="0">
                <a:latin typeface="Berlin Sans FB Demi" pitchFamily="34" charset="0"/>
                <a:hlinkClick r:id="rId10"/>
              </a:rPr>
              <a:t>[8]</a:t>
            </a:r>
            <a:r>
              <a:rPr lang="en-US" sz="2400" dirty="0">
                <a:latin typeface="Berlin Sans FB Demi" pitchFamily="34" charset="0"/>
              </a:rPr>
              <a:t> The extinct Mesozoic conifer family </a:t>
            </a:r>
            <a:r>
              <a:rPr lang="en-US" sz="2400" dirty="0" err="1">
                <a:latin typeface="Berlin Sans FB Demi" pitchFamily="34" charset="0"/>
                <a:hlinkClick r:id="rId11" tooltip="Cheirolepidiaceae"/>
              </a:rPr>
              <a:t>Cheirolepidiaceae</a:t>
            </a:r>
            <a:r>
              <a:rPr lang="en-US" sz="2400" dirty="0">
                <a:latin typeface="Berlin Sans FB Demi" pitchFamily="34" charset="0"/>
              </a:rPr>
              <a:t> dominated low latitude vegetation, as did the shrubby </a:t>
            </a:r>
            <a:r>
              <a:rPr lang="en-US" sz="2400" dirty="0" err="1">
                <a:latin typeface="Berlin Sans FB Demi" pitchFamily="34" charset="0"/>
                <a:hlinkClick r:id="rId12" tooltip="Bennettitales"/>
              </a:rPr>
              <a:t>Bennettitales</a:t>
            </a:r>
            <a:r>
              <a:rPr lang="en-US" sz="2400" dirty="0">
                <a:latin typeface="Berlin Sans FB Demi" pitchFamily="34" charset="0"/>
              </a:rPr>
              <a:t>.</a:t>
            </a:r>
            <a:r>
              <a:rPr lang="en-US" sz="2400" baseline="30000" dirty="0">
                <a:latin typeface="Berlin Sans FB Demi" pitchFamily="34" charset="0"/>
                <a:hlinkClick r:id="rId10"/>
              </a:rPr>
              <a:t>[9]</a:t>
            </a:r>
            <a:r>
              <a:rPr lang="en-US" sz="2400" dirty="0">
                <a:latin typeface="Berlin Sans FB Demi" pitchFamily="34" charset="0"/>
              </a:rPr>
              <a:t> </a:t>
            </a:r>
            <a:r>
              <a:rPr lang="en-US" sz="2400" dirty="0">
                <a:latin typeface="Berlin Sans FB Demi" pitchFamily="34" charset="0"/>
                <a:hlinkClick r:id="rId13" tooltip="Cycad"/>
              </a:rPr>
              <a:t>Cycads</a:t>
            </a:r>
            <a:r>
              <a:rPr lang="en-US" sz="2400" dirty="0">
                <a:latin typeface="Berlin Sans FB Demi" pitchFamily="34" charset="0"/>
              </a:rPr>
              <a:t> were also common, as were </a:t>
            </a:r>
            <a:r>
              <a:rPr lang="en-US" sz="2400" dirty="0">
                <a:latin typeface="Berlin Sans FB Demi" pitchFamily="34" charset="0"/>
                <a:hlinkClick r:id="rId14" tooltip="Ginkgo"/>
              </a:rPr>
              <a:t>ginkgos</a:t>
            </a:r>
            <a:r>
              <a:rPr lang="en-US" sz="2400" dirty="0">
                <a:latin typeface="Berlin Sans FB Demi" pitchFamily="34" charset="0"/>
              </a:rPr>
              <a:t> and </a:t>
            </a:r>
            <a:r>
              <a:rPr lang="en-US" sz="2400" dirty="0">
                <a:latin typeface="Berlin Sans FB Demi" pitchFamily="34" charset="0"/>
                <a:hlinkClick r:id="rId15" tooltip="Tree ferns"/>
              </a:rPr>
              <a:t>tree ferns</a:t>
            </a:r>
            <a:r>
              <a:rPr lang="en-US" sz="2400" dirty="0">
                <a:latin typeface="Berlin Sans FB Demi" pitchFamily="34" charset="0"/>
              </a:rPr>
              <a:t> in the forest. Smaller </a:t>
            </a:r>
            <a:r>
              <a:rPr lang="en-US" sz="2400" dirty="0">
                <a:latin typeface="Berlin Sans FB Demi" pitchFamily="34" charset="0"/>
                <a:hlinkClick r:id="rId16" tooltip="Fern"/>
              </a:rPr>
              <a:t>ferns</a:t>
            </a:r>
            <a:r>
              <a:rPr lang="en-US" sz="2400" dirty="0">
                <a:latin typeface="Berlin Sans FB Demi" pitchFamily="34" charset="0"/>
              </a:rPr>
              <a:t> were probably the dominant undergrowth. </a:t>
            </a:r>
            <a:r>
              <a:rPr lang="en-US" sz="2400" dirty="0" err="1">
                <a:latin typeface="Berlin Sans FB Demi" pitchFamily="34" charset="0"/>
                <a:hlinkClick r:id="rId17" tooltip="Caytoniacea (page does not exist)"/>
              </a:rPr>
              <a:t>Caytoniaceous</a:t>
            </a:r>
            <a:r>
              <a:rPr lang="en-US" sz="2400" dirty="0">
                <a:latin typeface="Berlin Sans FB Demi" pitchFamily="34" charset="0"/>
                <a:hlinkClick r:id="rId17" tooltip="Caytoniacea (page does not exist)"/>
              </a:rPr>
              <a:t> seed ferns</a:t>
            </a:r>
            <a:r>
              <a:rPr lang="en-US" sz="2400" dirty="0">
                <a:latin typeface="Berlin Sans FB Demi" pitchFamily="34" charset="0"/>
              </a:rPr>
              <a:t> were another group of important plants during this time and are thought to have been shrub to small-tree sized</a:t>
            </a:r>
            <a:r>
              <a:rPr lang="en-US" sz="2400" dirty="0" smtClean="0">
                <a:latin typeface="Berlin Sans FB Demi" pitchFamily="34" charset="0"/>
              </a:rPr>
              <a:t>.</a:t>
            </a:r>
            <a:r>
              <a:rPr lang="en-US" sz="2400" dirty="0">
                <a:latin typeface="Berlin Sans FB Demi" pitchFamily="34" charset="0"/>
              </a:rPr>
              <a:t> Ginkgo-like plants were particularly common in the mid- to high northern latitudes. In the Southern Hemisphere, </a:t>
            </a:r>
            <a:r>
              <a:rPr lang="en-US" sz="2400" dirty="0" err="1">
                <a:latin typeface="Berlin Sans FB Demi" pitchFamily="34" charset="0"/>
                <a:hlinkClick r:id="rId18" tooltip="Podocarps"/>
              </a:rPr>
              <a:t>podocarps</a:t>
            </a:r>
            <a:r>
              <a:rPr lang="en-US" sz="2400" dirty="0">
                <a:latin typeface="Berlin Sans FB Demi" pitchFamily="34" charset="0"/>
              </a:rPr>
              <a:t> were especially successful, while Ginkgos and </a:t>
            </a:r>
            <a:r>
              <a:rPr lang="en-US" sz="2400" dirty="0" err="1">
                <a:latin typeface="Berlin Sans FB Demi" pitchFamily="34" charset="0"/>
                <a:hlinkClick r:id="rId19" tooltip="Czekanowskiales (page does not exist)"/>
              </a:rPr>
              <a:t>Czekanowskiales</a:t>
            </a:r>
            <a:r>
              <a:rPr lang="en-US" sz="2400" dirty="0">
                <a:latin typeface="Berlin Sans FB Demi" pitchFamily="34" charset="0"/>
              </a:rPr>
              <a:t> were rare</a:t>
            </a:r>
            <a:r>
              <a:rPr lang="en-US" sz="2400" dirty="0" smtClean="0">
                <a:latin typeface="Berlin Sans FB Demi" pitchFamily="34" charset="0"/>
              </a:rPr>
              <a:t>.</a:t>
            </a:r>
            <a:endParaRPr lang="en-US" sz="2400" dirty="0">
              <a:latin typeface="Berlin Sans FB Dem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latin typeface="Berlin Sans FB Demi" pitchFamily="34" charset="0"/>
                <a:hlinkClick r:id="rId2" tooltip="Cretaceous"/>
              </a:rPr>
              <a:t>Cretaceous</a:t>
            </a:r>
            <a:r>
              <a:rPr lang="en-US" dirty="0">
                <a:solidFill>
                  <a:srgbClr val="0070C0"/>
                </a:solidFill>
                <a:latin typeface="Berlin Sans FB Demi" pitchFamily="34" charset="0"/>
              </a:rPr>
              <a:t> </a:t>
            </a:r>
            <a:r>
              <a:rPr lang="en-US" dirty="0" smtClean="0">
                <a:solidFill>
                  <a:srgbClr val="0070C0"/>
                </a:solidFill>
                <a:latin typeface="Berlin Sans FB Demi" pitchFamily="34" charset="0"/>
              </a:rPr>
              <a:t>flora</a:t>
            </a:r>
            <a:br>
              <a:rPr lang="en-US" dirty="0" smtClean="0">
                <a:solidFill>
                  <a:srgbClr val="0070C0"/>
                </a:solidFill>
                <a:latin typeface="Berlin Sans FB Demi" pitchFamily="34" charset="0"/>
              </a:rPr>
            </a:br>
            <a:endParaRPr lang="en-US" dirty="0">
              <a:solidFill>
                <a:srgbClr val="0070C0"/>
              </a:solidFill>
              <a:latin typeface="Berlin Sans FB Demi" pitchFamily="34" charset="0"/>
            </a:endParaRPr>
          </a:p>
        </p:txBody>
      </p:sp>
      <p:sp>
        <p:nvSpPr>
          <p:cNvPr id="3" name="Content Placeholder 2"/>
          <p:cNvSpPr>
            <a:spLocks noGrp="1"/>
          </p:cNvSpPr>
          <p:nvPr>
            <p:ph idx="1"/>
          </p:nvPr>
        </p:nvSpPr>
        <p:spPr/>
        <p:txBody>
          <a:bodyPr>
            <a:normAutofit fontScale="85000" lnSpcReduction="20000"/>
          </a:bodyPr>
          <a:lstStyle/>
          <a:p>
            <a:r>
              <a:rPr lang="en-US" dirty="0"/>
              <a:t>Flowering plants, also known as </a:t>
            </a:r>
            <a:r>
              <a:rPr lang="en-US" dirty="0">
                <a:hlinkClick r:id="rId3" tooltip="Angiosperms"/>
              </a:rPr>
              <a:t>angiosperms</a:t>
            </a:r>
            <a:r>
              <a:rPr lang="en-US" dirty="0"/>
              <a:t>, spread during this period, although they did not become predominant until near the end of the period (</a:t>
            </a:r>
            <a:r>
              <a:rPr lang="en-US" dirty="0" err="1">
                <a:hlinkClick r:id="rId4" tooltip="Campanian"/>
              </a:rPr>
              <a:t>Campanian</a:t>
            </a:r>
            <a:r>
              <a:rPr lang="en-US" dirty="0">
                <a:hlinkClick r:id="rId4" tooltip="Campanian"/>
              </a:rPr>
              <a:t> age</a:t>
            </a:r>
            <a:r>
              <a:rPr lang="en-US" dirty="0"/>
              <a:t>)</a:t>
            </a:r>
            <a:r>
              <a:rPr lang="en-US" baseline="30000" dirty="0">
                <a:hlinkClick r:id="rId5"/>
              </a:rPr>
              <a:t>[12]</a:t>
            </a:r>
            <a:r>
              <a:rPr lang="en-US" dirty="0"/>
              <a:t>. Their evolution was aided by the appearance of </a:t>
            </a:r>
            <a:r>
              <a:rPr lang="en-US" dirty="0">
                <a:hlinkClick r:id="rId6" tooltip="Bee"/>
              </a:rPr>
              <a:t>bees</a:t>
            </a:r>
            <a:r>
              <a:rPr lang="en-US" dirty="0"/>
              <a:t>; in fact angiosperms and insects are a good example of </a:t>
            </a:r>
            <a:r>
              <a:rPr lang="en-US" dirty="0" err="1">
                <a:hlinkClick r:id="rId7" tooltip="Coevolution"/>
              </a:rPr>
              <a:t>coevolution</a:t>
            </a:r>
            <a:r>
              <a:rPr lang="en-US" dirty="0"/>
              <a:t>. The first representatives of many modern trees, including </a:t>
            </a:r>
            <a:r>
              <a:rPr lang="en-US" dirty="0">
                <a:hlinkClick r:id="rId8" tooltip="Ficus"/>
              </a:rPr>
              <a:t>figs</a:t>
            </a:r>
            <a:r>
              <a:rPr lang="en-US" dirty="0"/>
              <a:t>, </a:t>
            </a:r>
            <a:r>
              <a:rPr lang="en-US" dirty="0">
                <a:hlinkClick r:id="rId9" tooltip="Platanus"/>
              </a:rPr>
              <a:t>planes</a:t>
            </a:r>
            <a:r>
              <a:rPr lang="en-US" dirty="0"/>
              <a:t> and </a:t>
            </a:r>
            <a:r>
              <a:rPr lang="en-US" dirty="0">
                <a:hlinkClick r:id="rId10" tooltip="Magnolia"/>
              </a:rPr>
              <a:t>magnolias</a:t>
            </a:r>
            <a:r>
              <a:rPr lang="en-US" dirty="0"/>
              <a:t>, appeared in the Cretaceous. At the same time, some earlier Mesozoic </a:t>
            </a:r>
            <a:r>
              <a:rPr lang="en-US" dirty="0">
                <a:hlinkClick r:id="rId11" tooltip="Gymnosperm"/>
              </a:rPr>
              <a:t>gymnosperms</a:t>
            </a:r>
            <a:r>
              <a:rPr lang="en-US" dirty="0"/>
              <a:t>, like </a:t>
            </a:r>
            <a:r>
              <a:rPr lang="en-US" dirty="0">
                <a:hlinkClick r:id="rId12" tooltip="Conifer"/>
              </a:rPr>
              <a:t>Conifers</a:t>
            </a:r>
            <a:r>
              <a:rPr lang="en-US" dirty="0"/>
              <a:t> continued to thrive, although other </a:t>
            </a:r>
            <a:r>
              <a:rPr lang="en-US" dirty="0" err="1"/>
              <a:t>taxa</a:t>
            </a:r>
            <a:r>
              <a:rPr lang="en-US" dirty="0"/>
              <a:t> like </a:t>
            </a:r>
            <a:r>
              <a:rPr lang="en-US" dirty="0" err="1">
                <a:hlinkClick r:id="rId13" tooltip="Bennettitales"/>
              </a:rPr>
              <a:t>Bennettitales</a:t>
            </a:r>
            <a:r>
              <a:rPr lang="en-US" dirty="0"/>
              <a:t> died out before the end of the period.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B050"/>
                </a:solidFill>
                <a:latin typeface="Berlin Sans FB Demi" pitchFamily="34" charset="0"/>
              </a:rPr>
              <a:t>Cenozoic flora</a:t>
            </a:r>
            <a:br>
              <a:rPr lang="en-US" dirty="0">
                <a:solidFill>
                  <a:srgbClr val="00B050"/>
                </a:solidFill>
                <a:latin typeface="Berlin Sans FB Demi" pitchFamily="34" charset="0"/>
              </a:rPr>
            </a:br>
            <a:endParaRPr lang="en-US" dirty="0">
              <a:solidFill>
                <a:srgbClr val="00B050"/>
              </a:solidFill>
              <a:latin typeface="Berlin Sans FB Demi" pitchFamily="34" charset="0"/>
            </a:endParaRPr>
          </a:p>
        </p:txBody>
      </p:sp>
      <p:sp>
        <p:nvSpPr>
          <p:cNvPr id="3" name="Content Placeholder 2"/>
          <p:cNvSpPr>
            <a:spLocks noGrp="1"/>
          </p:cNvSpPr>
          <p:nvPr>
            <p:ph idx="1"/>
          </p:nvPr>
        </p:nvSpPr>
        <p:spPr>
          <a:xfrm>
            <a:off x="0" y="990600"/>
            <a:ext cx="8915400" cy="5135563"/>
          </a:xfrm>
        </p:spPr>
        <p:txBody>
          <a:bodyPr>
            <a:noAutofit/>
          </a:bodyPr>
          <a:lstStyle/>
          <a:p>
            <a:r>
              <a:rPr lang="en-US" sz="2800" dirty="0">
                <a:latin typeface="Berlin Sans FB Demi" pitchFamily="34" charset="0"/>
              </a:rPr>
              <a:t>The Cenozoic began at the </a:t>
            </a:r>
            <a:r>
              <a:rPr lang="en-US" sz="2800" dirty="0">
                <a:latin typeface="Berlin Sans FB Demi" pitchFamily="34" charset="0"/>
                <a:hlinkClick r:id="rId2" tooltip="Cretaceous–Paleogene extinction event"/>
              </a:rPr>
              <a:t>Cretaceous–</a:t>
            </a:r>
            <a:r>
              <a:rPr lang="en-US" sz="2800" dirty="0" err="1">
                <a:latin typeface="Berlin Sans FB Demi" pitchFamily="34" charset="0"/>
                <a:hlinkClick r:id="rId2" tooltip="Cretaceous–Paleogene extinction event"/>
              </a:rPr>
              <a:t>Paleogene_extinction_event</a:t>
            </a:r>
            <a:r>
              <a:rPr lang="en-US" sz="2800" dirty="0">
                <a:latin typeface="Berlin Sans FB Demi" pitchFamily="34" charset="0"/>
              </a:rPr>
              <a:t> with a </a:t>
            </a:r>
            <a:r>
              <a:rPr lang="en-US" sz="2800" dirty="0">
                <a:latin typeface="Berlin Sans FB Demi" pitchFamily="34" charset="0"/>
                <a:hlinkClick r:id="rId2" tooltip="Cretaceous–Paleogene extinction event"/>
              </a:rPr>
              <a:t>massive disruption of plant communities</a:t>
            </a:r>
            <a:r>
              <a:rPr lang="en-US" sz="2800" dirty="0">
                <a:latin typeface="Berlin Sans FB Demi" pitchFamily="34" charset="0"/>
              </a:rPr>
              <a:t>. It then became just as much the age of savannas, or the age of co-dependent flowering plants and insects. At 35 Ma, </a:t>
            </a:r>
            <a:r>
              <a:rPr lang="en-US" sz="2800" dirty="0">
                <a:latin typeface="Berlin Sans FB Demi" pitchFamily="34" charset="0"/>
                <a:hlinkClick r:id="rId3" tooltip="Grasses"/>
              </a:rPr>
              <a:t>grasses</a:t>
            </a:r>
            <a:r>
              <a:rPr lang="en-US" sz="2800" dirty="0">
                <a:latin typeface="Berlin Sans FB Demi" pitchFamily="34" charset="0"/>
              </a:rPr>
              <a:t> evolved from among the angiosperms. About ten thousand years ago, humans in the </a:t>
            </a:r>
            <a:r>
              <a:rPr lang="en-US" sz="2800" dirty="0">
                <a:latin typeface="Berlin Sans FB Demi" pitchFamily="34" charset="0"/>
                <a:hlinkClick r:id="rId4" tooltip="Fertile Crescent"/>
              </a:rPr>
              <a:t>Fertile Crescent</a:t>
            </a:r>
            <a:r>
              <a:rPr lang="en-US" sz="2800" dirty="0">
                <a:latin typeface="Berlin Sans FB Demi" pitchFamily="34" charset="0"/>
              </a:rPr>
              <a:t> of the Middle East develop agriculture. Plant domestication begins with cultivation of </a:t>
            </a:r>
            <a:r>
              <a:rPr lang="en-US" sz="2800" dirty="0">
                <a:latin typeface="Berlin Sans FB Demi" pitchFamily="34" charset="0"/>
                <a:hlinkClick r:id="rId5" tooltip="Neolithic"/>
              </a:rPr>
              <a:t>Neolithic</a:t>
            </a:r>
            <a:r>
              <a:rPr lang="en-US" sz="2800" dirty="0">
                <a:latin typeface="Berlin Sans FB Demi" pitchFamily="34" charset="0"/>
              </a:rPr>
              <a:t> founder crops. This process of food production, coupled later with the domestication of animals caused a massive increase in human population that has continued to the present.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s://upload.wikimedia.org/wikipedia/commons/thumb/0/07/Archaeamphora_longicervia.png/220px-Archaeamphora_longicervia.png"/>
          <p:cNvPicPr>
            <a:picLocks noChangeAspect="1" noChangeArrowheads="1"/>
          </p:cNvPicPr>
          <p:nvPr/>
        </p:nvPicPr>
        <p:blipFill>
          <a:blip r:embed="rId2"/>
          <a:srcRect/>
          <a:stretch>
            <a:fillRect/>
          </a:stretch>
        </p:blipFill>
        <p:spPr bwMode="auto">
          <a:xfrm>
            <a:off x="0" y="914400"/>
            <a:ext cx="9144000" cy="5943600"/>
          </a:xfrm>
          <a:prstGeom prst="rect">
            <a:avLst/>
          </a:prstGeom>
          <a:noFill/>
        </p:spPr>
      </p:pic>
      <p:sp>
        <p:nvSpPr>
          <p:cNvPr id="5" name="TextBox 4"/>
          <p:cNvSpPr txBox="1"/>
          <p:nvPr/>
        </p:nvSpPr>
        <p:spPr>
          <a:xfrm>
            <a:off x="1219200" y="457200"/>
            <a:ext cx="6019800" cy="461665"/>
          </a:xfrm>
          <a:prstGeom prst="rect">
            <a:avLst/>
          </a:prstGeom>
          <a:noFill/>
        </p:spPr>
        <p:txBody>
          <a:bodyPr wrap="square" rtlCol="0">
            <a:spAutoFit/>
          </a:bodyPr>
          <a:lstStyle/>
          <a:p>
            <a:pPr algn="ctr"/>
            <a:r>
              <a:rPr lang="en-US" sz="2400" dirty="0" smtClean="0">
                <a:solidFill>
                  <a:srgbClr val="00B050"/>
                </a:solidFill>
                <a:latin typeface="Berlin Sans FB Demi" pitchFamily="34" charset="0"/>
              </a:rPr>
              <a:t>CARNIVORES PLANT</a:t>
            </a:r>
            <a:endParaRPr lang="en-US" sz="2400" dirty="0">
              <a:solidFill>
                <a:srgbClr val="00B050"/>
              </a:solidFill>
              <a:latin typeface="Berlin Sans FB Dem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3600" y="3124200"/>
            <a:ext cx="8305800" cy="1107996"/>
          </a:xfrm>
          <a:prstGeom prst="rect">
            <a:avLst/>
          </a:prstGeom>
          <a:noFill/>
        </p:spPr>
        <p:txBody>
          <a:bodyPr wrap="square" rtlCol="0">
            <a:spAutoFit/>
          </a:bodyPr>
          <a:lstStyle/>
          <a:p>
            <a:r>
              <a:rPr lang="en-US" sz="6600" dirty="0" smtClean="0">
                <a:solidFill>
                  <a:srgbClr val="002060"/>
                </a:solidFill>
                <a:latin typeface="Algerian" pitchFamily="82" charset="0"/>
              </a:rPr>
              <a:t>THANKS TO ALL</a:t>
            </a:r>
            <a:endParaRPr lang="en-US" sz="6600" dirty="0">
              <a:solidFill>
                <a:srgbClr val="002060"/>
              </a:solidFill>
              <a:latin typeface="Algerian" pitchFamily="82"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srcRect/>
          <a:stretch>
            <a:fillRect/>
          </a:stretch>
        </p:blipFill>
        <p:spPr bwMode="auto">
          <a:xfrm>
            <a:off x="457200" y="1670228"/>
            <a:ext cx="8229600" cy="4385907"/>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srcRect/>
          <a:stretch>
            <a:fillRect/>
          </a:stretch>
        </p:blipFill>
        <p:spPr bwMode="auto">
          <a:xfrm>
            <a:off x="457200" y="1670228"/>
            <a:ext cx="8229600" cy="4385907"/>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Rectangle 86"/>
          <p:cNvSpPr/>
          <p:nvPr/>
        </p:nvSpPr>
        <p:spPr>
          <a:xfrm>
            <a:off x="533400" y="533400"/>
            <a:ext cx="8305800" cy="5016758"/>
          </a:xfrm>
          <a:prstGeom prst="rect">
            <a:avLst/>
          </a:prstGeom>
        </p:spPr>
        <p:txBody>
          <a:bodyPr wrap="square">
            <a:spAutoFit/>
          </a:bodyPr>
          <a:lstStyle/>
          <a:p>
            <a:r>
              <a:rPr lang="en-US" sz="4000" b="1" dirty="0">
                <a:latin typeface="Berlin Sans FB Demi" pitchFamily="34" charset="0"/>
              </a:rPr>
              <a:t>Plant evolution</a:t>
            </a:r>
            <a:r>
              <a:rPr lang="en-US" sz="4000" dirty="0">
                <a:latin typeface="Berlin Sans FB Demi" pitchFamily="34" charset="0"/>
              </a:rPr>
              <a:t> is an aspect of the study of </a:t>
            </a:r>
            <a:r>
              <a:rPr lang="en-US" sz="4000" dirty="0">
                <a:latin typeface="Berlin Sans FB Demi" pitchFamily="34" charset="0"/>
                <a:hlinkClick r:id="rId2" tooltip="Biological evolution"/>
              </a:rPr>
              <a:t>biological evolution</a:t>
            </a:r>
            <a:r>
              <a:rPr lang="en-US" sz="4000" dirty="0">
                <a:latin typeface="Berlin Sans FB Demi" pitchFamily="34" charset="0"/>
              </a:rPr>
              <a:t>, predominantly involving evolution of plants suited to live on land, greening of various land masses by the filling of their </a:t>
            </a:r>
            <a:r>
              <a:rPr lang="en-US" sz="4000" dirty="0">
                <a:latin typeface="Berlin Sans FB Demi" pitchFamily="34" charset="0"/>
                <a:hlinkClick r:id="rId3" tooltip="Ecological niche"/>
              </a:rPr>
              <a:t>niches</a:t>
            </a:r>
            <a:r>
              <a:rPr lang="en-US" sz="4000" dirty="0">
                <a:latin typeface="Berlin Sans FB Demi" pitchFamily="34" charset="0"/>
              </a:rPr>
              <a:t> with land plants, and diversification of groups of land plants.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9144000" cy="5509200"/>
          </a:xfrm>
          <a:prstGeom prst="rect">
            <a:avLst/>
          </a:prstGeom>
        </p:spPr>
        <p:txBody>
          <a:bodyPr wrap="square">
            <a:spAutoFit/>
          </a:bodyPr>
          <a:lstStyle/>
          <a:p>
            <a:r>
              <a:rPr lang="en-US" sz="3200" dirty="0">
                <a:solidFill>
                  <a:srgbClr val="FF0000"/>
                </a:solidFill>
                <a:latin typeface="Berlin Sans FB Demi" pitchFamily="34" charset="0"/>
              </a:rPr>
              <a:t>Earliest </a:t>
            </a:r>
            <a:r>
              <a:rPr lang="en-US" sz="3200" dirty="0" smtClean="0">
                <a:solidFill>
                  <a:srgbClr val="FF0000"/>
                </a:solidFill>
                <a:latin typeface="Berlin Sans FB Demi" pitchFamily="34" charset="0"/>
              </a:rPr>
              <a:t>plants</a:t>
            </a:r>
            <a:endParaRPr lang="en-US" sz="3200" dirty="0">
              <a:solidFill>
                <a:srgbClr val="FF0000"/>
              </a:solidFill>
              <a:latin typeface="Berlin Sans FB Demi" pitchFamily="34" charset="0"/>
            </a:endParaRPr>
          </a:p>
          <a:p>
            <a:r>
              <a:rPr lang="en-US" sz="3200" dirty="0">
                <a:latin typeface="Berlin Sans FB Demi" pitchFamily="34" charset="0"/>
              </a:rPr>
              <a:t>In the strictest sense, the name </a:t>
            </a:r>
            <a:r>
              <a:rPr lang="en-US" sz="3200" i="1" dirty="0">
                <a:latin typeface="Berlin Sans FB Demi" pitchFamily="34" charset="0"/>
              </a:rPr>
              <a:t>plant</a:t>
            </a:r>
            <a:r>
              <a:rPr lang="en-US" sz="3200" dirty="0">
                <a:latin typeface="Berlin Sans FB Demi" pitchFamily="34" charset="0"/>
              </a:rPr>
              <a:t> refers to those land plants that form the </a:t>
            </a:r>
            <a:r>
              <a:rPr lang="en-US" sz="3200" dirty="0">
                <a:latin typeface="Berlin Sans FB Demi" pitchFamily="34" charset="0"/>
                <a:hlinkClick r:id="rId2" tooltip="Clade"/>
              </a:rPr>
              <a:t>clade</a:t>
            </a:r>
            <a:r>
              <a:rPr lang="en-US" sz="3200" dirty="0">
                <a:latin typeface="Berlin Sans FB Demi" pitchFamily="34" charset="0"/>
              </a:rPr>
              <a:t> </a:t>
            </a:r>
            <a:r>
              <a:rPr lang="en-US" sz="3200" dirty="0">
                <a:latin typeface="Berlin Sans FB Demi" pitchFamily="34" charset="0"/>
                <a:hlinkClick r:id="rId3" tooltip="Embryophyta"/>
              </a:rPr>
              <a:t>Embryophyta</a:t>
            </a:r>
            <a:r>
              <a:rPr lang="en-US" sz="3200" dirty="0">
                <a:latin typeface="Berlin Sans FB Demi" pitchFamily="34" charset="0"/>
              </a:rPr>
              <a:t>, comprising the bryophytes and vascular plants. However, the clade </a:t>
            </a:r>
            <a:r>
              <a:rPr lang="en-US" sz="3200" dirty="0" err="1">
                <a:latin typeface="Berlin Sans FB Demi" pitchFamily="34" charset="0"/>
                <a:hlinkClick r:id="rId4" tooltip="Viridiplantae"/>
              </a:rPr>
              <a:t>Viridiplantae</a:t>
            </a:r>
            <a:r>
              <a:rPr lang="en-US" sz="3200" dirty="0">
                <a:latin typeface="Berlin Sans FB Demi" pitchFamily="34" charset="0"/>
              </a:rPr>
              <a:t> or green plants includes some other groups of photosynthetic eukaryotes, including </a:t>
            </a:r>
            <a:r>
              <a:rPr lang="en-US" sz="3200" dirty="0">
                <a:latin typeface="Berlin Sans FB Demi" pitchFamily="34" charset="0"/>
                <a:hlinkClick r:id="rId5" tooltip="Green algae"/>
              </a:rPr>
              <a:t>green algae</a:t>
            </a:r>
            <a:r>
              <a:rPr lang="en-US" sz="3200" dirty="0">
                <a:latin typeface="Berlin Sans FB Demi" pitchFamily="34" charset="0"/>
              </a:rPr>
              <a:t>. It is widely believed that land plants evolved from a group of </a:t>
            </a:r>
            <a:r>
              <a:rPr lang="en-US" sz="3200" dirty="0" err="1">
                <a:latin typeface="Berlin Sans FB Demi" pitchFamily="34" charset="0"/>
                <a:hlinkClick r:id="rId6" tooltip="Charophyte"/>
              </a:rPr>
              <a:t>charophytes</a:t>
            </a:r>
            <a:r>
              <a:rPr lang="en-US" sz="3200" dirty="0">
                <a:latin typeface="Berlin Sans FB Demi" pitchFamily="34" charset="0"/>
              </a:rPr>
              <a:t>, most likely simple single-celled terrestrial algae similar to extant </a:t>
            </a:r>
            <a:r>
              <a:rPr lang="en-US" sz="3200" dirty="0" err="1">
                <a:latin typeface="Berlin Sans FB Demi" pitchFamily="34" charset="0"/>
                <a:hlinkClick r:id="rId7" tooltip="Klebsormidiophyceae"/>
              </a:rPr>
              <a:t>Klebsormidiophyceae</a:t>
            </a:r>
            <a:r>
              <a:rPr lang="en-US" sz="3200" baseline="30000" dirty="0">
                <a:latin typeface="Berlin Sans FB Demi" pitchFamily="34" charset="0"/>
                <a:hlinkClick r:id="rId8"/>
              </a:rPr>
              <a:t>[1]</a:t>
            </a:r>
            <a:endParaRPr lang="en-US" sz="3200" dirty="0">
              <a:latin typeface="Berlin Sans FB Dem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aiwan 2009 East Coast ShihTiPing Giant Stone Steps Algae FRD 6581.jpg"/>
          <p:cNvPicPr>
            <a:picLocks noChangeAspect="1" noChangeArrowheads="1"/>
          </p:cNvPicPr>
          <p:nvPr/>
        </p:nvPicPr>
        <p:blipFill>
          <a:blip r:embed="rId2"/>
          <a:srcRect/>
          <a:stretch>
            <a:fillRect/>
          </a:stretch>
        </p:blipFill>
        <p:spPr bwMode="auto">
          <a:xfrm>
            <a:off x="0" y="1034207"/>
            <a:ext cx="4419600" cy="5823793"/>
          </a:xfrm>
          <a:prstGeom prst="rect">
            <a:avLst/>
          </a:prstGeom>
          <a:noFill/>
        </p:spPr>
      </p:pic>
      <p:sp>
        <p:nvSpPr>
          <p:cNvPr id="6" name="Rectangle 5"/>
          <p:cNvSpPr/>
          <p:nvPr/>
        </p:nvSpPr>
        <p:spPr>
          <a:xfrm>
            <a:off x="304800" y="457200"/>
            <a:ext cx="4572000" cy="646331"/>
          </a:xfrm>
          <a:prstGeom prst="rect">
            <a:avLst/>
          </a:prstGeom>
        </p:spPr>
        <p:txBody>
          <a:bodyPr wrap="square">
            <a:spAutoFit/>
          </a:bodyPr>
          <a:lstStyle/>
          <a:p>
            <a:pPr algn="r"/>
            <a:r>
              <a:rPr lang="en-US" sz="3600" dirty="0" err="1" smtClean="0">
                <a:solidFill>
                  <a:schemeClr val="accent6">
                    <a:lumMod val="75000"/>
                  </a:schemeClr>
                </a:solidFill>
                <a:latin typeface="Berlin Sans FB Demi" pitchFamily="34" charset="0"/>
                <a:hlinkClick r:id="rId3" tooltip="Viridiplantae"/>
              </a:rPr>
              <a:t>Viridiplantae</a:t>
            </a:r>
            <a:endParaRPr lang="en-US" sz="3600" dirty="0">
              <a:solidFill>
                <a:schemeClr val="accent6">
                  <a:lumMod val="75000"/>
                </a:schemeClr>
              </a:solidFill>
            </a:endParaRPr>
          </a:p>
        </p:txBody>
      </p:sp>
      <p:pic>
        <p:nvPicPr>
          <p:cNvPr id="7" name="Picture 4" descr="Klebsormidium bilatum Belgium (14759117646).jpg"/>
          <p:cNvPicPr>
            <a:picLocks noChangeAspect="1" noChangeArrowheads="1"/>
          </p:cNvPicPr>
          <p:nvPr/>
        </p:nvPicPr>
        <p:blipFill>
          <a:blip r:embed="rId4"/>
          <a:srcRect/>
          <a:stretch>
            <a:fillRect/>
          </a:stretch>
        </p:blipFill>
        <p:spPr bwMode="auto">
          <a:xfrm>
            <a:off x="4419600" y="990600"/>
            <a:ext cx="4724400" cy="5867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7200" y="228601"/>
            <a:ext cx="8382000" cy="6370975"/>
          </a:xfrm>
          <a:prstGeom prst="rect">
            <a:avLst/>
          </a:prstGeom>
        </p:spPr>
        <p:txBody>
          <a:bodyPr wrap="square">
            <a:spAutoFit/>
          </a:bodyPr>
          <a:lstStyle/>
          <a:p>
            <a:r>
              <a:rPr lang="en-US" sz="2400" b="1" dirty="0">
                <a:solidFill>
                  <a:schemeClr val="accent6">
                    <a:lumMod val="75000"/>
                  </a:schemeClr>
                </a:solidFill>
                <a:latin typeface="Berlin Sans FB Demi" pitchFamily="34" charset="0"/>
              </a:rPr>
              <a:t>Paleozoic </a:t>
            </a:r>
            <a:r>
              <a:rPr lang="en-US" sz="2400" b="1" dirty="0" smtClean="0">
                <a:solidFill>
                  <a:schemeClr val="accent6">
                    <a:lumMod val="75000"/>
                  </a:schemeClr>
                </a:solidFill>
                <a:latin typeface="Berlin Sans FB Demi" pitchFamily="34" charset="0"/>
              </a:rPr>
              <a:t>flora</a:t>
            </a:r>
            <a:endParaRPr lang="en-US" sz="2400" b="1" dirty="0">
              <a:solidFill>
                <a:schemeClr val="accent6">
                  <a:lumMod val="75000"/>
                </a:schemeClr>
              </a:solidFill>
              <a:latin typeface="Berlin Sans FB Demi" pitchFamily="34" charset="0"/>
            </a:endParaRPr>
          </a:p>
          <a:p>
            <a:r>
              <a:rPr lang="en-US" sz="2400" b="1" dirty="0">
                <a:solidFill>
                  <a:srgbClr val="00B050"/>
                </a:solidFill>
                <a:latin typeface="Berlin Sans FB Demi" pitchFamily="34" charset="0"/>
                <a:hlinkClick r:id="rId2" tooltip="Cambrian"/>
              </a:rPr>
              <a:t>Cambrian</a:t>
            </a:r>
            <a:r>
              <a:rPr lang="en-US" sz="2400" b="1" dirty="0">
                <a:solidFill>
                  <a:srgbClr val="00B050"/>
                </a:solidFill>
                <a:latin typeface="Berlin Sans FB Demi" pitchFamily="34" charset="0"/>
              </a:rPr>
              <a:t> </a:t>
            </a:r>
            <a:r>
              <a:rPr lang="en-US" sz="2400" b="1" dirty="0" smtClean="0">
                <a:solidFill>
                  <a:srgbClr val="00B050"/>
                </a:solidFill>
                <a:latin typeface="Berlin Sans FB Demi" pitchFamily="34" charset="0"/>
              </a:rPr>
              <a:t>flora</a:t>
            </a:r>
            <a:endParaRPr lang="en-US" sz="2400" b="1" dirty="0">
              <a:solidFill>
                <a:srgbClr val="00B050"/>
              </a:solidFill>
              <a:latin typeface="Berlin Sans FB Demi" pitchFamily="34" charset="0"/>
            </a:endParaRPr>
          </a:p>
          <a:p>
            <a:r>
              <a:rPr lang="en-US" sz="2400" dirty="0">
                <a:latin typeface="Berlin Sans FB Demi" pitchFamily="34" charset="0"/>
              </a:rPr>
              <a:t>Early plants were small, unicellular or filamentous, with simple branching. The identification of plant fossils in Cambrian strata is an uncertain area in the evolutionary history of plants because of the small and soft-bodied nature of these plants. It is also difficult in a fossil of this age to distinguish among various similar appearing groups with simple branching patterns, and not all of these groups are plants. One exception to the uncertainty of fossils from this age is the group of calcareous green algae, </a:t>
            </a:r>
            <a:r>
              <a:rPr lang="en-US" sz="2400" dirty="0" err="1">
                <a:latin typeface="Berlin Sans FB Demi" pitchFamily="34" charset="0"/>
                <a:hlinkClick r:id="rId3" tooltip="Dasycladales"/>
              </a:rPr>
              <a:t>Dasycladales</a:t>
            </a:r>
            <a:r>
              <a:rPr lang="en-US" sz="2400" dirty="0">
                <a:latin typeface="Berlin Sans FB Demi" pitchFamily="34" charset="0"/>
              </a:rPr>
              <a:t> found in the fossil record since the middle Cambrian. These algae do not belong to the lineage that is ancestral to the land plants. Other major groups of green algae had been established by this time, but there were no </a:t>
            </a:r>
            <a:r>
              <a:rPr lang="en-US" sz="2400" dirty="0">
                <a:latin typeface="Berlin Sans FB Demi" pitchFamily="34" charset="0"/>
                <a:hlinkClick r:id="rId4" tooltip="Land plants"/>
              </a:rPr>
              <a:t>land plants</a:t>
            </a:r>
            <a:r>
              <a:rPr lang="en-US" sz="2400" dirty="0">
                <a:latin typeface="Berlin Sans FB Demi" pitchFamily="34" charset="0"/>
              </a:rPr>
              <a:t> with vascular tissues until the mid-</a:t>
            </a:r>
            <a:r>
              <a:rPr lang="en-US" sz="2400" dirty="0">
                <a:latin typeface="Berlin Sans FB Demi" pitchFamily="34" charset="0"/>
                <a:hlinkClick r:id="rId5" tooltip="Silurian"/>
              </a:rPr>
              <a:t>Silurian</a:t>
            </a:r>
            <a:r>
              <a:rPr lang="en-US" sz="2400" dirty="0">
                <a:latin typeface="Berlin Sans FB Demi" pitchFamily="34" charset="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8991600" cy="6986528"/>
          </a:xfrm>
          <a:prstGeom prst="rect">
            <a:avLst/>
          </a:prstGeom>
        </p:spPr>
        <p:txBody>
          <a:bodyPr wrap="square">
            <a:spAutoFit/>
          </a:bodyPr>
          <a:lstStyle/>
          <a:p>
            <a:r>
              <a:rPr lang="en-US" sz="3200" dirty="0" smtClean="0">
                <a:latin typeface="Berlin Sans FB Demi" pitchFamily="34" charset="0"/>
              </a:rPr>
              <a:t> </a:t>
            </a:r>
          </a:p>
          <a:p>
            <a:r>
              <a:rPr lang="en-US" sz="3200" b="1" dirty="0" smtClean="0">
                <a:solidFill>
                  <a:schemeClr val="accent6">
                    <a:lumMod val="75000"/>
                  </a:schemeClr>
                </a:solidFill>
                <a:latin typeface="Berlin Sans FB Demi" pitchFamily="34" charset="0"/>
              </a:rPr>
              <a:t>ORDOVICIAN  FLORA:</a:t>
            </a:r>
          </a:p>
          <a:p>
            <a:r>
              <a:rPr lang="en-US" sz="3200" dirty="0" smtClean="0">
                <a:latin typeface="Berlin Sans FB Demi" pitchFamily="34" charset="0"/>
              </a:rPr>
              <a:t>The </a:t>
            </a:r>
            <a:r>
              <a:rPr lang="en-US" sz="3200" dirty="0">
                <a:latin typeface="Berlin Sans FB Demi" pitchFamily="34" charset="0"/>
              </a:rPr>
              <a:t>evidence of plant evolution changes dramatically in the Ordovician with the first extensive appearance of spores in the fossil record (Cambrian spores have been found, also). The first terrestrial </a:t>
            </a:r>
            <a:r>
              <a:rPr lang="en-US" sz="3200" dirty="0">
                <a:latin typeface="Berlin Sans FB Demi" pitchFamily="34" charset="0"/>
                <a:hlinkClick r:id="rId2" tooltip="Plant"/>
              </a:rPr>
              <a:t>plants</a:t>
            </a:r>
            <a:r>
              <a:rPr lang="en-US" sz="3200" dirty="0">
                <a:latin typeface="Berlin Sans FB Demi" pitchFamily="34" charset="0"/>
              </a:rPr>
              <a:t> were probably in the form of tiny plants resembling </a:t>
            </a:r>
            <a:r>
              <a:rPr lang="en-US" sz="3200" dirty="0">
                <a:latin typeface="Berlin Sans FB Demi" pitchFamily="34" charset="0"/>
                <a:hlinkClick r:id="rId3" tooltip="Marchantiophyta"/>
              </a:rPr>
              <a:t>liverworts</a:t>
            </a:r>
            <a:r>
              <a:rPr lang="en-US" sz="3200" dirty="0">
                <a:latin typeface="Berlin Sans FB Demi" pitchFamily="34" charset="0"/>
              </a:rPr>
              <a:t> when, around the Middle Ordovician, evidence for the beginning of the </a:t>
            </a:r>
            <a:r>
              <a:rPr lang="en-US" sz="3200" dirty="0" err="1">
                <a:latin typeface="Berlin Sans FB Demi" pitchFamily="34" charset="0"/>
              </a:rPr>
              <a:t>terrestrialization</a:t>
            </a:r>
            <a:r>
              <a:rPr lang="en-US" sz="3200" dirty="0">
                <a:latin typeface="Berlin Sans FB Demi" pitchFamily="34" charset="0"/>
              </a:rPr>
              <a:t> of the land is found in the form of tetrads of spores with resistant polymers in their outer walls. These early plants did not have conducting tissues, severely limiting their size.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33400"/>
            <a:ext cx="9144000" cy="6001643"/>
          </a:xfrm>
          <a:prstGeom prst="rect">
            <a:avLst/>
          </a:prstGeom>
        </p:spPr>
        <p:txBody>
          <a:bodyPr wrap="square">
            <a:spAutoFit/>
          </a:bodyPr>
          <a:lstStyle/>
          <a:p>
            <a:r>
              <a:rPr lang="en-US" sz="3200" dirty="0" smtClean="0">
                <a:latin typeface="Berlin Sans FB Demi" pitchFamily="34" charset="0"/>
              </a:rPr>
              <a:t>They were, in effect, tied to wet terrestrial environments by their inability to conduct water, like extant </a:t>
            </a:r>
            <a:r>
              <a:rPr lang="en-US" sz="3200" dirty="0" smtClean="0">
                <a:latin typeface="Berlin Sans FB Demi" pitchFamily="34" charset="0"/>
                <a:hlinkClick r:id="rId2" tooltip="Liverworts"/>
              </a:rPr>
              <a:t>liverworts</a:t>
            </a:r>
            <a:r>
              <a:rPr lang="en-US" sz="3200" dirty="0" smtClean="0">
                <a:latin typeface="Berlin Sans FB Demi" pitchFamily="34" charset="0"/>
              </a:rPr>
              <a:t>, </a:t>
            </a:r>
            <a:r>
              <a:rPr lang="en-US" sz="3200" dirty="0" smtClean="0">
                <a:latin typeface="Berlin Sans FB Demi" pitchFamily="34" charset="0"/>
                <a:hlinkClick r:id="rId3" tooltip="Hornworts"/>
              </a:rPr>
              <a:t>hornworts</a:t>
            </a:r>
            <a:r>
              <a:rPr lang="en-US" sz="3200" dirty="0" smtClean="0">
                <a:latin typeface="Berlin Sans FB Demi" pitchFamily="34" charset="0"/>
              </a:rPr>
              <a:t>, and </a:t>
            </a:r>
            <a:r>
              <a:rPr lang="en-US" sz="3200" dirty="0" smtClean="0">
                <a:latin typeface="Berlin Sans FB Demi" pitchFamily="34" charset="0"/>
                <a:hlinkClick r:id="rId4" tooltip="Mosses"/>
              </a:rPr>
              <a:t>mosses</a:t>
            </a:r>
            <a:r>
              <a:rPr lang="en-US" sz="3200" dirty="0" smtClean="0">
                <a:latin typeface="Berlin Sans FB Demi" pitchFamily="34" charset="0"/>
              </a:rPr>
              <a:t>, although they reproduced with </a:t>
            </a:r>
            <a:r>
              <a:rPr lang="en-US" sz="3200" dirty="0" smtClean="0">
                <a:latin typeface="Berlin Sans FB Demi" pitchFamily="34" charset="0"/>
                <a:hlinkClick r:id="rId5" tooltip="Spores"/>
              </a:rPr>
              <a:t>spores</a:t>
            </a:r>
            <a:r>
              <a:rPr lang="en-US" sz="3200" dirty="0" smtClean="0">
                <a:latin typeface="Berlin Sans FB Demi" pitchFamily="34" charset="0"/>
              </a:rPr>
              <a:t>, important dispersal units that have hard protective outer coatings, allowing for their preservation in the fossil record, in addition to protecting the future offspring against the desiccating environment of life on land. With spores, plants on land could have sent out large numbers of spores that could grow into an adult plant when sufficient environmental moisture was present.</a:t>
            </a:r>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8600"/>
            <a:ext cx="9144000" cy="6124754"/>
          </a:xfrm>
          <a:prstGeom prst="rect">
            <a:avLst/>
          </a:prstGeom>
        </p:spPr>
        <p:txBody>
          <a:bodyPr wrap="square">
            <a:spAutoFit/>
          </a:bodyPr>
          <a:lstStyle/>
          <a:p>
            <a:endParaRPr lang="en-US" sz="2800" dirty="0" smtClean="0">
              <a:latin typeface="Berlin Sans FB Demi" pitchFamily="34" charset="0"/>
            </a:endParaRPr>
          </a:p>
          <a:p>
            <a:r>
              <a:rPr lang="en-US" sz="2800" dirty="0" smtClean="0">
                <a:solidFill>
                  <a:srgbClr val="00B050"/>
                </a:solidFill>
                <a:latin typeface="Berlin Sans FB Demi" pitchFamily="34" charset="0"/>
              </a:rPr>
              <a:t>SILIRIAN FLORA:</a:t>
            </a:r>
          </a:p>
          <a:p>
            <a:r>
              <a:rPr lang="en-US" sz="2800" dirty="0" smtClean="0">
                <a:latin typeface="Berlin Sans FB Demi" pitchFamily="34" charset="0"/>
              </a:rPr>
              <a:t>The </a:t>
            </a:r>
            <a:r>
              <a:rPr lang="en-US" sz="2800" dirty="0">
                <a:latin typeface="Berlin Sans FB Demi" pitchFamily="34" charset="0"/>
              </a:rPr>
              <a:t>first fossil records of </a:t>
            </a:r>
            <a:r>
              <a:rPr lang="en-US" sz="2800" dirty="0">
                <a:latin typeface="Berlin Sans FB Demi" pitchFamily="34" charset="0"/>
                <a:hlinkClick r:id="rId2" tooltip="Vascular plant"/>
              </a:rPr>
              <a:t>vascular plants</a:t>
            </a:r>
            <a:r>
              <a:rPr lang="en-US" sz="2800" dirty="0">
                <a:latin typeface="Berlin Sans FB Demi" pitchFamily="34" charset="0"/>
              </a:rPr>
              <a:t>, that is, land plants with </a:t>
            </a:r>
            <a:r>
              <a:rPr lang="en-US" sz="2800" dirty="0">
                <a:latin typeface="Berlin Sans FB Demi" pitchFamily="34" charset="0"/>
                <a:hlinkClick r:id="rId3" tooltip="Vascular tissue"/>
              </a:rPr>
              <a:t>vascular tissues</a:t>
            </a:r>
            <a:r>
              <a:rPr lang="en-US" sz="2800" dirty="0">
                <a:latin typeface="Berlin Sans FB Demi" pitchFamily="34" charset="0"/>
              </a:rPr>
              <a:t>, appeared in the </a:t>
            </a:r>
            <a:r>
              <a:rPr lang="en-US" sz="2800" dirty="0">
                <a:latin typeface="Berlin Sans FB Demi" pitchFamily="34" charset="0"/>
                <a:hlinkClick r:id="rId4" tooltip="Silurian period"/>
              </a:rPr>
              <a:t>Silurian period</a:t>
            </a:r>
            <a:r>
              <a:rPr lang="en-US" sz="2800" dirty="0">
                <a:latin typeface="Berlin Sans FB Demi" pitchFamily="34" charset="0"/>
              </a:rPr>
              <a:t>. The earliest known representatives of this group (mostly from the northern hemisphere) are placed in the genus </a:t>
            </a:r>
            <a:r>
              <a:rPr lang="en-US" sz="2800" i="1" dirty="0" err="1">
                <a:latin typeface="Berlin Sans FB Demi" pitchFamily="34" charset="0"/>
                <a:hlinkClick r:id="rId5" tooltip="Cooksonia"/>
              </a:rPr>
              <a:t>Cooksonia</a:t>
            </a:r>
            <a:r>
              <a:rPr lang="en-US" sz="2800" dirty="0">
                <a:latin typeface="Berlin Sans FB Demi" pitchFamily="34" charset="0"/>
              </a:rPr>
              <a:t>. They had very simple branching patterns, with the branches terminated by flattened sporangia. By the end of the Silurian much more complex vascular plants, the </a:t>
            </a:r>
            <a:r>
              <a:rPr lang="en-US" sz="2800" dirty="0" err="1">
                <a:latin typeface="Berlin Sans FB Demi" pitchFamily="34" charset="0"/>
                <a:hlinkClick r:id="rId6" tooltip="Zosterophyll"/>
              </a:rPr>
              <a:t>zosterophylls</a:t>
            </a:r>
            <a:r>
              <a:rPr lang="en-US" sz="2800" dirty="0">
                <a:latin typeface="Berlin Sans FB Demi" pitchFamily="34" charset="0"/>
              </a:rPr>
              <a:t>, had diversified</a:t>
            </a:r>
            <a:r>
              <a:rPr lang="en-US" sz="2800" baseline="30000" dirty="0">
                <a:latin typeface="Berlin Sans FB Demi" pitchFamily="34" charset="0"/>
                <a:hlinkClick r:id="rId7"/>
              </a:rPr>
              <a:t>[3]</a:t>
            </a:r>
            <a:r>
              <a:rPr lang="en-US" sz="2800" dirty="0">
                <a:latin typeface="Berlin Sans FB Demi" pitchFamily="34" charset="0"/>
              </a:rPr>
              <a:t> and primitive </a:t>
            </a:r>
            <a:r>
              <a:rPr lang="en-US" sz="2800" dirty="0" err="1">
                <a:latin typeface="Berlin Sans FB Demi" pitchFamily="34" charset="0"/>
                <a:hlinkClick r:id="rId8" tooltip="Lycopodiophyta"/>
              </a:rPr>
              <a:t>lycopods</a:t>
            </a:r>
            <a:r>
              <a:rPr lang="en-US" sz="2800" dirty="0">
                <a:latin typeface="Berlin Sans FB Demi" pitchFamily="34" charset="0"/>
              </a:rPr>
              <a:t>, such as </a:t>
            </a:r>
            <a:r>
              <a:rPr lang="en-US" sz="2800" i="1" dirty="0" err="1">
                <a:latin typeface="Berlin Sans FB Demi" pitchFamily="34" charset="0"/>
                <a:hlinkClick r:id="rId9" tooltip="Baragwanathia"/>
              </a:rPr>
              <a:t>Baragwanathia</a:t>
            </a:r>
            <a:r>
              <a:rPr lang="en-US" sz="2800" dirty="0">
                <a:latin typeface="Berlin Sans FB Demi" pitchFamily="34" charset="0"/>
              </a:rPr>
              <a:t> (originally discovered in Silurian deposits in Victoria, Australia),</a:t>
            </a:r>
            <a:r>
              <a:rPr lang="en-US" sz="2800" baseline="30000" dirty="0">
                <a:latin typeface="Berlin Sans FB Demi" pitchFamily="34" charset="0"/>
                <a:hlinkClick r:id="rId7"/>
              </a:rPr>
              <a:t>[4]</a:t>
            </a:r>
            <a:r>
              <a:rPr lang="en-US" sz="2800" dirty="0">
                <a:latin typeface="Berlin Sans FB Demi" pitchFamily="34" charset="0"/>
              </a:rPr>
              <a:t> had become widespread.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5800" y="889844"/>
            <a:ext cx="8458200" cy="5262979"/>
          </a:xfrm>
          <a:prstGeom prst="rect">
            <a:avLst/>
          </a:prstGeom>
        </p:spPr>
        <p:txBody>
          <a:bodyPr wrap="square">
            <a:spAutoFit/>
          </a:bodyPr>
          <a:lstStyle/>
          <a:p>
            <a:r>
              <a:rPr lang="en-US" sz="2400" dirty="0" smtClean="0">
                <a:solidFill>
                  <a:srgbClr val="00B050"/>
                </a:solidFill>
                <a:latin typeface="Berlin Sans FB Demi" pitchFamily="34" charset="0"/>
              </a:rPr>
              <a:t>Devonian  Flora:</a:t>
            </a:r>
          </a:p>
          <a:p>
            <a:r>
              <a:rPr lang="en-US" sz="2400" dirty="0" smtClean="0">
                <a:latin typeface="Berlin Sans FB Demi" pitchFamily="34" charset="0"/>
              </a:rPr>
              <a:t>the </a:t>
            </a:r>
            <a:r>
              <a:rPr lang="en-US" sz="2400" dirty="0">
                <a:latin typeface="Berlin Sans FB Demi" pitchFamily="34" charset="0"/>
              </a:rPr>
              <a:t>Devonian Period, the colonization of the land by plants was well underway. The </a:t>
            </a:r>
            <a:r>
              <a:rPr lang="en-US" sz="2400" dirty="0">
                <a:latin typeface="Berlin Sans FB Demi" pitchFamily="34" charset="0"/>
                <a:hlinkClick r:id="rId2" tooltip="Bacterium"/>
              </a:rPr>
              <a:t>bacterial</a:t>
            </a:r>
            <a:r>
              <a:rPr lang="en-US" sz="2400" dirty="0">
                <a:latin typeface="Berlin Sans FB Demi" pitchFamily="34" charset="0"/>
              </a:rPr>
              <a:t> and algal mats were joined early in the period by primitive </a:t>
            </a:r>
            <a:r>
              <a:rPr lang="en-US" sz="2400" dirty="0">
                <a:latin typeface="Berlin Sans FB Demi" pitchFamily="34" charset="0"/>
                <a:hlinkClick r:id="rId3" tooltip="Plant"/>
              </a:rPr>
              <a:t>plants</a:t>
            </a:r>
            <a:r>
              <a:rPr lang="en-US" sz="2400" dirty="0">
                <a:latin typeface="Berlin Sans FB Demi" pitchFamily="34" charset="0"/>
              </a:rPr>
              <a:t> that created the first recognizable </a:t>
            </a:r>
            <a:r>
              <a:rPr lang="en-US" sz="2400" dirty="0">
                <a:latin typeface="Berlin Sans FB Demi" pitchFamily="34" charset="0"/>
                <a:hlinkClick r:id="rId4" tooltip="Soil"/>
              </a:rPr>
              <a:t>soils</a:t>
            </a:r>
            <a:r>
              <a:rPr lang="en-US" sz="2400" dirty="0">
                <a:latin typeface="Berlin Sans FB Demi" pitchFamily="34" charset="0"/>
              </a:rPr>
              <a:t> and harbored some arthropods like </a:t>
            </a:r>
            <a:r>
              <a:rPr lang="en-US" sz="2400" dirty="0">
                <a:latin typeface="Berlin Sans FB Demi" pitchFamily="34" charset="0"/>
                <a:hlinkClick r:id="rId5" tooltip="Mite"/>
              </a:rPr>
              <a:t>mites</a:t>
            </a:r>
            <a:r>
              <a:rPr lang="en-US" sz="2400" dirty="0">
                <a:latin typeface="Berlin Sans FB Demi" pitchFamily="34" charset="0"/>
              </a:rPr>
              <a:t>, </a:t>
            </a:r>
            <a:r>
              <a:rPr lang="en-US" sz="2400" dirty="0">
                <a:latin typeface="Berlin Sans FB Demi" pitchFamily="34" charset="0"/>
                <a:hlinkClick r:id="rId6" tooltip="Scorpion"/>
              </a:rPr>
              <a:t>scorpions</a:t>
            </a:r>
            <a:r>
              <a:rPr lang="en-US" sz="2400" dirty="0">
                <a:latin typeface="Berlin Sans FB Demi" pitchFamily="34" charset="0"/>
              </a:rPr>
              <a:t> and </a:t>
            </a:r>
            <a:r>
              <a:rPr lang="en-US" sz="2400" dirty="0" err="1">
                <a:latin typeface="Berlin Sans FB Demi" pitchFamily="34" charset="0"/>
                <a:hlinkClick r:id="rId7" tooltip="Myriapod"/>
              </a:rPr>
              <a:t>myriapods</a:t>
            </a:r>
            <a:r>
              <a:rPr lang="en-US" sz="2400" dirty="0">
                <a:latin typeface="Berlin Sans FB Demi" pitchFamily="34" charset="0"/>
              </a:rPr>
              <a:t>. Early Devonian plants did not have roots or leaves like the plants most common today, and many had no vascular tissue at all. They probably relied on </a:t>
            </a:r>
            <a:r>
              <a:rPr lang="en-US" sz="2400" dirty="0" err="1">
                <a:latin typeface="Berlin Sans FB Demi" pitchFamily="34" charset="0"/>
                <a:hlinkClick r:id="rId8" tooltip="Arbuscular mycorrhiza"/>
              </a:rPr>
              <a:t>arbuscular</a:t>
            </a:r>
            <a:r>
              <a:rPr lang="en-US" sz="2400" dirty="0">
                <a:latin typeface="Berlin Sans FB Demi" pitchFamily="34" charset="0"/>
                <a:hlinkClick r:id="rId8" tooltip="Arbuscular mycorrhiza"/>
              </a:rPr>
              <a:t> </a:t>
            </a:r>
            <a:r>
              <a:rPr lang="en-US" sz="2400" dirty="0" err="1">
                <a:latin typeface="Berlin Sans FB Demi" pitchFamily="34" charset="0"/>
                <a:hlinkClick r:id="rId8" tooltip="Arbuscular mycorrhiza"/>
              </a:rPr>
              <a:t>mycorrhizal</a:t>
            </a:r>
            <a:r>
              <a:rPr lang="en-US" sz="2400" dirty="0">
                <a:latin typeface="Berlin Sans FB Demi" pitchFamily="34" charset="0"/>
              </a:rPr>
              <a:t> symbioses with fungi to provide them with water and mineral nutrients such as </a:t>
            </a:r>
            <a:r>
              <a:rPr lang="en-US" sz="2400" dirty="0">
                <a:latin typeface="Berlin Sans FB Demi" pitchFamily="34" charset="0"/>
                <a:hlinkClick r:id="rId9" tooltip="Phosphorus"/>
              </a:rPr>
              <a:t>phosphorus</a:t>
            </a:r>
            <a:r>
              <a:rPr lang="en-US" sz="2400" dirty="0">
                <a:latin typeface="Berlin Sans FB Demi" pitchFamily="34" charset="0"/>
              </a:rPr>
              <a:t>.</a:t>
            </a:r>
            <a:r>
              <a:rPr lang="en-US" sz="2400" baseline="30000" dirty="0">
                <a:latin typeface="Berlin Sans FB Demi" pitchFamily="34" charset="0"/>
                <a:hlinkClick r:id="rId10"/>
              </a:rPr>
              <a:t>[5]</a:t>
            </a:r>
            <a:r>
              <a:rPr lang="en-US" sz="2400" dirty="0">
                <a:latin typeface="Berlin Sans FB Demi" pitchFamily="34" charset="0"/>
              </a:rPr>
              <a:t> They probably spread by a combination of </a:t>
            </a:r>
            <a:r>
              <a:rPr lang="en-US" sz="2400" dirty="0">
                <a:latin typeface="Berlin Sans FB Demi" pitchFamily="34" charset="0"/>
                <a:hlinkClick r:id="rId11" tooltip="Vegetative reproduction"/>
              </a:rPr>
              <a:t>vegetative reproduction</a:t>
            </a:r>
            <a:r>
              <a:rPr lang="en-US" sz="2400" dirty="0">
                <a:latin typeface="Berlin Sans FB Demi" pitchFamily="34" charset="0"/>
              </a:rPr>
              <a:t> forming </a:t>
            </a:r>
            <a:r>
              <a:rPr lang="en-US" sz="2400" dirty="0" err="1">
                <a:latin typeface="Berlin Sans FB Demi" pitchFamily="34" charset="0"/>
              </a:rPr>
              <a:t>clonal</a:t>
            </a:r>
            <a:r>
              <a:rPr lang="en-US" sz="2400" dirty="0">
                <a:latin typeface="Berlin Sans FB Demi" pitchFamily="34" charset="0"/>
              </a:rPr>
              <a:t> colonies, and sexual reproduction via spores and did not grow much more than a few centimeters tall.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116</TotalTime>
  <Words>207</Words>
  <Application>Microsoft Office PowerPoint</Application>
  <PresentationFormat>On-screen Show (4:3)</PresentationFormat>
  <Paragraphs>47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Cretaceous flora </vt:lpstr>
      <vt:lpstr>Cenozoic flora </vt:lpstr>
      <vt:lpstr>Slide 16</vt:lpstr>
      <vt:lpstr>Slide 17</vt:lpstr>
      <vt:lpstr>Slide 18</vt:lpstr>
      <vt:lpstr>Slide 19</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dc:creator>
  <cp:lastModifiedBy>wel</cp:lastModifiedBy>
  <cp:revision>16</cp:revision>
  <dcterms:created xsi:type="dcterms:W3CDTF">2020-08-24T01:58:10Z</dcterms:created>
  <dcterms:modified xsi:type="dcterms:W3CDTF">2020-08-27T05:53:41Z</dcterms:modified>
</cp:coreProperties>
</file>