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5A3F-3471-499D-975E-F3302B94E8F2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5636D-4036-4C2D-9A88-F74D4222DC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428604"/>
            <a:ext cx="78581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GOOD MORNING TO ALL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C0066"/>
                </a:solidFill>
                <a:latin typeface="Aharoni" pitchFamily="2" charset="-79"/>
                <a:cs typeface="Aharoni" pitchFamily="2" charset="-79"/>
              </a:rPr>
              <a:t>REGIONAL PLANNING</a:t>
            </a:r>
          </a:p>
          <a:p>
            <a:pPr algn="ctr">
              <a:lnSpc>
                <a:spcPct val="150000"/>
              </a:lnSpc>
            </a:pPr>
            <a:r>
              <a:rPr lang="en-US" sz="3200" b="1" u="sng" dirty="0" smtClean="0">
                <a:solidFill>
                  <a:srgbClr val="CC0066"/>
                </a:solidFill>
                <a:latin typeface="Aharoni" pitchFamily="2" charset="-79"/>
                <a:cs typeface="Aharoni" pitchFamily="2" charset="-79"/>
              </a:rPr>
              <a:t>REGION CONCEPS ,TYPES,FOURFOLD CLASSIFICATION,GOALS AND OBJECTIVES</a:t>
            </a:r>
          </a:p>
          <a:p>
            <a:pPr algn="ctr">
              <a:lnSpc>
                <a:spcPct val="150000"/>
              </a:lnSpc>
            </a:pPr>
            <a:r>
              <a:rPr lang="en-US" sz="2400" b="1" u="sng" dirty="0" smtClean="0">
                <a:solidFill>
                  <a:srgbClr val="002060"/>
                </a:solidFill>
              </a:rPr>
              <a:t>DATE:    17/08/2020 </a:t>
            </a:r>
          </a:p>
          <a:p>
            <a:pPr algn="ctr">
              <a:lnSpc>
                <a:spcPct val="150000"/>
              </a:lnSpc>
            </a:pPr>
            <a:r>
              <a:rPr lang="en-US" sz="2400" b="1" u="sng" dirty="0" smtClean="0">
                <a:solidFill>
                  <a:srgbClr val="002060"/>
                </a:solidFill>
              </a:rPr>
              <a:t>DAY ORDER:V </a:t>
            </a:r>
          </a:p>
          <a:p>
            <a:pPr algn="ctr">
              <a:lnSpc>
                <a:spcPct val="150000"/>
              </a:lnSpc>
            </a:pPr>
            <a:r>
              <a:rPr lang="en-US" sz="2400" b="1" u="sng" dirty="0" smtClean="0">
                <a:solidFill>
                  <a:srgbClr val="002060"/>
                </a:solidFill>
              </a:rPr>
              <a:t>09.30-10.30 </a:t>
            </a:r>
            <a:r>
              <a:rPr lang="en-US" sz="2400" b="1" u="sng" dirty="0" smtClean="0">
                <a:solidFill>
                  <a:srgbClr val="002060"/>
                </a:solidFill>
              </a:rPr>
              <a:t>AM</a:t>
            </a:r>
            <a:endParaRPr lang="en-US" sz="2400" b="1" u="sng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5000636"/>
            <a:ext cx="8001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rgbClr val="CC0066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US" sz="2400" b="1" dirty="0" smtClean="0">
                <a:solidFill>
                  <a:srgbClr val="CC0066"/>
                </a:solidFill>
                <a:latin typeface="Aharoni" pitchFamily="2" charset="-79"/>
                <a:cs typeface="Aharoni" pitchFamily="2" charset="-79"/>
              </a:rPr>
              <a:t>S.NITHYA</a:t>
            </a:r>
            <a:r>
              <a:rPr lang="en-US" sz="2400" b="1" dirty="0" smtClean="0">
                <a:solidFill>
                  <a:srgbClr val="CC0066"/>
                </a:solidFill>
                <a:latin typeface="Aharoni" pitchFamily="2" charset="-79"/>
                <a:cs typeface="Aharoni" pitchFamily="2" charset="-79"/>
              </a:rPr>
              <a:t>,</a:t>
            </a:r>
          </a:p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GUEST LECTURER IN GEOGRAPHY,</a:t>
            </a:r>
          </a:p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GCW(A)K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REGION</a:t>
            </a:r>
            <a:br>
              <a:rPr lang="en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>
                <a:solidFill>
                  <a:srgbClr val="002060"/>
                </a:solidFill>
              </a:rPr>
              <a:t> </a:t>
            </a:r>
            <a:r>
              <a:rPr lang="en-IN" b="1" dirty="0" smtClean="0">
                <a:solidFill>
                  <a:srgbClr val="002060"/>
                </a:solidFill>
              </a:rPr>
              <a:t>CONCEPT OF REGION</a:t>
            </a:r>
          </a:p>
          <a:p>
            <a:pPr>
              <a:buNone/>
            </a:pPr>
            <a:r>
              <a:rPr lang="en-IN" dirty="0" smtClean="0">
                <a:solidFill>
                  <a:srgbClr val="002060"/>
                </a:solidFill>
              </a:rPr>
              <a:t>	</a:t>
            </a:r>
            <a:r>
              <a:rPr lang="en-IN" sz="4400" dirty="0" smtClean="0">
                <a:solidFill>
                  <a:srgbClr val="002060"/>
                </a:solidFill>
              </a:rPr>
              <a:t>On the basis of the element factor of space, region is a geographic or areal unit with certain limits and bounds </a:t>
            </a:r>
            <a:r>
              <a:rPr lang="en-IN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TYPES OF REGIONS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002060"/>
                </a:solidFill>
              </a:rPr>
              <a:t>The region in general sense in which the region is given a </a:t>
            </a:r>
            <a:r>
              <a:rPr lang="en-IN" sz="2800" b="1" dirty="0" smtClean="0">
                <a:solidFill>
                  <a:srgbClr val="FF0000"/>
                </a:solidFill>
              </a:rPr>
              <a:t>priori.</a:t>
            </a:r>
          </a:p>
          <a:p>
            <a:r>
              <a:rPr lang="en-IN" sz="2800" b="1" dirty="0" smtClean="0">
                <a:solidFill>
                  <a:srgbClr val="FF0000"/>
                </a:solidFill>
              </a:rPr>
              <a:t>A homogenous or uniform region:</a:t>
            </a:r>
          </a:p>
          <a:p>
            <a:pPr>
              <a:buNone/>
            </a:pPr>
            <a:r>
              <a:rPr lang="en-IN" sz="2800" b="1" dirty="0">
                <a:solidFill>
                  <a:srgbClr val="002060"/>
                </a:solidFill>
              </a:rPr>
              <a:t> </a:t>
            </a:r>
            <a:r>
              <a:rPr lang="en-IN" sz="2800" b="1" dirty="0" smtClean="0">
                <a:solidFill>
                  <a:srgbClr val="002060"/>
                </a:solidFill>
              </a:rPr>
              <a:t>   An area within which variations and co – variations of one of the more selected fall within some specified range of around norms.</a:t>
            </a:r>
          </a:p>
          <a:p>
            <a:pPr>
              <a:buNone/>
            </a:pPr>
            <a:r>
              <a:rPr lang="en-IN" sz="2800" b="1" dirty="0" smtClean="0">
                <a:solidFill>
                  <a:srgbClr val="002060"/>
                </a:solidFill>
              </a:rPr>
              <a:t>A region </a:t>
            </a:r>
            <a:r>
              <a:rPr lang="en-IN" sz="2800" b="1" dirty="0" smtClean="0">
                <a:solidFill>
                  <a:srgbClr val="FF0000"/>
                </a:solidFill>
              </a:rPr>
              <a:t>coherent organization </a:t>
            </a:r>
            <a:r>
              <a:rPr lang="en-IN" sz="2800" b="1" dirty="0" smtClean="0">
                <a:solidFill>
                  <a:srgbClr val="002060"/>
                </a:solidFill>
              </a:rPr>
              <a:t>or functional region defined as one is which one or more selected phenomena of movement connect the localities</a:t>
            </a:r>
          </a:p>
          <a:p>
            <a:pPr>
              <a:buNone/>
            </a:pPr>
            <a:r>
              <a:rPr lang="en-IN" sz="2800" b="1" dirty="0" smtClean="0">
                <a:solidFill>
                  <a:srgbClr val="002060"/>
                </a:solidFill>
              </a:rPr>
              <a:t> within it a functionally organized whole. </a:t>
            </a:r>
          </a:p>
          <a:p>
            <a:pPr algn="r">
              <a:buNone/>
            </a:pPr>
            <a:r>
              <a:rPr lang="en-IN" sz="2800" b="1" dirty="0">
                <a:solidFill>
                  <a:srgbClr val="002060"/>
                </a:solidFill>
              </a:rPr>
              <a:t> </a:t>
            </a:r>
            <a:r>
              <a:rPr lang="en-IN" sz="2800" b="1" dirty="0" smtClean="0">
                <a:solidFill>
                  <a:srgbClr val="002060"/>
                </a:solidFill>
              </a:rPr>
              <a:t>  </a:t>
            </a:r>
            <a:r>
              <a:rPr lang="en-IN" sz="2800" b="1" dirty="0" smtClean="0">
                <a:solidFill>
                  <a:srgbClr val="00B050"/>
                </a:solidFill>
              </a:rPr>
              <a:t>BERRY AND HANKIN</a:t>
            </a:r>
          </a:p>
          <a:p>
            <a:pPr algn="r">
              <a:buNone/>
            </a:pPr>
            <a:r>
              <a:rPr lang="en-IN" sz="2800" b="1" dirty="0" smtClean="0">
                <a:solidFill>
                  <a:srgbClr val="002060"/>
                </a:solidFill>
              </a:rPr>
              <a:t> 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21442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FOURFOLD CLASSIFICATION OF REGIONS</a:t>
            </a: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2428868"/>
            <a:ext cx="77867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2060"/>
                </a:solidFill>
              </a:rPr>
              <a:t>METROPOLITAN OR CITY REGIONS</a:t>
            </a:r>
          </a:p>
          <a:p>
            <a:pPr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2060"/>
                </a:solidFill>
              </a:rPr>
              <a:t>RIVER VALLY REGIONS</a:t>
            </a:r>
          </a:p>
          <a:p>
            <a:pPr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2060"/>
                </a:solidFill>
              </a:rPr>
              <a:t>AXIAL DEVELOPMEMNT REGIONS</a:t>
            </a:r>
          </a:p>
          <a:p>
            <a:pPr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2060"/>
                </a:solidFill>
              </a:rPr>
              <a:t>TRANSTIONAL OR DEPRESSED REGIONS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GOALS AND OBJECTIVES</a:t>
            </a:r>
            <a:br>
              <a:rPr lang="en-IN" b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GOALS AND OBJECTIVES</a:t>
            </a:r>
          </a:p>
          <a:p>
            <a:r>
              <a:rPr lang="en-IN" dirty="0" smtClean="0"/>
              <a:t>The materials of mans environment</a:t>
            </a:r>
          </a:p>
          <a:p>
            <a:r>
              <a:rPr lang="en-IN" dirty="0" smtClean="0"/>
              <a:t>The biological resources of social personals </a:t>
            </a:r>
          </a:p>
          <a:p>
            <a:r>
              <a:rPr lang="en-IN" dirty="0" smtClean="0"/>
              <a:t>The social resources for mobilizing the common will to make the fullest use of the first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INVOLVED IN REGIONAL PALNNING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Indentifying the regionalism present</a:t>
            </a:r>
          </a:p>
          <a:p>
            <a:r>
              <a:rPr lang="en-IN" dirty="0" smtClean="0"/>
              <a:t>Demarcating the region</a:t>
            </a:r>
          </a:p>
          <a:p>
            <a:r>
              <a:rPr lang="en-IN" dirty="0" smtClean="0"/>
              <a:t>Determining the needs of the regions</a:t>
            </a:r>
          </a:p>
          <a:p>
            <a:r>
              <a:rPr lang="en-IN" dirty="0" smtClean="0"/>
              <a:t>Making a plan for the region</a:t>
            </a:r>
          </a:p>
          <a:p>
            <a:r>
              <a:rPr lang="en-IN" dirty="0" smtClean="0"/>
              <a:t>Implementing the plan </a:t>
            </a:r>
          </a:p>
          <a:p>
            <a:r>
              <a:rPr lang="en-IN" dirty="0" smtClean="0"/>
              <a:t>Review of the plan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sz="6600" b="1" dirty="0" smtClean="0">
              <a:solidFill>
                <a:srgbClr val="7030A0"/>
              </a:solidFill>
              <a:latin typeface="Algerian" pitchFamily="82" charset="0"/>
            </a:endParaRPr>
          </a:p>
          <a:p>
            <a:pPr>
              <a:buNone/>
            </a:pPr>
            <a:r>
              <a:rPr lang="en-IN" sz="6600" b="1" dirty="0" smtClean="0">
                <a:solidFill>
                  <a:srgbClr val="7030A0"/>
                </a:solidFill>
                <a:latin typeface="Algerian" pitchFamily="82" charset="0"/>
              </a:rPr>
              <a:t>THANKS TO ALL</a:t>
            </a:r>
            <a:endParaRPr lang="en-US" sz="6600" b="1" dirty="0">
              <a:solidFill>
                <a:srgbClr val="7030A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0228"/>
            <a:ext cx="8229600" cy="43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1115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201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REGION </vt:lpstr>
      <vt:lpstr>TYPES OF REGIONS </vt:lpstr>
      <vt:lpstr>Slide 4</vt:lpstr>
      <vt:lpstr>GOALS AND OBJECTIVES </vt:lpstr>
      <vt:lpstr>INVOLVED IN REGIONAL PALNNING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subramaniyan sanmugam</dc:creator>
  <cp:lastModifiedBy>subramaniyan sanmugam</cp:lastModifiedBy>
  <cp:revision>12</cp:revision>
  <dcterms:created xsi:type="dcterms:W3CDTF">2020-08-17T01:09:08Z</dcterms:created>
  <dcterms:modified xsi:type="dcterms:W3CDTF">2020-08-17T02:31:54Z</dcterms:modified>
</cp:coreProperties>
</file>