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  <p:sldId id="272" r:id="rId9"/>
    <p:sldId id="264" r:id="rId10"/>
    <p:sldId id="265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6E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424180" y="460375"/>
            <a:ext cx="102031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 sz="2400" b="1" dirty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      GOOD MORNING TO ALL</a:t>
            </a: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r>
              <a:rPr lang="en-IN" altLang="en-US" sz="2400" b="1" dirty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                                      REGIONAL </a:t>
            </a:r>
            <a:r>
              <a:rPr lang="en-IN" altLang="en-US" sz="2400" b="1" dirty="0" smtClean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planning   </a:t>
            </a:r>
            <a:r>
              <a:rPr lang="en-IN" altLang="en-US" sz="2400" b="1" dirty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UNIT </a:t>
            </a:r>
            <a:r>
              <a:rPr lang="en-IN" altLang="en-US" sz="2400" b="1" dirty="0" smtClean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II</a:t>
            </a:r>
          </a:p>
          <a:p>
            <a:endParaRPr lang="en-IN" altLang="en-US" sz="2400" b="1" dirty="0" smtClean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r>
              <a:rPr lang="en-IN" altLang="en-US" sz="2400" b="1" dirty="0" smtClean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DAY ORDER:II</a:t>
            </a:r>
          </a:p>
          <a:p>
            <a:r>
              <a:rPr lang="en-IN" altLang="en-US" sz="2400" b="1" dirty="0" smtClean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DATE:04.08.2020</a:t>
            </a:r>
          </a:p>
          <a:p>
            <a:r>
              <a:rPr lang="en-IN" altLang="en-US" sz="2400" b="1" dirty="0" smtClean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TIME:2:30 TO 3:30</a:t>
            </a:r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2400" b="1" dirty="0">
              <a:solidFill>
                <a:srgbClr val="FF0000"/>
              </a:solidFill>
              <a:latin typeface="Algerian" panose="04020705040A02060702" charset="0"/>
              <a:cs typeface="Algerian" panose="04020705040A02060702" charset="0"/>
            </a:endParaRPr>
          </a:p>
          <a:p>
            <a:r>
              <a:rPr lang="en-IN" altLang="en-US" sz="2400" b="1" dirty="0">
                <a:solidFill>
                  <a:srgbClr val="FF0000"/>
                </a:solidFill>
                <a:latin typeface="Algerian" panose="04020705040A02060702" charset="0"/>
                <a:cs typeface="Algerian" panose="04020705040A02060702" charset="0"/>
              </a:rPr>
              <a:t>				                    </a:t>
            </a:r>
            <a:r>
              <a:rPr lang="en-I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lgerian" panose="04020705040A02060702" charset="0"/>
                <a:cs typeface="Algerian" panose="04020705040A02060702" charset="0"/>
              </a:rPr>
              <a:t>S.NITHYA</a:t>
            </a:r>
          </a:p>
          <a:p>
            <a:r>
              <a:rPr lang="en-I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lgerian" panose="04020705040A02060702" charset="0"/>
                <a:cs typeface="Algerian" panose="04020705040A02060702" charset="0"/>
              </a:rPr>
              <a:t>					        GUEST LECTURER IN GEOGRAPHY</a:t>
            </a:r>
          </a:p>
          <a:p>
            <a:r>
              <a:rPr lang="en-IN" altLang="en-US" sz="24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lgerian" panose="04020705040A02060702" charset="0"/>
                <a:cs typeface="Algerian" panose="04020705040A02060702" charset="0"/>
              </a:rPr>
              <a:t>					        GCWK(A)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879475" y="1249680"/>
            <a:ext cx="935291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 sz="4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lgerian" panose="04020705040A02060702" charset="0"/>
                <a:cs typeface="Algerian" panose="04020705040A02060702" charset="0"/>
              </a:rPr>
              <a:t>THANK FOR  ALL </a:t>
            </a:r>
          </a:p>
          <a:p>
            <a:endParaRPr lang="en-IN" altLang="en-US" sz="4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lgerian" panose="04020705040A02060702" charset="0"/>
              <a:cs typeface="Algerian" panose="04020705040A02060702" charset="0"/>
            </a:endParaRPr>
          </a:p>
          <a:p>
            <a:endParaRPr lang="en-IN" altLang="en-US" sz="4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Algerian" panose="04020705040A02060702" charset="0"/>
              <a:cs typeface="Algerian" panose="04020705040A02060702" charset="0"/>
            </a:endParaRPr>
          </a:p>
          <a:p>
            <a:r>
              <a:rPr lang="en-IN" altLang="en-US" sz="4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Algerian" panose="04020705040A02060702" charset="0"/>
                <a:cs typeface="Algerian" panose="04020705040A02060702" charset="0"/>
              </a:rPr>
              <a:t>STAY HOME     SAVE LIVE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2950" y="1825625"/>
            <a:ext cx="816483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-2540" y="1167130"/>
            <a:ext cx="1207643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IN" alt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F</a:t>
            </a:r>
            <a:r>
              <a:rPr 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ather of </a:t>
            </a:r>
            <a:r>
              <a:rPr lang="en-IN" alt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R</a:t>
            </a:r>
            <a:r>
              <a:rPr 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egional </a:t>
            </a:r>
            <a:r>
              <a:rPr lang="en-IN" alt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P</a:t>
            </a:r>
            <a:r>
              <a:rPr 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lanning?</a:t>
            </a:r>
            <a:endParaRPr lang="en-US" sz="3600" b="1">
              <a:solidFill>
                <a:srgbClr val="00B050"/>
              </a:solidFill>
              <a:effectLst/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US" sz="3600"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             </a:t>
            </a:r>
            <a:r>
              <a:rPr lang="en-US" sz="3600" b="1">
                <a:solidFill>
                  <a:srgbClr val="FF000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Patrick Geddess</a:t>
            </a:r>
            <a:endParaRPr lang="en-US" sz="3600" b="1">
              <a:solidFill>
                <a:srgbClr val="FF0000"/>
              </a:solidFill>
              <a:effectLst/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US" sz="3600" b="1">
                <a:solidFill>
                  <a:srgbClr val="FF000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  Patrick Geddess—father of regional planning; wrote Cities in Evolution (1915). </a:t>
            </a:r>
          </a:p>
          <a:p>
            <a:r>
              <a:rPr lang="en-IN" altLang="en-US" sz="3600" b="1">
                <a:solidFill>
                  <a:srgbClr val="00B05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URBAN PLANNING </a:t>
            </a:r>
            <a:endParaRPr lang="en-US" sz="3600" b="1">
              <a:solidFill>
                <a:srgbClr val="FF0000"/>
              </a:solidFill>
              <a:effectLst/>
              <a:latin typeface="Andalus" panose="02020603050405020304" charset="0"/>
              <a:cs typeface="Andalus" panose="02020603050405020304" charset="0"/>
              <a:sym typeface="+mn-ea"/>
            </a:endParaRPr>
          </a:p>
          <a:p>
            <a:r>
              <a:rPr lang="en-US" sz="3600" b="1">
                <a:solidFill>
                  <a:srgbClr val="FF000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  Harris and Ullman—Multiple Nuclei Theory (1945): urban areas grow around a number of separate nuclei, which are specialized and differentiated. </a:t>
            </a:r>
          </a:p>
          <a:p>
            <a:r>
              <a:rPr lang="en-US" sz="3600" b="1">
                <a:solidFill>
                  <a:srgbClr val="FF0000"/>
                </a:solidFill>
                <a:effectLst/>
                <a:latin typeface="Andalus" panose="02020603050405020304" charset="0"/>
                <a:cs typeface="Andalus" panose="02020603050405020304" charset="0"/>
                <a:sym typeface="+mn-ea"/>
              </a:rPr>
              <a:t> George Haussmann—19th century plan for Paris.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552450" y="1721485"/>
            <a:ext cx="10562590" cy="403098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IN" altLang="en-US" sz="4000" b="1">
                <a:ln/>
                <a:solidFill>
                  <a:schemeClr val="accent6">
                    <a:lumMod val="75000"/>
                  </a:schemeClr>
                </a:solidFill>
                <a:effectLst/>
                <a:latin typeface="Andalus" panose="02020603050405020304" charset="0"/>
                <a:cs typeface="Andalus" panose="02020603050405020304" charset="0"/>
              </a:rPr>
              <a:t>Introduction</a:t>
            </a:r>
            <a:endParaRPr lang="en-US" sz="3600">
              <a:ln/>
              <a:solidFill>
                <a:schemeClr val="accent4"/>
              </a:solidFill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US" sz="3600" b="1">
                <a:ln/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 </a:t>
            </a:r>
            <a:r>
              <a:rPr lang="en-IN" altLang="en-US" sz="3600" b="1">
                <a:ln/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	</a:t>
            </a:r>
            <a:r>
              <a:rPr lang="en-US" sz="3600" b="1">
                <a:ln/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Regional planning deals with the efficient placement of land-use activities, infrastructure, and settlement growth across a larger area of land than an individual city or town. Regional planning is related to urban planning as it relates land use practices on a broader scale.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3335" y="-17780"/>
            <a:ext cx="1180719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4000"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IN" altLang="en-US" sz="4000" b="1">
                <a:solidFill>
                  <a:srgbClr val="00B050"/>
                </a:solidFill>
                <a:latin typeface="Andalus" panose="02020603050405020304" charset="0"/>
                <a:cs typeface="Andalus" panose="02020603050405020304" charset="0"/>
              </a:rPr>
              <a:t>MEANING OF REGIONAL PLANNING</a:t>
            </a:r>
            <a:endParaRPr lang="en-US" sz="4000">
              <a:solidFill>
                <a:srgbClr val="00B050"/>
              </a:solidFill>
              <a:latin typeface="Andalus" panose="02020603050405020304" charset="0"/>
              <a:cs typeface="Andalus" panose="02020603050405020304" charset="0"/>
            </a:endParaRPr>
          </a:p>
          <a:p>
            <a:endParaRPr lang="en-US" sz="4000"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IN" alt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Regional planning may be defined as the integrated management of the </a:t>
            </a:r>
            <a:r>
              <a:rPr lang="en-IN" alt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E</a:t>
            </a:r>
            <a:r>
              <a:rPr 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conomic, </a:t>
            </a:r>
            <a:r>
              <a:rPr lang="en-IN" alt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S</a:t>
            </a:r>
            <a:r>
              <a:rPr 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ocial, and </a:t>
            </a:r>
            <a:r>
              <a:rPr lang="en-IN" alt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P</a:t>
            </a:r>
            <a:r>
              <a:rPr 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hysical resources of a spatially bounded area. ... </a:t>
            </a:r>
          </a:p>
          <a:p>
            <a:r>
              <a:rPr lang="en-IN" alt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	</a:t>
            </a:r>
            <a:r>
              <a:rPr lang="en-US" sz="40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In the modern era, regional plans have been promulgated for sub-national, multi-jurisdictional areas such as metropolitan areas.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448310" y="480695"/>
            <a:ext cx="10500995" cy="4831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>
                <a:solidFill>
                  <a:srgbClr val="00B050"/>
                </a:solidFill>
                <a:latin typeface="Andalus" panose="02020603050405020304" charset="0"/>
                <a:cs typeface="Andalus" panose="02020603050405020304" charset="0"/>
              </a:rPr>
              <a:t>Why do we need regional planning?</a:t>
            </a:r>
          </a:p>
          <a:p>
            <a:r>
              <a:rPr lang="en-US" sz="44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Regional planning also helps in reducing the conflicts and competition for resources between cities in a region. ... Regional plans takes into account the economic, spatial and environmental goals and tries to address national level issues.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713865" y="762000"/>
            <a:ext cx="905129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IN" altLang="en-US" sz="4000" b="1">
                <a:solidFill>
                  <a:srgbClr val="00B050"/>
                </a:solidFill>
                <a:latin typeface="Andalus" panose="02020603050405020304" charset="0"/>
                <a:cs typeface="Andalus" panose="02020603050405020304" charset="0"/>
              </a:rPr>
              <a:t>MEANING OF PLANNING</a:t>
            </a:r>
            <a:endParaRPr lang="en-IN" altLang="en-US" sz="4000"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IN" altLang="en-US" sz="400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	</a:t>
            </a:r>
            <a:r>
              <a:rPr lang="en-US" sz="400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Planning. ... Planning is the process of thinking about the activities required to achieve a desired goal.</a:t>
            </a:r>
          </a:p>
          <a:p>
            <a:r>
              <a:rPr lang="en-IN" altLang="en-US" sz="400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	</a:t>
            </a:r>
            <a:r>
              <a:rPr lang="en-US" sz="400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 It is the first and foremost activity to achieve desired results. It involves the creation and maintenance of a plan, such as psychological aspects that require conceptual skills.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/>
          <p:nvPr/>
        </p:nvSpPr>
        <p:spPr>
          <a:xfrm>
            <a:off x="614680" y="384175"/>
            <a:ext cx="10962640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/>
              <a:t> </a:t>
            </a:r>
            <a:r>
              <a:rPr lang="en-IN" altLang="en-US" sz="3600" b="1">
                <a:solidFill>
                  <a:srgbClr val="00B050"/>
                </a:solidFill>
                <a:latin typeface="Andalus" panose="02020603050405020304" charset="0"/>
                <a:cs typeface="Andalus" panose="02020603050405020304" charset="0"/>
              </a:rPr>
              <a:t>APPROACHES OF  </a:t>
            </a:r>
            <a:r>
              <a:rPr lang="en-IN" altLang="en-US" sz="3600" b="1">
                <a:solidFill>
                  <a:srgbClr val="00B05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REGIONAL PLANNING</a:t>
            </a:r>
            <a:endParaRPr lang="en-IN" altLang="en-US" sz="3600">
              <a:latin typeface="Andalus" panose="02020603050405020304" charset="0"/>
              <a:cs typeface="Andalus" panose="02020603050405020304" charset="0"/>
              <a:sym typeface="+mn-ea"/>
            </a:endParaRPr>
          </a:p>
          <a:p>
            <a:endParaRPr lang="en-IN" altLang="en-US" sz="3600">
              <a:latin typeface="Andalus" panose="02020603050405020304" charset="0"/>
              <a:cs typeface="Andalus" panose="02020603050405020304" charset="0"/>
              <a:sym typeface="+mn-ea"/>
            </a:endParaRPr>
          </a:p>
          <a:p>
            <a:r>
              <a:rPr lang="en-IN" altLang="en-US" sz="36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The causes of regional economic underdevelopment have been ascribed to several factors.Important among then are</a:t>
            </a:r>
          </a:p>
          <a:p>
            <a:r>
              <a:rPr lang="en-IN" altLang="en-US" sz="36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 (1) lack of natural resouces</a:t>
            </a:r>
          </a:p>
          <a:p>
            <a:r>
              <a:rPr lang="en-IN" altLang="en-US" sz="36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(2Lack of capital</a:t>
            </a:r>
          </a:p>
          <a:p>
            <a:r>
              <a:rPr lang="en-IN" altLang="en-US" sz="36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(3)Cultural resistance to Change </a:t>
            </a:r>
          </a:p>
          <a:p>
            <a:r>
              <a:rPr lang="en-IN" altLang="en-US" sz="3600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(4) Vicious circle generated by circular and cumulative causation.</a:t>
            </a:r>
            <a:endParaRPr lang="en-IN" altLang="en-US" sz="3600" b="1">
              <a:solidFill>
                <a:srgbClr val="FF0000"/>
              </a:solidFill>
              <a:latin typeface="Andalus" panose="02020603050405020304" charset="0"/>
              <a:cs typeface="Andalus" panose="02020603050405020304" charset="0"/>
            </a:endParaRPr>
          </a:p>
          <a:p>
            <a:endParaRPr lang="en-IN" altLang="en-US" sz="3600" b="1">
              <a:solidFill>
                <a:srgbClr val="FF0000"/>
              </a:solidFill>
              <a:latin typeface="Andalus" panose="02020603050405020304" charset="0"/>
              <a:cs typeface="Andalus" panose="020206030504050203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63049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  <a:sym typeface="+mn-ea"/>
              </a:rPr>
              <a:t>Regional planning deals with the efficient placement of land-use activities, infrastructure, and settlement growth across a larger area of land than an individual city or town. Regional planning is related to urban planning as it relates land use practices on a broader scale.</a:t>
            </a:r>
            <a:endParaRPr lang="en-US" b="1">
              <a:solidFill>
                <a:srgbClr val="FF0000"/>
              </a:solidFill>
              <a:latin typeface="Andalus" panose="02020603050405020304" charset="0"/>
              <a:cs typeface="Andalus" panose="02020603050405020304" charset="0"/>
            </a:endParaRPr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728345" y="1351915"/>
            <a:ext cx="10081260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altLang="en-US" sz="4400" b="1" dirty="0">
                <a:solidFill>
                  <a:srgbClr val="00B050"/>
                </a:solidFill>
                <a:latin typeface="Andalus" panose="02020603050405020304" charset="0"/>
                <a:cs typeface="Andalus" panose="02020603050405020304" charset="0"/>
              </a:rPr>
              <a:t>APPROACHES OF PLANNING</a:t>
            </a:r>
          </a:p>
          <a:p>
            <a:endParaRPr lang="en-IN" altLang="en-US" sz="4400" dirty="0">
              <a:latin typeface="Andalus" panose="02020603050405020304" charset="0"/>
              <a:cs typeface="Andalus" panose="02020603050405020304" charset="0"/>
            </a:endParaRPr>
          </a:p>
          <a:p>
            <a:r>
              <a:rPr lang="en-IN" altLang="en-US" sz="4400" b="1" dirty="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GEOGRAPHIC APPROACHS</a:t>
            </a:r>
          </a:p>
          <a:p>
            <a:r>
              <a:rPr lang="en-IN" altLang="en-US" sz="4400" b="1" dirty="0" smtClean="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ECONOMIC </a:t>
            </a:r>
            <a:r>
              <a:rPr lang="en-IN" altLang="en-US" sz="4400" b="1" dirty="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APPROACHS</a:t>
            </a:r>
          </a:p>
          <a:p>
            <a:r>
              <a:rPr lang="en-IN" altLang="en-US" sz="4400" b="1" dirty="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SOCIOLOGICAL APPROACHES</a:t>
            </a:r>
          </a:p>
          <a:p>
            <a:r>
              <a:rPr lang="en-IN" altLang="en-US" sz="4400" b="1" dirty="0">
                <a:solidFill>
                  <a:srgbClr val="FF0000"/>
                </a:solidFill>
                <a:latin typeface="Andalus" panose="02020603050405020304" charset="0"/>
                <a:cs typeface="Andalus" panose="02020603050405020304" charset="0"/>
              </a:rPr>
              <a:t>HOLISTIC APPROACHS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879475" y="184213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245</Words>
  <Application>WPS Presentation</Application>
  <PresentationFormat>Custom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subramaniyan sanmugam</cp:lastModifiedBy>
  <cp:revision>11</cp:revision>
  <dcterms:created xsi:type="dcterms:W3CDTF">2020-08-03T13:54:00Z</dcterms:created>
  <dcterms:modified xsi:type="dcterms:W3CDTF">2020-08-19T11:44:27Z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