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6AE94-937C-4B48-9AA8-5A9D9CEB3CFD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0B5C36-FBCF-4730-AA1F-AE52026AE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6AE94-937C-4B48-9AA8-5A9D9CEB3CFD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C36-FBCF-4730-AA1F-AE52026AE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6AE94-937C-4B48-9AA8-5A9D9CEB3CFD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C36-FBCF-4730-AA1F-AE52026AE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6AE94-937C-4B48-9AA8-5A9D9CEB3CFD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0B5C36-FBCF-4730-AA1F-AE52026AE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6AE94-937C-4B48-9AA8-5A9D9CEB3CFD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C36-FBCF-4730-AA1F-AE52026AE5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6AE94-937C-4B48-9AA8-5A9D9CEB3CFD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C36-FBCF-4730-AA1F-AE52026AE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6AE94-937C-4B48-9AA8-5A9D9CEB3CFD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50B5C36-FBCF-4730-AA1F-AE52026AE5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6AE94-937C-4B48-9AA8-5A9D9CEB3CFD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C36-FBCF-4730-AA1F-AE52026AE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6AE94-937C-4B48-9AA8-5A9D9CEB3CFD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C36-FBCF-4730-AA1F-AE52026AE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6AE94-937C-4B48-9AA8-5A9D9CEB3CFD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C36-FBCF-4730-AA1F-AE52026AE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6AE94-937C-4B48-9AA8-5A9D9CEB3CFD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C36-FBCF-4730-AA1F-AE52026AE5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756AE94-937C-4B48-9AA8-5A9D9CEB3CFD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50B5C36-FBCF-4730-AA1F-AE52026AE5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457200"/>
            <a:ext cx="6858000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lgerian" pitchFamily="82" charset="0"/>
              </a:rPr>
              <a:t>GOOD AFTERNOON TO ALL</a:t>
            </a:r>
          </a:p>
          <a:p>
            <a:endParaRPr lang="en-US" sz="2800" dirty="0">
              <a:solidFill>
                <a:srgbClr val="FF0000"/>
              </a:solidFill>
              <a:latin typeface="Algerian" pitchFamily="82" charset="0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Algerian" pitchFamily="82" charset="0"/>
              </a:rPr>
              <a:t>REGIONAL PLANNING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Algerian" pitchFamily="82" charset="0"/>
              </a:rPr>
              <a:t>INDIAN </a:t>
            </a:r>
            <a:r>
              <a:rPr lang="en-US" sz="2800" dirty="0" smtClean="0">
                <a:solidFill>
                  <a:srgbClr val="FF0000"/>
                </a:solidFill>
                <a:latin typeface="Algerian" pitchFamily="82" charset="0"/>
              </a:rPr>
              <a:t>REGIONAL </a:t>
            </a:r>
            <a:r>
              <a:rPr lang="en-US" sz="2800" dirty="0" err="1" smtClean="0">
                <a:solidFill>
                  <a:srgbClr val="FF0000"/>
                </a:solidFill>
                <a:latin typeface="Algerian" pitchFamily="82" charset="0"/>
              </a:rPr>
              <a:t>PROBLEMS,regional</a:t>
            </a:r>
            <a:r>
              <a:rPr lang="en-US" sz="2800" dirty="0" smtClean="0">
                <a:solidFill>
                  <a:srgbClr val="FF0000"/>
                </a:solidFill>
                <a:latin typeface="Algerian" pitchFamily="82" charset="0"/>
              </a:rPr>
              <a:t> imbalances in </a:t>
            </a:r>
            <a:r>
              <a:rPr lang="en-US" sz="2800" dirty="0" err="1" smtClean="0">
                <a:solidFill>
                  <a:srgbClr val="FF0000"/>
                </a:solidFill>
                <a:latin typeface="Algerian" pitchFamily="82" charset="0"/>
              </a:rPr>
              <a:t>iindia,Causses</a:t>
            </a:r>
            <a:r>
              <a:rPr lang="en-US" sz="2800" dirty="0" smtClean="0">
                <a:solidFill>
                  <a:srgbClr val="FF0000"/>
                </a:solidFill>
                <a:latin typeface="Algerian" pitchFamily="82" charset="0"/>
              </a:rPr>
              <a:t> of regional </a:t>
            </a:r>
            <a:r>
              <a:rPr lang="en-US" sz="2800" dirty="0" err="1" smtClean="0">
                <a:solidFill>
                  <a:srgbClr val="FF0000"/>
                </a:solidFill>
                <a:latin typeface="Algerian" pitchFamily="82" charset="0"/>
              </a:rPr>
              <a:t>disparity,regional</a:t>
            </a:r>
            <a:r>
              <a:rPr lang="en-US" sz="2800" dirty="0" smtClean="0">
                <a:solidFill>
                  <a:srgbClr val="FF0000"/>
                </a:solidFill>
                <a:latin typeface="Algerian" pitchFamily="82" charset="0"/>
              </a:rPr>
              <a:t> disparity </a:t>
            </a:r>
            <a:r>
              <a:rPr lang="en-US" sz="2800" dirty="0" err="1" smtClean="0">
                <a:solidFill>
                  <a:srgbClr val="FF0000"/>
                </a:solidFill>
                <a:latin typeface="Algerian" pitchFamily="82" charset="0"/>
              </a:rPr>
              <a:t>measured,aim</a:t>
            </a:r>
            <a:r>
              <a:rPr lang="en-US" sz="2800" dirty="0" smtClean="0">
                <a:solidFill>
                  <a:srgbClr val="FF0000"/>
                </a:solidFill>
                <a:latin typeface="Algerian" pitchFamily="82" charset="0"/>
              </a:rPr>
              <a:t> of regional development</a:t>
            </a:r>
            <a:endParaRPr lang="en-US" sz="2800" dirty="0" smtClean="0">
              <a:solidFill>
                <a:srgbClr val="FF0000"/>
              </a:solidFill>
              <a:latin typeface="Algerian" pitchFamily="82" charset="0"/>
            </a:endParaRPr>
          </a:p>
          <a:p>
            <a:endParaRPr lang="en-US" sz="2800" dirty="0" smtClean="0">
              <a:solidFill>
                <a:srgbClr val="FF0000"/>
              </a:solidFill>
              <a:latin typeface="Algerian" pitchFamily="82" charset="0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Algerian" pitchFamily="82" charset="0"/>
              </a:rPr>
              <a:t>DAY ORDER :II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endParaRPr lang="en-US" sz="2800" dirty="0">
              <a:solidFill>
                <a:srgbClr val="FF0000"/>
              </a:solidFill>
              <a:latin typeface="Algerian" pitchFamily="82" charset="0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Algerian" pitchFamily="82" charset="0"/>
              </a:rPr>
              <a:t>TIME:1:30 TO 2:30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Algerian" pitchFamily="82" charset="0"/>
              </a:rPr>
              <a:t>S.NITHYA,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Algerian" pitchFamily="82" charset="0"/>
              </a:rPr>
              <a:t>GUEST LECTURER IN GEOGRAPHY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Algerian" pitchFamily="82" charset="0"/>
              </a:rPr>
              <a:t>GCWK(A)</a:t>
            </a:r>
          </a:p>
          <a:p>
            <a:endParaRPr lang="en-US" sz="2800" dirty="0">
              <a:solidFill>
                <a:srgbClr val="FF0000"/>
              </a:solidFill>
              <a:latin typeface="Algerian" pitchFamily="82" charset="0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Algerian" pitchFamily="82" charset="0"/>
              </a:rPr>
              <a:t> </a:t>
            </a:r>
            <a:endParaRPr lang="en-US" sz="28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066800"/>
            <a:ext cx="8305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7200" b="1" dirty="0" smtClean="0">
                <a:solidFill>
                  <a:srgbClr val="C00000"/>
                </a:solidFill>
                <a:latin typeface="Algerian" pitchFamily="82" charset="0"/>
              </a:rPr>
              <a:t>                               			                Thank you</a:t>
            </a:r>
            <a:endParaRPr lang="en-US" sz="7200" b="1" dirty="0">
              <a:solidFill>
                <a:srgbClr val="C0000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2002" y="1554163"/>
            <a:ext cx="8492396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2002" y="1554163"/>
            <a:ext cx="8492396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REGIONAL PROBLEM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2413338"/>
            <a:ext cx="8305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itchFamily="34" charset="0"/>
                <a:cs typeface="Arial" pitchFamily="34" charset="0"/>
              </a:rPr>
              <a:t>Adverse climate and proneness to flood are also responsible factors for poor rate of economic development of different regions of the country as reflected by low agricultural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productaivity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and lack of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industrialisation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. Thus these natural factors have resulted uneven growth of different regions of India.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R</a:t>
            </a:r>
            <a:r>
              <a:rPr lang="en-US" b="1" dirty="0" smtClean="0">
                <a:solidFill>
                  <a:srgbClr val="FF0000"/>
                </a:solidFill>
              </a:rPr>
              <a:t>egional Imbalance In </a:t>
            </a:r>
            <a:r>
              <a:rPr lang="en-US" b="1" dirty="0">
                <a:solidFill>
                  <a:srgbClr val="FF0000"/>
                </a:solidFill>
              </a:rPr>
              <a:t>India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Regional imbalances</a:t>
            </a:r>
            <a:r>
              <a:rPr lang="en-US" dirty="0"/>
              <a:t> or </a:t>
            </a:r>
            <a:r>
              <a:rPr lang="en-US" b="1" dirty="0"/>
              <a:t>disparities</a:t>
            </a:r>
            <a:r>
              <a:rPr lang="en-US" dirty="0"/>
              <a:t> means wide differences in per capita income, literacy rates, health and education services, levels of industrialization, etc. between different </a:t>
            </a:r>
            <a:r>
              <a:rPr lang="en-US" b="1" dirty="0"/>
              <a:t>regions</a:t>
            </a:r>
            <a:r>
              <a:rPr lang="en-US" dirty="0"/>
              <a:t>. </a:t>
            </a:r>
            <a:endParaRPr lang="en-US" dirty="0" smtClean="0"/>
          </a:p>
          <a:p>
            <a:r>
              <a:rPr lang="en-US" b="1" dirty="0" smtClean="0"/>
              <a:t>Regions</a:t>
            </a:r>
            <a:r>
              <a:rPr lang="en-US" dirty="0"/>
              <a:t> may be either States or </a:t>
            </a:r>
            <a:r>
              <a:rPr lang="en-US" b="1" dirty="0"/>
              <a:t>regions</a:t>
            </a:r>
            <a:r>
              <a:rPr lang="en-US" dirty="0"/>
              <a:t> within a State. In </a:t>
            </a:r>
            <a:r>
              <a:rPr lang="en-US" b="1" dirty="0" smtClean="0"/>
              <a:t>India </a:t>
            </a:r>
            <a:r>
              <a:rPr lang="en-US" dirty="0" smtClean="0"/>
              <a:t>there </a:t>
            </a:r>
            <a:r>
              <a:rPr lang="en-US" dirty="0"/>
              <a:t>are enormous </a:t>
            </a:r>
            <a:r>
              <a:rPr lang="en-US" b="1" dirty="0"/>
              <a:t>imbalances</a:t>
            </a:r>
            <a:r>
              <a:rPr lang="en-US" dirty="0"/>
              <a:t> on various accounts.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Causes of Regional Disparity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257800"/>
          </a:xfrm>
        </p:spPr>
        <p:txBody>
          <a:bodyPr>
            <a:noAutofit/>
          </a:bodyPr>
          <a:lstStyle/>
          <a:p>
            <a:r>
              <a:rPr lang="en-US" sz="2800" dirty="0"/>
              <a:t>Historical </a:t>
            </a:r>
            <a:r>
              <a:rPr lang="en-US" sz="2800" b="1" dirty="0"/>
              <a:t>causes</a:t>
            </a:r>
            <a:r>
              <a:rPr lang="en-US" sz="2800" dirty="0"/>
              <a:t>. The problem of </a:t>
            </a:r>
            <a:r>
              <a:rPr lang="en-US" sz="2800" b="1" dirty="0"/>
              <a:t>regional imbalance</a:t>
            </a:r>
            <a:r>
              <a:rPr lang="en-US" sz="2800" dirty="0"/>
              <a:t> can be traced to the British period. ...</a:t>
            </a:r>
          </a:p>
          <a:p>
            <a:r>
              <a:rPr lang="en-US" sz="2800" dirty="0"/>
              <a:t>Geographical </a:t>
            </a:r>
            <a:r>
              <a:rPr lang="en-US" sz="2800" b="1" dirty="0"/>
              <a:t>causes</a:t>
            </a:r>
            <a:r>
              <a:rPr lang="en-US" sz="2800" dirty="0"/>
              <a:t>. ...</a:t>
            </a:r>
          </a:p>
          <a:p>
            <a:r>
              <a:rPr lang="en-US" sz="2800" dirty="0"/>
              <a:t>Economical backwardness. ...</a:t>
            </a:r>
          </a:p>
          <a:p>
            <a:r>
              <a:rPr lang="en-US" sz="2800" dirty="0"/>
              <a:t>Failure of Planning Mechanism. ...</a:t>
            </a:r>
          </a:p>
          <a:p>
            <a:r>
              <a:rPr lang="en-US" sz="2800" dirty="0"/>
              <a:t>Political Instability. ...</a:t>
            </a:r>
          </a:p>
          <a:p>
            <a:r>
              <a:rPr lang="en-US" sz="2800" dirty="0"/>
              <a:t>Role of Finance Commission. ...</a:t>
            </a:r>
          </a:p>
          <a:p>
            <a:r>
              <a:rPr lang="en-US" sz="2800" dirty="0"/>
              <a:t>Increased focus on Geographically backward areas. ...</a:t>
            </a:r>
          </a:p>
          <a:p>
            <a:r>
              <a:rPr lang="en-US" sz="2800" dirty="0"/>
              <a:t>Good Governance.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Regional Disparities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Regional disparities</a:t>
            </a:r>
            <a:r>
              <a:rPr lang="en-US" dirty="0"/>
              <a:t> in the development of </a:t>
            </a:r>
            <a:r>
              <a:rPr lang="en-US" b="1" dirty="0"/>
              <a:t>regions</a:t>
            </a:r>
            <a:r>
              <a:rPr lang="en-US" dirty="0"/>
              <a:t> of a country may slow the growth of the entire national economy. ... Three out of eight </a:t>
            </a:r>
            <a:r>
              <a:rPr lang="en-US" b="1" dirty="0"/>
              <a:t>regions</a:t>
            </a:r>
            <a:r>
              <a:rPr lang="en-US" dirty="0"/>
              <a:t> performed substantially weaker than the national average, one </a:t>
            </a:r>
            <a:r>
              <a:rPr lang="en-US" b="1" dirty="0"/>
              <a:t>region</a:t>
            </a:r>
            <a:r>
              <a:rPr lang="en-US" dirty="0"/>
              <a:t> performed substantially better than the average, and the rest performed close to the national average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Regional Disparities in India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Regional Disparities in India: Top 8 Indicators</a:t>
            </a:r>
            <a:endParaRPr lang="en-US" dirty="0"/>
          </a:p>
          <a:p>
            <a:r>
              <a:rPr lang="en-US" dirty="0"/>
              <a:t>State per Capital Income as an Indicator of Regional Imbalance: ...</a:t>
            </a:r>
          </a:p>
          <a:p>
            <a:r>
              <a:rPr lang="en-US" dirty="0"/>
              <a:t>Inter-State Disparities in Agricultural and Industrial Development: ...</a:t>
            </a:r>
          </a:p>
          <a:p>
            <a:r>
              <a:rPr lang="en-US" dirty="0"/>
              <a:t>Population below </a:t>
            </a:r>
            <a:r>
              <a:rPr lang="en-US" b="1" dirty="0"/>
              <a:t>Poverty</a:t>
            </a:r>
            <a:r>
              <a:rPr lang="en-US" dirty="0"/>
              <a:t> Line: ...</a:t>
            </a:r>
          </a:p>
          <a:p>
            <a:r>
              <a:rPr lang="en-US" dirty="0"/>
              <a:t>Spatial Distribution of industries: ...</a:t>
            </a:r>
          </a:p>
          <a:p>
            <a:r>
              <a:rPr lang="en-US" dirty="0"/>
              <a:t>Degree of </a:t>
            </a:r>
            <a:r>
              <a:rPr lang="en-US" dirty="0" err="1"/>
              <a:t>Urbanisation</a:t>
            </a:r>
            <a:r>
              <a:rPr lang="en-US" dirty="0"/>
              <a:t>: ...</a:t>
            </a:r>
          </a:p>
          <a:p>
            <a:r>
              <a:rPr lang="en-US" dirty="0"/>
              <a:t>Per Capita Consumption of Electricity: ...</a:t>
            </a:r>
          </a:p>
          <a:p>
            <a:r>
              <a:rPr lang="en-US" dirty="0"/>
              <a:t>Employment Pattern: ...</a:t>
            </a:r>
          </a:p>
          <a:p>
            <a:r>
              <a:rPr lang="en-US" dirty="0"/>
              <a:t>Intra-State Imbalance: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Balanced regional development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Balanced regional development</a:t>
            </a:r>
            <a:r>
              <a:rPr lang="en-US" dirty="0"/>
              <a:t> is an important condition for the harmonious and smooth </a:t>
            </a:r>
            <a:r>
              <a:rPr lang="en-US" b="1" dirty="0"/>
              <a:t>development</a:t>
            </a:r>
            <a:r>
              <a:rPr lang="en-US" dirty="0"/>
              <a:t> of a country. ... Rather it indicates </a:t>
            </a:r>
            <a:r>
              <a:rPr lang="en-US" dirty="0" err="1"/>
              <a:t>utilisation</a:t>
            </a:r>
            <a:r>
              <a:rPr lang="en-US" dirty="0"/>
              <a:t> of </a:t>
            </a:r>
            <a:r>
              <a:rPr lang="en-US" b="1" dirty="0" smtClean="0"/>
              <a:t>development  </a:t>
            </a:r>
            <a:r>
              <a:rPr lang="en-US" dirty="0" smtClean="0"/>
              <a:t>potential </a:t>
            </a:r>
            <a:r>
              <a:rPr lang="en-US" dirty="0"/>
              <a:t>of all areas as per its capacity so that the benefit of overall economic growth is shared by the inhabitants of all the different </a:t>
            </a:r>
            <a:r>
              <a:rPr lang="en-US" b="1" dirty="0"/>
              <a:t>regions</a:t>
            </a:r>
            <a:r>
              <a:rPr lang="en-US" dirty="0"/>
              <a:t> of a country.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Regional Disparities Measured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size of </a:t>
            </a:r>
            <a:r>
              <a:rPr lang="en-US" b="1" dirty="0"/>
              <a:t>regional disparities</a:t>
            </a:r>
            <a:r>
              <a:rPr lang="en-US" dirty="0"/>
              <a:t> is usually </a:t>
            </a:r>
            <a:r>
              <a:rPr lang="en-US" b="1" dirty="0"/>
              <a:t>measured</a:t>
            </a:r>
            <a:r>
              <a:rPr lang="en-US" dirty="0"/>
              <a:t> using the standard statistical indicators of variability rate. The most frequently used indicators are standard deviation and variation coefficient. Standard deviation is the radical of a variance.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Aim </a:t>
            </a: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Regional </a:t>
            </a: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evelopment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Regional development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 encourages economically disadvantaged communities to improve their economic, social, cultural and environmental well being by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realising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the full potential of a region's resources and its inhabitants.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96</TotalTime>
  <Words>127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Slide 1</vt:lpstr>
      <vt:lpstr>Slide 2</vt:lpstr>
      <vt:lpstr>Regional Imbalance In India</vt:lpstr>
      <vt:lpstr>Causes of Regional Disparity</vt:lpstr>
      <vt:lpstr>Regional Disparities</vt:lpstr>
      <vt:lpstr>Regional Disparities in India</vt:lpstr>
      <vt:lpstr>Balanced regional development</vt:lpstr>
      <vt:lpstr>Regional Disparities Measured</vt:lpstr>
      <vt:lpstr>Aim of Regional Development</vt:lpstr>
      <vt:lpstr>Slide 10</vt:lpstr>
      <vt:lpstr>Slide 11</vt:lpstr>
      <vt:lpstr>Slide 12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</dc:creator>
  <cp:lastModifiedBy>subramaniyan sanmugam</cp:lastModifiedBy>
  <cp:revision>16</cp:revision>
  <dcterms:created xsi:type="dcterms:W3CDTF">2020-08-12T07:14:22Z</dcterms:created>
  <dcterms:modified xsi:type="dcterms:W3CDTF">2020-08-12T06:30:40Z</dcterms:modified>
</cp:coreProperties>
</file>