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0066CC"/>
    <a:srgbClr val="31087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5AF3A41-F1E3-4763-AF03-089B46EAD3F2}"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AF3A41-F1E3-4763-AF03-089B46EAD3F2}"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5AF3A41-F1E3-4763-AF03-089B46EAD3F2}"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AF3A41-F1E3-4763-AF03-089B46EAD3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0D7CD4F-5AE8-47C4-81AB-65732B551169}" type="datetimeFigureOut">
              <a:rPr lang="en-US" smtClean="0"/>
              <a:t>8/28/2020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AF3A41-F1E3-4763-AF03-089B46EAD3F2}"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D7CD4F-5AE8-47C4-81AB-65732B551169}" type="datetimeFigureOut">
              <a:rPr lang="en-US" smtClean="0"/>
              <a:t>8/28/2020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5AF3A41-F1E3-4763-AF03-089B46EAD3F2}"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erek.com/news/index.php/2017/02/22/need-regional-plann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n.gov.in/tc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94085"/>
          </a:xfrm>
          <a:prstGeom prst="rect">
            <a:avLst/>
          </a:prstGeom>
          <a:noFill/>
        </p:spPr>
        <p:txBody>
          <a:bodyPr wrap="square" rtlCol="0">
            <a:spAutoFit/>
          </a:bodyPr>
          <a:lstStyle/>
          <a:p>
            <a:r>
              <a:rPr lang="en-US" sz="3200" dirty="0" smtClean="0">
                <a:solidFill>
                  <a:srgbClr val="31087C"/>
                </a:solidFill>
                <a:latin typeface="Bernard MT Condensed" pitchFamily="18" charset="0"/>
              </a:rPr>
              <a:t>GOOD MORNING  STUDENTS</a:t>
            </a:r>
          </a:p>
          <a:p>
            <a:endParaRPr lang="en-US" sz="3200" dirty="0">
              <a:solidFill>
                <a:srgbClr val="31087C"/>
              </a:solidFill>
              <a:latin typeface="Bernard MT Condensed" pitchFamily="18" charset="0"/>
            </a:endParaRPr>
          </a:p>
          <a:p>
            <a:r>
              <a:rPr lang="en-US" sz="3200" dirty="0" smtClean="0">
                <a:solidFill>
                  <a:srgbClr val="31087C"/>
                </a:solidFill>
                <a:latin typeface="Bernard MT Condensed" pitchFamily="18" charset="0"/>
              </a:rPr>
              <a:t>REGIONAL PLANNING</a:t>
            </a:r>
          </a:p>
          <a:p>
            <a:endParaRPr lang="en-US" sz="3200" dirty="0" smtClean="0">
              <a:solidFill>
                <a:srgbClr val="31087C"/>
              </a:solidFill>
              <a:latin typeface="Bernard MT Condensed" pitchFamily="18" charset="0"/>
            </a:endParaRPr>
          </a:p>
          <a:p>
            <a:r>
              <a:rPr lang="en-US" sz="3200" b="1" dirty="0" smtClean="0">
                <a:solidFill>
                  <a:srgbClr val="FF0000"/>
                </a:solidFill>
                <a:latin typeface="Bernard MT Condensed" pitchFamily="18" charset="0"/>
              </a:rPr>
              <a:t>TOPIC :REGIONAL PLANNING IN TAMILNADU</a:t>
            </a:r>
          </a:p>
          <a:p>
            <a:endParaRPr lang="en-US" sz="3200" dirty="0">
              <a:solidFill>
                <a:srgbClr val="31087C"/>
              </a:solidFill>
              <a:latin typeface="Bernard MT Condensed" pitchFamily="18" charset="0"/>
            </a:endParaRPr>
          </a:p>
          <a:p>
            <a:r>
              <a:rPr lang="en-US" sz="3200" dirty="0" smtClean="0">
                <a:solidFill>
                  <a:srgbClr val="31087C"/>
                </a:solidFill>
                <a:latin typeface="Bernard MT Condensed" pitchFamily="18" charset="0"/>
              </a:rPr>
              <a:t>DAY ORDER:II</a:t>
            </a:r>
          </a:p>
          <a:p>
            <a:r>
              <a:rPr lang="en-US" sz="3200" dirty="0" smtClean="0">
                <a:solidFill>
                  <a:srgbClr val="31087C"/>
                </a:solidFill>
                <a:latin typeface="Bernard MT Condensed" pitchFamily="18" charset="0"/>
              </a:rPr>
              <a:t>DATE:28.08.2020</a:t>
            </a:r>
          </a:p>
          <a:p>
            <a:r>
              <a:rPr lang="en-US" sz="3200" dirty="0" smtClean="0">
                <a:solidFill>
                  <a:srgbClr val="31087C"/>
                </a:solidFill>
                <a:latin typeface="Bernard MT Condensed" pitchFamily="18" charset="0"/>
              </a:rPr>
              <a:t>TIME:11:30 TO 12:30</a:t>
            </a:r>
          </a:p>
          <a:p>
            <a:endParaRPr lang="en-US" sz="3200" dirty="0">
              <a:solidFill>
                <a:srgbClr val="31087C"/>
              </a:solidFill>
              <a:latin typeface="Bernard MT Condensed" pitchFamily="18" charset="0"/>
            </a:endParaRPr>
          </a:p>
          <a:p>
            <a:r>
              <a:rPr lang="en-US" sz="3200" dirty="0" smtClean="0">
                <a:solidFill>
                  <a:srgbClr val="31087C"/>
                </a:solidFill>
                <a:latin typeface="Bernard MT Condensed" pitchFamily="18" charset="0"/>
              </a:rPr>
              <a:t>S.NITHYA</a:t>
            </a:r>
          </a:p>
          <a:p>
            <a:r>
              <a:rPr lang="en-US" sz="3200" dirty="0" smtClean="0">
                <a:solidFill>
                  <a:srgbClr val="31087C"/>
                </a:solidFill>
                <a:latin typeface="Bernard MT Condensed" pitchFamily="18" charset="0"/>
              </a:rPr>
              <a:t>LECTURER IN GEOGRAPHY</a:t>
            </a:r>
          </a:p>
          <a:p>
            <a:r>
              <a:rPr lang="en-US" sz="3200" dirty="0" smtClean="0">
                <a:solidFill>
                  <a:srgbClr val="31087C"/>
                </a:solidFill>
                <a:latin typeface="Bernard MT Condensed" pitchFamily="18" charset="0"/>
              </a:rPr>
              <a:t>GCWK(A)</a:t>
            </a:r>
            <a:endParaRPr lang="en-US" sz="3200" dirty="0">
              <a:solidFill>
                <a:srgbClr val="31087C"/>
              </a:solidFill>
              <a:latin typeface="Bernard MT Condensed"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Autofit/>
          </a:bodyPr>
          <a:lstStyle/>
          <a:p>
            <a:r>
              <a:rPr lang="en-US" sz="3600" dirty="0">
                <a:solidFill>
                  <a:srgbClr val="7030A0"/>
                </a:solidFill>
                <a:latin typeface="Berlin Sans FB Demi" pitchFamily="34" charset="0"/>
              </a:rPr>
              <a:t>Integrating a much wider areas for overall growth of “</a:t>
            </a:r>
            <a:r>
              <a:rPr lang="en-US" sz="3600" b="1" dirty="0">
                <a:solidFill>
                  <a:srgbClr val="7030A0"/>
                </a:solidFill>
                <a:latin typeface="Berlin Sans FB Demi" pitchFamily="34" charset="0"/>
              </a:rPr>
              <a:t>region</a:t>
            </a:r>
            <a:r>
              <a:rPr lang="en-US" sz="3600" dirty="0">
                <a:solidFill>
                  <a:srgbClr val="7030A0"/>
                </a:solidFill>
                <a:latin typeface="Berlin Sans FB Demi" pitchFamily="34" charset="0"/>
              </a:rPr>
              <a:t>” </a:t>
            </a:r>
            <a:r>
              <a:rPr lang="en-US" sz="3600" b="1" dirty="0">
                <a:solidFill>
                  <a:srgbClr val="7030A0"/>
                </a:solidFill>
                <a:latin typeface="Berlin Sans FB Demi" pitchFamily="34" charset="0"/>
              </a:rPr>
              <a:t>is</a:t>
            </a:r>
            <a:r>
              <a:rPr lang="en-US" sz="3600" dirty="0">
                <a:solidFill>
                  <a:srgbClr val="7030A0"/>
                </a:solidFill>
                <a:latin typeface="Berlin Sans FB Demi" pitchFamily="34" charset="0"/>
              </a:rPr>
              <a:t> the purpose served by </a:t>
            </a:r>
            <a:r>
              <a:rPr lang="en-US" sz="3600" b="1" dirty="0">
                <a:solidFill>
                  <a:srgbClr val="7030A0"/>
                </a:solidFill>
                <a:latin typeface="Berlin Sans FB Demi" pitchFamily="34" charset="0"/>
              </a:rPr>
              <a:t>regional planning</a:t>
            </a:r>
            <a:r>
              <a:rPr lang="en-US" sz="3600" dirty="0">
                <a:solidFill>
                  <a:srgbClr val="7030A0"/>
                </a:solidFill>
                <a:latin typeface="Berlin Sans FB Demi" pitchFamily="34" charset="0"/>
              </a:rPr>
              <a:t>; </a:t>
            </a:r>
            <a:r>
              <a:rPr lang="en-US" sz="3600" b="1" dirty="0">
                <a:solidFill>
                  <a:srgbClr val="7030A0"/>
                </a:solidFill>
                <a:latin typeface="Berlin Sans FB Demi" pitchFamily="34" charset="0"/>
              </a:rPr>
              <a:t>Planning</a:t>
            </a:r>
            <a:r>
              <a:rPr lang="en-US" sz="3600" dirty="0">
                <a:solidFill>
                  <a:srgbClr val="7030A0"/>
                </a:solidFill>
                <a:latin typeface="Berlin Sans FB Demi" pitchFamily="34" charset="0"/>
              </a:rPr>
              <a:t> for integration of rural area and the overall balanced development of the </a:t>
            </a:r>
            <a:r>
              <a:rPr lang="en-US" sz="3600" b="1" dirty="0">
                <a:solidFill>
                  <a:srgbClr val="7030A0"/>
                </a:solidFill>
                <a:latin typeface="Berlin Sans FB Demi" pitchFamily="34" charset="0"/>
              </a:rPr>
              <a:t>region</a:t>
            </a:r>
            <a:r>
              <a:rPr lang="en-US" sz="3600" dirty="0">
                <a:solidFill>
                  <a:srgbClr val="7030A0"/>
                </a:solidFill>
                <a:latin typeface="Berlin Sans FB Demi" pitchFamily="34" charset="0"/>
              </a:rPr>
              <a:t>. ... </a:t>
            </a:r>
            <a:r>
              <a:rPr lang="en-US" sz="3600" b="1" dirty="0">
                <a:solidFill>
                  <a:srgbClr val="7030A0"/>
                </a:solidFill>
                <a:latin typeface="Berlin Sans FB Demi" pitchFamily="34" charset="0"/>
              </a:rPr>
              <a:t>Regional planning</a:t>
            </a:r>
            <a:r>
              <a:rPr lang="en-US" sz="3600" dirty="0">
                <a:solidFill>
                  <a:srgbClr val="7030A0"/>
                </a:solidFill>
                <a:latin typeface="Berlin Sans FB Demi" pitchFamily="34" charset="0"/>
              </a:rPr>
              <a:t> also helps in reducing the conflicts and competition for resources between cities in a </a:t>
            </a:r>
            <a:r>
              <a:rPr lang="en-US" sz="3600" b="1" dirty="0">
                <a:solidFill>
                  <a:srgbClr val="7030A0"/>
                </a:solidFill>
                <a:latin typeface="Berlin Sans FB Demi" pitchFamily="34" charset="0"/>
              </a:rPr>
              <a:t>region</a:t>
            </a:r>
            <a:endParaRPr lang="en-US" sz="3600" dirty="0">
              <a:solidFill>
                <a:srgbClr val="7030A0"/>
              </a:solidFill>
              <a:latin typeface="Berlin Sans FB Demi" pitchFamily="34" charset="0"/>
            </a:endParaRPr>
          </a:p>
        </p:txBody>
      </p:sp>
      <p:sp>
        <p:nvSpPr>
          <p:cNvPr id="5" name="Rectangle 4"/>
          <p:cNvSpPr/>
          <p:nvPr/>
        </p:nvSpPr>
        <p:spPr>
          <a:xfrm>
            <a:off x="304800" y="0"/>
            <a:ext cx="8610600" cy="2062103"/>
          </a:xfrm>
          <a:prstGeom prst="rect">
            <a:avLst/>
          </a:prstGeom>
        </p:spPr>
        <p:txBody>
          <a:bodyPr wrap="square">
            <a:spAutoFit/>
          </a:bodyPr>
          <a:lstStyle/>
          <a:p>
            <a:endParaRPr lang="en-US" sz="3200" dirty="0" smtClean="0">
              <a:latin typeface="Berlin Sans FB Demi" pitchFamily="34" charset="0"/>
            </a:endParaRPr>
          </a:p>
          <a:p>
            <a:r>
              <a:rPr lang="en-US" sz="3200" dirty="0" smtClean="0">
                <a:solidFill>
                  <a:srgbClr val="FF0000"/>
                </a:solidFill>
                <a:latin typeface="Berlin Sans FB Demi" pitchFamily="34" charset="0"/>
              </a:rPr>
              <a:t>Why do we need regional planning?</a:t>
            </a:r>
            <a:r>
              <a:rPr lang="en-US" sz="3200" dirty="0" smtClean="0">
                <a:latin typeface="Berlin Sans FB Demi" pitchFamily="34" charset="0"/>
              </a:rPr>
              <a:t/>
            </a:r>
            <a:br>
              <a:rPr lang="en-US" sz="3200" dirty="0" smtClean="0">
                <a:latin typeface="Berlin Sans FB Demi" pitchFamily="34" charset="0"/>
              </a:rPr>
            </a:br>
            <a:r>
              <a:rPr lang="en-US" sz="3200" dirty="0" smtClean="0">
                <a:latin typeface="Berlin Sans FB Demi" pitchFamily="34" charset="0"/>
                <a:hlinkClick r:id="rId2"/>
              </a:rPr>
              <a:t/>
            </a:r>
            <a:br>
              <a:rPr lang="en-US" sz="3200" dirty="0" smtClean="0">
                <a:latin typeface="Berlin Sans FB Demi" pitchFamily="34" charset="0"/>
                <a:hlinkClick r:id="rId2"/>
              </a:rPr>
            </a:br>
            <a:endParaRPr lang="en-US" sz="3200" dirty="0">
              <a:latin typeface="Berlin Sans FB Dem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7489"/>
            <a:ext cx="9144000" cy="5632311"/>
          </a:xfrm>
          <a:prstGeom prst="rect">
            <a:avLst/>
          </a:prstGeom>
        </p:spPr>
        <p:txBody>
          <a:bodyPr wrap="square">
            <a:spAutoFit/>
          </a:bodyPr>
          <a:lstStyle/>
          <a:p>
            <a:r>
              <a:rPr lang="en-US" sz="3600" dirty="0">
                <a:solidFill>
                  <a:srgbClr val="FF0000"/>
                </a:solidFill>
                <a:latin typeface="Berlin Sans FB Demi" pitchFamily="34" charset="0"/>
              </a:rPr>
              <a:t>When did regional planning start in India?</a:t>
            </a:r>
          </a:p>
          <a:p>
            <a:r>
              <a:rPr lang="en-US" sz="3600" dirty="0">
                <a:solidFill>
                  <a:srgbClr val="7030A0"/>
                </a:solidFill>
                <a:latin typeface="Berlin Sans FB Demi" pitchFamily="34" charset="0"/>
              </a:rPr>
              <a:t>The impetus that led to the origin of </a:t>
            </a:r>
            <a:r>
              <a:rPr lang="en-US" sz="3600" b="1" dirty="0">
                <a:solidFill>
                  <a:srgbClr val="7030A0"/>
                </a:solidFill>
                <a:latin typeface="Berlin Sans FB Demi" pitchFamily="34" charset="0"/>
              </a:rPr>
              <a:t>regional planning</a:t>
            </a:r>
            <a:r>
              <a:rPr lang="en-US" sz="3600" dirty="0">
                <a:solidFill>
                  <a:srgbClr val="7030A0"/>
                </a:solidFill>
                <a:latin typeface="Berlin Sans FB Demi" pitchFamily="34" charset="0"/>
              </a:rPr>
              <a:t> in </a:t>
            </a:r>
            <a:r>
              <a:rPr lang="en-US" sz="3600" b="1" dirty="0">
                <a:solidFill>
                  <a:srgbClr val="7030A0"/>
                </a:solidFill>
                <a:latin typeface="Berlin Sans FB Demi" pitchFamily="34" charset="0"/>
              </a:rPr>
              <a:t>India</a:t>
            </a:r>
            <a:r>
              <a:rPr lang="en-US" sz="3600" dirty="0">
                <a:solidFill>
                  <a:srgbClr val="7030A0"/>
                </a:solidFill>
                <a:latin typeface="Berlin Sans FB Demi" pitchFamily="34" charset="0"/>
              </a:rPr>
              <a:t> was the rapid urbanization and industrialization that </a:t>
            </a:r>
            <a:r>
              <a:rPr lang="en-US" sz="3600" b="1" dirty="0">
                <a:solidFill>
                  <a:srgbClr val="7030A0"/>
                </a:solidFill>
                <a:latin typeface="Berlin Sans FB Demi" pitchFamily="34" charset="0"/>
              </a:rPr>
              <a:t>India</a:t>
            </a:r>
            <a:r>
              <a:rPr lang="en-US" sz="3600" dirty="0">
                <a:solidFill>
                  <a:srgbClr val="7030A0"/>
                </a:solidFill>
                <a:latin typeface="Berlin Sans FB Demi" pitchFamily="34" charset="0"/>
              </a:rPr>
              <a:t> faced after independence in 1947. Along with </a:t>
            </a:r>
            <a:r>
              <a:rPr lang="en-US" sz="3600" dirty="0" smtClean="0">
                <a:solidFill>
                  <a:srgbClr val="7030A0"/>
                </a:solidFill>
                <a:latin typeface="Berlin Sans FB Demi" pitchFamily="34" charset="0"/>
              </a:rPr>
              <a:t>this urbanization</a:t>
            </a:r>
            <a:r>
              <a:rPr lang="en-US" sz="3600" dirty="0">
                <a:solidFill>
                  <a:srgbClr val="7030A0"/>
                </a:solidFill>
                <a:latin typeface="Berlin Sans FB Demi" pitchFamily="34" charset="0"/>
              </a:rPr>
              <a:t>, </a:t>
            </a:r>
            <a:r>
              <a:rPr lang="en-US" sz="3600" b="1" dirty="0">
                <a:solidFill>
                  <a:srgbClr val="7030A0"/>
                </a:solidFill>
                <a:latin typeface="Berlin Sans FB Demi" pitchFamily="34" charset="0"/>
              </a:rPr>
              <a:t>regional</a:t>
            </a:r>
            <a:r>
              <a:rPr lang="en-US" sz="3600" dirty="0">
                <a:solidFill>
                  <a:srgbClr val="7030A0"/>
                </a:solidFill>
                <a:latin typeface="Berlin Sans FB Demi" pitchFamily="34" charset="0"/>
              </a:rPr>
              <a:t> disparities increased within rural and urban areas mainly in terms of concentration of economic opportunities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8600"/>
            <a:ext cx="8077200" cy="5632311"/>
          </a:xfrm>
          <a:prstGeom prst="rect">
            <a:avLst/>
          </a:prstGeom>
        </p:spPr>
        <p:txBody>
          <a:bodyPr wrap="square">
            <a:spAutoFit/>
          </a:bodyPr>
          <a:lstStyle/>
          <a:p>
            <a:endParaRPr lang="en-US" sz="3600" dirty="0">
              <a:latin typeface="Berlin Sans FB Demi" pitchFamily="34" charset="0"/>
            </a:endParaRPr>
          </a:p>
          <a:p>
            <a:r>
              <a:rPr lang="en-US" sz="3600" dirty="0">
                <a:solidFill>
                  <a:srgbClr val="FF0000"/>
                </a:solidFill>
                <a:latin typeface="Berlin Sans FB Demi" pitchFamily="34" charset="0"/>
              </a:rPr>
              <a:t>Who first divided India into planning region</a:t>
            </a:r>
            <a:r>
              <a:rPr lang="en-US" sz="3600" dirty="0" smtClean="0">
                <a:solidFill>
                  <a:srgbClr val="FF0000"/>
                </a:solidFill>
                <a:latin typeface="Berlin Sans FB Demi" pitchFamily="34" charset="0"/>
              </a:rPr>
              <a:t>?</a:t>
            </a:r>
            <a:endParaRPr lang="en-US" sz="3600" dirty="0">
              <a:solidFill>
                <a:srgbClr val="7030A0"/>
              </a:solidFill>
              <a:latin typeface="Berlin Sans FB Demi" pitchFamily="34" charset="0"/>
            </a:endParaRPr>
          </a:p>
          <a:p>
            <a:r>
              <a:rPr lang="en-US" sz="3600" dirty="0">
                <a:solidFill>
                  <a:srgbClr val="7030A0"/>
                </a:solidFill>
                <a:latin typeface="Berlin Sans FB Demi" pitchFamily="34" charset="0"/>
              </a:rPr>
              <a:t>C.S. Chandrasekhar (1972) proposed a scheme of </a:t>
            </a:r>
            <a:r>
              <a:rPr lang="en-US" sz="3600" b="1" dirty="0">
                <a:solidFill>
                  <a:srgbClr val="7030A0"/>
                </a:solidFill>
                <a:latin typeface="Berlin Sans FB Demi" pitchFamily="34" charset="0"/>
              </a:rPr>
              <a:t>planning regions</a:t>
            </a:r>
            <a:r>
              <a:rPr lang="en-US" sz="3600" dirty="0">
                <a:solidFill>
                  <a:srgbClr val="7030A0"/>
                </a:solidFill>
                <a:latin typeface="Berlin Sans FB Demi" pitchFamily="34" charset="0"/>
              </a:rPr>
              <a:t> . He </a:t>
            </a:r>
            <a:r>
              <a:rPr lang="en-US" sz="3600" b="1" dirty="0">
                <a:solidFill>
                  <a:srgbClr val="7030A0"/>
                </a:solidFill>
                <a:latin typeface="Berlin Sans FB Demi" pitchFamily="34" charset="0"/>
              </a:rPr>
              <a:t>divided India into</a:t>
            </a:r>
            <a:r>
              <a:rPr lang="en-US" sz="3600" dirty="0">
                <a:solidFill>
                  <a:srgbClr val="7030A0"/>
                </a:solidFill>
                <a:latin typeface="Berlin Sans FB Demi" pitchFamily="34" charset="0"/>
              </a:rPr>
              <a:t> 13 micro and 35meso </a:t>
            </a:r>
            <a:r>
              <a:rPr lang="en-US" sz="3600" b="1" dirty="0">
                <a:solidFill>
                  <a:srgbClr val="7030A0"/>
                </a:solidFill>
                <a:latin typeface="Berlin Sans FB Demi" pitchFamily="34" charset="0"/>
              </a:rPr>
              <a:t>planning regions</a:t>
            </a:r>
            <a:r>
              <a:rPr lang="en-US" sz="3600" dirty="0">
                <a:solidFill>
                  <a:srgbClr val="7030A0"/>
                </a:solidFill>
                <a:latin typeface="Berlin Sans FB Demi" pitchFamily="34" charset="0"/>
              </a:rPr>
              <a:t>. He used the criteria of physical, economic and ecological factors to demarcate the macro </a:t>
            </a:r>
            <a:r>
              <a:rPr lang="en-US" sz="3600" b="1" dirty="0">
                <a:solidFill>
                  <a:srgbClr val="7030A0"/>
                </a:solidFill>
                <a:latin typeface="Berlin Sans FB Demi" pitchFamily="34" charset="0"/>
              </a:rPr>
              <a:t>planning regions</a:t>
            </a:r>
            <a:r>
              <a:rPr lang="en-US" sz="3600" dirty="0">
                <a:solidFill>
                  <a:srgbClr val="7030A0"/>
                </a:solidFill>
                <a:latin typeface="Berlin Sans FB Demi" pitchFamily="34"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Regional planing"/>
          <p:cNvPicPr>
            <a:picLocks noChangeAspect="1" noChangeArrowheads="1"/>
          </p:cNvPicPr>
          <p:nvPr/>
        </p:nvPicPr>
        <p:blipFill>
          <a:blip r:embed="rId2"/>
          <a:srcRect/>
          <a:stretch>
            <a:fillRect/>
          </a:stretch>
        </p:blipFill>
        <p:spPr bwMode="auto">
          <a:xfrm>
            <a:off x="0" y="0"/>
            <a:ext cx="9144000" cy="6858000"/>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US" sz="6600" dirty="0" smtClean="0">
              <a:solidFill>
                <a:srgbClr val="D60093"/>
              </a:solidFill>
              <a:latin typeface="Algerian" pitchFamily="82" charset="0"/>
            </a:endParaRPr>
          </a:p>
          <a:p>
            <a:pPr>
              <a:buNone/>
            </a:pPr>
            <a:r>
              <a:rPr lang="en-US" sz="6600" dirty="0" smtClean="0">
                <a:solidFill>
                  <a:srgbClr val="D60093"/>
                </a:solidFill>
                <a:latin typeface="Algerian" pitchFamily="82" charset="0"/>
              </a:rPr>
              <a:t>THANKS TO ALL  </a:t>
            </a:r>
            <a:endParaRPr lang="en-US" sz="6600" dirty="0">
              <a:solidFill>
                <a:srgbClr val="D60093"/>
              </a:solidFill>
              <a:latin typeface="Algerian" pitchFamily="8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7650" name="Picture 2"/>
          <p:cNvPicPr>
            <a:picLocks noGrp="1" noChangeAspect="1" noChangeArrowheads="1"/>
          </p:cNvPicPr>
          <p:nvPr>
            <p:ph idx="1"/>
          </p:nvPr>
        </p:nvPicPr>
        <p:blipFill>
          <a:blip r:embed="rId2"/>
          <a:srcRect/>
          <a:stretch>
            <a:fillRect/>
          </a:stretch>
        </p:blipFill>
        <p:spPr bwMode="auto">
          <a:xfrm>
            <a:off x="1435100" y="1849737"/>
            <a:ext cx="7499350" cy="399672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8674" name="Picture 2"/>
          <p:cNvPicPr>
            <a:picLocks noGrp="1" noChangeAspect="1" noChangeArrowheads="1"/>
          </p:cNvPicPr>
          <p:nvPr>
            <p:ph idx="1"/>
          </p:nvPr>
        </p:nvPicPr>
        <p:blipFill>
          <a:blip r:embed="rId2"/>
          <a:srcRect/>
          <a:stretch>
            <a:fillRect/>
          </a:stretch>
        </p:blipFill>
        <p:spPr bwMode="auto">
          <a:xfrm>
            <a:off x="1435100" y="1849737"/>
            <a:ext cx="7499350" cy="39967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tn.gov.in/tcp/images/dtcp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36195"/>
            <a:ext cx="9144000" cy="6340197"/>
          </a:xfrm>
          <a:prstGeom prst="rect">
            <a:avLst/>
          </a:prstGeom>
          <a:solidFill>
            <a:srgbClr val="F8F8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B050"/>
                </a:solidFill>
                <a:effectLst/>
                <a:latin typeface="Berlin Sans FB Demi" pitchFamily="34" charset="0"/>
                <a:cs typeface="Arial" pitchFamily="34" charset="0"/>
              </a:rPr>
              <a:t>State of Tamil Nadu</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00B050"/>
                </a:solidFill>
                <a:effectLst/>
                <a:latin typeface="Berlin Sans FB Demi" pitchFamily="34" charset="0"/>
                <a:cs typeface="Arial" pitchFamily="34" charset="0"/>
                <a:hlinkClick r:id="rId2"/>
              </a:rPr>
              <a:t>  </a:t>
            </a:r>
            <a:r>
              <a:rPr kumimoji="0" lang="en-US" sz="3600" b="1" i="0" u="none" strike="noStrike" cap="none" normalizeH="0" baseline="0" dirty="0" smtClean="0">
                <a:ln>
                  <a:noFill/>
                </a:ln>
                <a:solidFill>
                  <a:srgbClr val="0066CC"/>
                </a:solidFill>
                <a:effectLst/>
                <a:latin typeface="Berlin Sans FB Demi" pitchFamily="34" charset="0"/>
                <a:cs typeface="Arial" pitchFamily="34" charset="0"/>
                <a:hlinkClick r:id="rId2"/>
              </a:rPr>
              <a:t>Department of Town &amp; Country Planning (DTCP)</a:t>
            </a:r>
            <a:endParaRPr kumimoji="0" lang="en-US" sz="3600" b="1" i="0" u="none" strike="noStrike" cap="none" normalizeH="0" baseline="0" dirty="0" smtClean="0">
              <a:ln>
                <a:noFill/>
              </a:ln>
              <a:solidFill>
                <a:srgbClr val="0066CC"/>
              </a:solidFill>
              <a:effectLst/>
              <a:latin typeface="Berlin Sans FB Dem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i="0" u="none" strike="noStrike" cap="none" normalizeH="0" baseline="0" dirty="0" smtClean="0">
                <a:ln>
                  <a:noFill/>
                </a:ln>
                <a:solidFill>
                  <a:srgbClr val="7030A0"/>
                </a:solidFill>
                <a:effectLst/>
                <a:latin typeface="Berlin Sans FB Demi" pitchFamily="34" charset="0"/>
                <a:cs typeface="Arial" pitchFamily="34" charset="0"/>
              </a:rPr>
              <a:t>Government of Tamil Nadu (</a:t>
            </a:r>
            <a:r>
              <a:rPr kumimoji="0" lang="en-US" sz="3600" i="0" u="none" strike="noStrike" cap="none" normalizeH="0" baseline="0" dirty="0" err="1" smtClean="0">
                <a:ln>
                  <a:noFill/>
                </a:ln>
                <a:solidFill>
                  <a:srgbClr val="7030A0"/>
                </a:solidFill>
                <a:effectLst/>
                <a:latin typeface="Berlin Sans FB Demi" pitchFamily="34" charset="0"/>
                <a:cs typeface="Arial" pitchFamily="34" charset="0"/>
              </a:rPr>
              <a:t>GoTN</a:t>
            </a:r>
            <a:r>
              <a:rPr kumimoji="0" lang="en-US" sz="3600" i="0" u="none" strike="noStrike" cap="none" normalizeH="0" baseline="0" dirty="0" smtClean="0">
                <a:ln>
                  <a:noFill/>
                </a:ln>
                <a:solidFill>
                  <a:srgbClr val="7030A0"/>
                </a:solidFill>
                <a:effectLst/>
                <a:latin typeface="Berlin Sans FB Demi" pitchFamily="34" charset="0"/>
                <a:cs typeface="Arial" pitchFamily="34" charset="0"/>
              </a:rPr>
              <a:t>) enacted Town &amp; Country Planning Act (T&amp;CP Act), 1971. It functions under the control of Housing &amp; Urban Development Department (H&amp;UD) of the Secretariat. The department has its jurisdiction over the entire Tamil Nadu except Chennai Metropolitan Development Area (CMDA).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7346"/>
            <a:ext cx="8686800" cy="6247864"/>
          </a:xfrm>
          <a:prstGeom prst="rect">
            <a:avLst/>
          </a:prstGeom>
        </p:spPr>
        <p:txBody>
          <a:bodyPr wrap="square">
            <a:spAutoFit/>
          </a:bodyPr>
          <a:lstStyle/>
          <a:p>
            <a:r>
              <a:rPr lang="en-US" sz="3600" b="1" dirty="0">
                <a:solidFill>
                  <a:srgbClr val="FF0000"/>
                </a:solidFill>
                <a:latin typeface="Berlin Sans FB Demi" pitchFamily="34" charset="0"/>
              </a:rPr>
              <a:t>Aims/goals of the Directorate:</a:t>
            </a:r>
            <a:endParaRPr lang="en-US" sz="3600" dirty="0">
              <a:solidFill>
                <a:srgbClr val="FF0000"/>
              </a:solidFill>
              <a:latin typeface="Berlin Sans FB Demi" pitchFamily="34" charset="0"/>
            </a:endParaRPr>
          </a:p>
          <a:p>
            <a:pPr>
              <a:buFont typeface="Wingdings" pitchFamily="2" charset="2"/>
              <a:buChar char="Ø"/>
            </a:pPr>
            <a:r>
              <a:rPr lang="en-US" sz="2800" dirty="0">
                <a:solidFill>
                  <a:srgbClr val="7030A0"/>
                </a:solidFill>
                <a:latin typeface="Berlin Sans FB Demi" pitchFamily="34" charset="0"/>
              </a:rPr>
              <a:t>To provide effective land development plan with adequate infrastructural facilities for conducive living environment required for the society. This is achieved by integrating the physical, economic as well as social planning for the diverse conditions viz., </a:t>
            </a:r>
            <a:r>
              <a:rPr lang="en-US" sz="2800" dirty="0" smtClean="0">
                <a:solidFill>
                  <a:srgbClr val="7030A0"/>
                </a:solidFill>
                <a:latin typeface="Berlin Sans FB Demi" pitchFamily="34" charset="0"/>
              </a:rPr>
              <a:t>physiographic, </a:t>
            </a:r>
            <a:r>
              <a:rPr lang="en-US" sz="2800" dirty="0">
                <a:solidFill>
                  <a:srgbClr val="7030A0"/>
                </a:solidFill>
                <a:latin typeface="Berlin Sans FB Demi" pitchFamily="34" charset="0"/>
              </a:rPr>
              <a:t>pattern of </a:t>
            </a:r>
            <a:r>
              <a:rPr lang="en-US" sz="2800" dirty="0" smtClean="0">
                <a:solidFill>
                  <a:srgbClr val="7030A0"/>
                </a:solidFill>
                <a:latin typeface="Berlin Sans FB Demi" pitchFamily="34" charset="0"/>
              </a:rPr>
              <a:t>urbanization, </a:t>
            </a:r>
            <a:r>
              <a:rPr lang="en-US" sz="2800" dirty="0">
                <a:solidFill>
                  <a:srgbClr val="7030A0"/>
                </a:solidFill>
                <a:latin typeface="Berlin Sans FB Demi" pitchFamily="34" charset="0"/>
              </a:rPr>
              <a:t>traditional practices, socio-economic equalities etc., prevalent in different parts of the towns and villages.</a:t>
            </a:r>
          </a:p>
          <a:p>
            <a:pPr>
              <a:buFont typeface="Wingdings" pitchFamily="2" charset="2"/>
              <a:buChar char="Ø"/>
            </a:pPr>
            <a:r>
              <a:rPr lang="en-US" sz="2800" dirty="0">
                <a:solidFill>
                  <a:srgbClr val="7030A0"/>
                </a:solidFill>
                <a:latin typeface="Berlin Sans FB Demi" pitchFamily="34" charset="0"/>
              </a:rPr>
              <a:t>To achieve socio-economic development of the state through systematic development and regulation of growth of urban and rural areas of the State through Master Plans/New Town Development Plans and Detailed Development Plans</a:t>
            </a:r>
            <a:r>
              <a:rPr lang="en-US" sz="2800" dirty="0" smtClean="0">
                <a:solidFill>
                  <a:srgbClr val="7030A0"/>
                </a:solidFill>
                <a:latin typeface="Berlin Sans FB Demi" pitchFamily="34" charset="0"/>
              </a:rPr>
              <a:t>.</a:t>
            </a:r>
            <a:endParaRPr lang="en-US" sz="2800" dirty="0">
              <a:solidFill>
                <a:srgbClr val="7030A0"/>
              </a:solidFill>
              <a:latin typeface="Berlin Sans FB Dem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915400" cy="5562600"/>
          </a:xfrm>
        </p:spPr>
        <p:txBody>
          <a:bodyPr>
            <a:noAutofit/>
          </a:bodyPr>
          <a:lstStyle/>
          <a:p>
            <a:pPr>
              <a:buFont typeface="Wingdings" pitchFamily="2" charset="2"/>
              <a:buChar char="Ø"/>
            </a:pPr>
            <a:r>
              <a:rPr lang="en-US" sz="3600" dirty="0" smtClean="0">
                <a:solidFill>
                  <a:srgbClr val="7030A0"/>
                </a:solidFill>
                <a:latin typeface="Berlin Sans FB Demi" pitchFamily="34" charset="0"/>
              </a:rPr>
              <a:t>To arrest the rural migration to cities and towns by rural-urban integration through Regional Plans.</a:t>
            </a:r>
          </a:p>
          <a:p>
            <a:pPr>
              <a:buFont typeface="Wingdings" pitchFamily="2" charset="2"/>
              <a:buChar char="Ø"/>
            </a:pPr>
            <a:r>
              <a:rPr lang="en-US" sz="3600" dirty="0" smtClean="0">
                <a:solidFill>
                  <a:srgbClr val="7030A0"/>
                </a:solidFill>
                <a:latin typeface="Berlin Sans FB Demi" pitchFamily="34" charset="0"/>
              </a:rPr>
              <a:t>To preserve the historical, heritage and tourism important places in the state.</a:t>
            </a:r>
          </a:p>
          <a:p>
            <a:pPr>
              <a:buFont typeface="Wingdings" pitchFamily="2" charset="2"/>
              <a:buChar char="Ø"/>
            </a:pPr>
            <a:r>
              <a:rPr lang="en-US" sz="3600" dirty="0" smtClean="0">
                <a:solidFill>
                  <a:srgbClr val="7030A0"/>
                </a:solidFill>
                <a:latin typeface="Berlin Sans FB Demi" pitchFamily="34" charset="0"/>
              </a:rPr>
              <a:t>To protect environmentally and ecologically sensitive areas of the state.</a:t>
            </a:r>
          </a:p>
          <a:p>
            <a:endParaRPr lang="en-US" sz="3600"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8601"/>
            <a:ext cx="9144000" cy="5262979"/>
          </a:xfrm>
          <a:prstGeom prst="rect">
            <a:avLst/>
          </a:prstGeom>
        </p:spPr>
        <p:txBody>
          <a:bodyPr wrap="square">
            <a:spAutoFit/>
          </a:bodyPr>
          <a:lstStyle/>
          <a:p>
            <a:r>
              <a:rPr lang="en-US" sz="2800" dirty="0">
                <a:solidFill>
                  <a:srgbClr val="FF0000"/>
                </a:solidFill>
                <a:latin typeface="Berlin Sans FB Demi" pitchFamily="34" charset="0"/>
              </a:rPr>
              <a:t>T</a:t>
            </a:r>
            <a:r>
              <a:rPr lang="en-US" sz="2800" dirty="0" smtClean="0">
                <a:solidFill>
                  <a:srgbClr val="FF0000"/>
                </a:solidFill>
                <a:latin typeface="Berlin Sans FB Demi" pitchFamily="34" charset="0"/>
              </a:rPr>
              <a:t>he </a:t>
            </a:r>
            <a:r>
              <a:rPr lang="en-US" sz="2800" dirty="0">
                <a:solidFill>
                  <a:srgbClr val="FF0000"/>
                </a:solidFill>
                <a:latin typeface="Berlin Sans FB Demi" pitchFamily="34" charset="0"/>
              </a:rPr>
              <a:t>major functions of the State Planning Commission are as follows:</a:t>
            </a:r>
          </a:p>
          <a:p>
            <a:pPr>
              <a:buFont typeface="Wingdings" pitchFamily="2" charset="2"/>
              <a:buChar char="Ø"/>
            </a:pPr>
            <a:r>
              <a:rPr lang="en-US" sz="2800" dirty="0">
                <a:solidFill>
                  <a:srgbClr val="7030A0"/>
                </a:solidFill>
                <a:latin typeface="Berlin Sans FB Demi" pitchFamily="34" charset="0"/>
              </a:rPr>
              <a:t>Preparing Five Year and Annual Plans based on the policies and priorities of the </a:t>
            </a:r>
            <a:r>
              <a:rPr lang="en-US" sz="2800" dirty="0" smtClean="0">
                <a:solidFill>
                  <a:srgbClr val="7030A0"/>
                </a:solidFill>
                <a:latin typeface="Berlin Sans FB Demi" pitchFamily="34" charset="0"/>
              </a:rPr>
              <a:t>Government.</a:t>
            </a:r>
            <a:endParaRPr lang="en-US" sz="2800" dirty="0">
              <a:solidFill>
                <a:srgbClr val="7030A0"/>
              </a:solidFill>
              <a:latin typeface="Berlin Sans FB Demi" pitchFamily="34" charset="0"/>
            </a:endParaRPr>
          </a:p>
          <a:p>
            <a:pPr>
              <a:buFont typeface="Wingdings" pitchFamily="2" charset="2"/>
              <a:buChar char="Ø"/>
            </a:pPr>
            <a:r>
              <a:rPr lang="en-US" sz="2800" dirty="0">
                <a:solidFill>
                  <a:srgbClr val="7030A0"/>
                </a:solidFill>
                <a:latin typeface="Berlin Sans FB Demi" pitchFamily="34" charset="0"/>
              </a:rPr>
              <a:t>Undertaking Mid Term review of the Five Year Plan and advising the Government on appropriate modification and restructuring of the </a:t>
            </a:r>
            <a:r>
              <a:rPr lang="en-US" sz="2800" dirty="0" smtClean="0">
                <a:solidFill>
                  <a:srgbClr val="7030A0"/>
                </a:solidFill>
                <a:latin typeface="Berlin Sans FB Demi" pitchFamily="34" charset="0"/>
              </a:rPr>
              <a:t>schemes.</a:t>
            </a:r>
            <a:endParaRPr lang="en-US" sz="2800" dirty="0">
              <a:solidFill>
                <a:srgbClr val="7030A0"/>
              </a:solidFill>
              <a:latin typeface="Berlin Sans FB Demi" pitchFamily="34" charset="0"/>
            </a:endParaRPr>
          </a:p>
          <a:p>
            <a:pPr>
              <a:buFont typeface="Wingdings" pitchFamily="2" charset="2"/>
              <a:buChar char="Ø"/>
            </a:pPr>
            <a:r>
              <a:rPr lang="en-US" sz="2800" dirty="0">
                <a:solidFill>
                  <a:srgbClr val="7030A0"/>
                </a:solidFill>
                <a:latin typeface="Berlin Sans FB Demi" pitchFamily="34" charset="0"/>
              </a:rPr>
              <a:t>Evaluating  major plan schemes through Department of Evaluation and Applied </a:t>
            </a:r>
            <a:r>
              <a:rPr lang="en-US" sz="2800" dirty="0" smtClean="0">
                <a:solidFill>
                  <a:srgbClr val="7030A0"/>
                </a:solidFill>
                <a:latin typeface="Berlin Sans FB Demi" pitchFamily="34" charset="0"/>
              </a:rPr>
              <a:t>Research.</a:t>
            </a:r>
            <a:endParaRPr lang="en-US" sz="2800" dirty="0">
              <a:solidFill>
                <a:srgbClr val="7030A0"/>
              </a:solidFill>
              <a:latin typeface="Berlin Sans FB Demi" pitchFamily="34" charset="0"/>
            </a:endParaRPr>
          </a:p>
          <a:p>
            <a:pPr>
              <a:buFont typeface="Wingdings" pitchFamily="2" charset="2"/>
              <a:buChar char="Ø"/>
            </a:pPr>
            <a:r>
              <a:rPr lang="en-US" sz="2800" dirty="0">
                <a:solidFill>
                  <a:srgbClr val="7030A0"/>
                </a:solidFill>
                <a:latin typeface="Berlin Sans FB Demi" pitchFamily="34" charset="0"/>
              </a:rPr>
              <a:t>Monitoring development indicators that influence the Human Development Index, Gender Development Index, etc., at a disaggregated </a:t>
            </a:r>
            <a:r>
              <a:rPr lang="en-US" sz="2800" dirty="0" smtClean="0">
                <a:solidFill>
                  <a:srgbClr val="7030A0"/>
                </a:solidFill>
                <a:latin typeface="Berlin Sans FB Demi" pitchFamily="34" charset="0"/>
              </a:rPr>
              <a:t>level</a:t>
            </a:r>
            <a:r>
              <a:rPr lang="en-US" sz="2800" dirty="0">
                <a:solidFill>
                  <a:srgbClr val="7030A0"/>
                </a:solidFill>
                <a:latin typeface="Berlin Sans FB Demi" pitchFamily="3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6001643"/>
          </a:xfrm>
          <a:prstGeom prst="rect">
            <a:avLst/>
          </a:prstGeom>
        </p:spPr>
        <p:txBody>
          <a:bodyPr wrap="square">
            <a:spAutoFit/>
          </a:bodyPr>
          <a:lstStyle/>
          <a:p>
            <a:pPr>
              <a:buFont typeface="Wingdings" pitchFamily="2" charset="2"/>
              <a:buChar char="Ø"/>
            </a:pPr>
            <a:r>
              <a:rPr lang="en-US" sz="3200" dirty="0" smtClean="0">
                <a:solidFill>
                  <a:srgbClr val="7030A0"/>
                </a:solidFill>
                <a:latin typeface="Berlin Sans FB Demi" pitchFamily="34" charset="0"/>
              </a:rPr>
              <a:t>Undertaking special studies as required for formulation and implementation of plan projects and programmes.</a:t>
            </a:r>
          </a:p>
          <a:p>
            <a:pPr>
              <a:buFont typeface="Wingdings" pitchFamily="2" charset="2"/>
              <a:buChar char="Ø"/>
            </a:pPr>
            <a:r>
              <a:rPr lang="en-US" sz="3200" dirty="0" smtClean="0">
                <a:solidFill>
                  <a:srgbClr val="7030A0"/>
                </a:solidFill>
                <a:latin typeface="Berlin Sans FB Demi" pitchFamily="34" charset="0"/>
              </a:rPr>
              <a:t>Monitoring the Tamil Nadu economy and sending reports to Government as and when necessary.</a:t>
            </a:r>
          </a:p>
          <a:p>
            <a:pPr>
              <a:buFont typeface="Wingdings" pitchFamily="2" charset="2"/>
              <a:buChar char="Ø"/>
            </a:pPr>
            <a:r>
              <a:rPr lang="en-US" sz="3200" dirty="0" smtClean="0">
                <a:solidFill>
                  <a:srgbClr val="7030A0"/>
                </a:solidFill>
                <a:latin typeface="Berlin Sans FB Demi" pitchFamily="34" charset="0"/>
              </a:rPr>
              <a:t>Implementing and monitoring State Balanced Growth Fund (SBGF) to address the regional disparities.</a:t>
            </a:r>
          </a:p>
          <a:p>
            <a:pPr>
              <a:buFont typeface="Wingdings" pitchFamily="2" charset="2"/>
              <a:buChar char="Ø"/>
            </a:pPr>
            <a:r>
              <a:rPr lang="en-US" sz="3200" dirty="0" smtClean="0">
                <a:solidFill>
                  <a:srgbClr val="7030A0"/>
                </a:solidFill>
                <a:latin typeface="Berlin Sans FB Demi" pitchFamily="34" charset="0"/>
              </a:rPr>
              <a:t>Coordinating the functions of District Planning Cells and initiating planning process at District/Block/Village level.</a:t>
            </a:r>
            <a:endParaRPr lang="en-US" sz="3200" dirty="0">
              <a:solidFill>
                <a:srgbClr val="7030A0"/>
              </a:solidFill>
              <a:latin typeface="Berlin Sans FB Dem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Berlin Sans FB Demi" pitchFamily="34" charset="0"/>
              </a:rPr>
              <a:t>The Commission has the following technical divisions</a:t>
            </a:r>
            <a:endParaRPr lang="en-US" dirty="0">
              <a:solidFill>
                <a:srgbClr val="FF0000"/>
              </a:solidFill>
              <a:latin typeface="Berlin Sans FB Demi" pitchFamily="34" charset="0"/>
            </a:endParaRPr>
          </a:p>
        </p:txBody>
      </p:sp>
      <p:sp>
        <p:nvSpPr>
          <p:cNvPr id="3" name="Content Placeholder 2"/>
          <p:cNvSpPr>
            <a:spLocks noGrp="1"/>
          </p:cNvSpPr>
          <p:nvPr>
            <p:ph idx="1"/>
          </p:nvPr>
        </p:nvSpPr>
        <p:spPr/>
        <p:txBody>
          <a:bodyPr>
            <a:normAutofit lnSpcReduction="10000"/>
          </a:bodyPr>
          <a:lstStyle/>
          <a:p>
            <a:pPr>
              <a:buNone/>
            </a:pPr>
            <a:endParaRPr lang="en-US" dirty="0">
              <a:solidFill>
                <a:srgbClr val="7030A0"/>
              </a:solidFill>
              <a:latin typeface="Berlin Sans FB Demi" pitchFamily="34" charset="0"/>
            </a:endParaRPr>
          </a:p>
          <a:p>
            <a:pPr>
              <a:buFont typeface="Wingdings" pitchFamily="2" charset="2"/>
              <a:buChar char="Ø"/>
            </a:pPr>
            <a:r>
              <a:rPr lang="en-US" dirty="0">
                <a:solidFill>
                  <a:srgbClr val="7030A0"/>
                </a:solidFill>
                <a:latin typeface="Berlin Sans FB Demi" pitchFamily="34" charset="0"/>
              </a:rPr>
              <a:t>Agricultural Policy and Planning</a:t>
            </a:r>
          </a:p>
          <a:p>
            <a:pPr>
              <a:buFont typeface="Wingdings" pitchFamily="2" charset="2"/>
              <a:buChar char="Ø"/>
            </a:pPr>
            <a:r>
              <a:rPr lang="en-US" dirty="0">
                <a:solidFill>
                  <a:srgbClr val="7030A0"/>
                </a:solidFill>
                <a:latin typeface="Berlin Sans FB Demi" pitchFamily="34" charset="0"/>
              </a:rPr>
              <a:t>Industries, Power and Transport</a:t>
            </a:r>
          </a:p>
          <a:p>
            <a:pPr>
              <a:buFont typeface="Wingdings" pitchFamily="2" charset="2"/>
              <a:buChar char="Ø"/>
            </a:pPr>
            <a:r>
              <a:rPr lang="en-US" dirty="0">
                <a:solidFill>
                  <a:srgbClr val="7030A0"/>
                </a:solidFill>
                <a:latin typeface="Berlin Sans FB Demi" pitchFamily="34" charset="0"/>
              </a:rPr>
              <a:t>Land Use</a:t>
            </a:r>
          </a:p>
          <a:p>
            <a:pPr>
              <a:buFont typeface="Wingdings" pitchFamily="2" charset="2"/>
              <a:buChar char="Ø"/>
            </a:pPr>
            <a:r>
              <a:rPr lang="en-US" dirty="0">
                <a:solidFill>
                  <a:srgbClr val="7030A0"/>
                </a:solidFill>
                <a:latin typeface="Berlin Sans FB Demi" pitchFamily="34" charset="0"/>
              </a:rPr>
              <a:t>Education and Employment</a:t>
            </a:r>
          </a:p>
          <a:p>
            <a:pPr>
              <a:buFont typeface="Wingdings" pitchFamily="2" charset="2"/>
              <a:buChar char="Ø"/>
            </a:pPr>
            <a:r>
              <a:rPr lang="en-US" dirty="0">
                <a:solidFill>
                  <a:srgbClr val="7030A0"/>
                </a:solidFill>
                <a:latin typeface="Berlin Sans FB Demi" pitchFamily="34" charset="0"/>
              </a:rPr>
              <a:t>Health and Social Welfare</a:t>
            </a:r>
          </a:p>
          <a:p>
            <a:pPr>
              <a:buFont typeface="Wingdings" pitchFamily="2" charset="2"/>
              <a:buChar char="Ø"/>
            </a:pPr>
            <a:r>
              <a:rPr lang="en-US" dirty="0">
                <a:solidFill>
                  <a:srgbClr val="7030A0"/>
                </a:solidFill>
                <a:latin typeface="Berlin Sans FB Demi" pitchFamily="34" charset="0"/>
              </a:rPr>
              <a:t>District Planning and Rural Development</a:t>
            </a:r>
          </a:p>
          <a:p>
            <a:pPr>
              <a:buFont typeface="Wingdings" pitchFamily="2" charset="2"/>
              <a:buChar char="Ø"/>
            </a:pPr>
            <a:r>
              <a:rPr lang="en-US" dirty="0">
                <a:solidFill>
                  <a:srgbClr val="7030A0"/>
                </a:solidFill>
                <a:latin typeface="Berlin Sans FB Demi" pitchFamily="34" charset="0"/>
              </a:rPr>
              <a:t>Plan Co-ordination</a:t>
            </a:r>
          </a:p>
          <a:p>
            <a:pPr>
              <a:buNone/>
            </a:pPr>
            <a:endParaRPr lang="en-US" dirty="0">
              <a:solidFill>
                <a:srgbClr val="7030A0"/>
              </a:solidFill>
              <a:latin typeface="Berlin Sans FB Demi" pitchFamily="34" charset="0"/>
            </a:endParaRPr>
          </a:p>
          <a:p>
            <a:pPr>
              <a:buFont typeface="Wingdings" pitchFamily="2" charset="2"/>
              <a:buChar char="Ø"/>
            </a:pPr>
            <a:endParaRPr lang="en-US" dirty="0">
              <a:solidFill>
                <a:srgbClr val="7030A0"/>
              </a:solidFill>
              <a:latin typeface="Berlin Sans FB Dem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static.toiimg.com/photo/imgsize-188654,msid-65003124/650031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166</TotalTime>
  <Words>433</Words>
  <Application>Microsoft Office PowerPoint</Application>
  <PresentationFormat>On-screen Show (4:3)</PresentationFormat>
  <Paragraphs>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Slide 1</vt:lpstr>
      <vt:lpstr>Slide 2</vt:lpstr>
      <vt:lpstr>Slide 3</vt:lpstr>
      <vt:lpstr>Slide 4</vt:lpstr>
      <vt:lpstr>Slide 5</vt:lpstr>
      <vt:lpstr>Slide 6</vt:lpstr>
      <vt:lpstr>Slide 7</vt:lpstr>
      <vt:lpstr>The Commission has the following technical divisions</vt:lpstr>
      <vt:lpstr>Slide 9</vt:lpstr>
      <vt:lpstr>Slide 10</vt:lpstr>
      <vt:lpstr>Slide 11</vt:lpstr>
      <vt:lpstr>Slide 12</vt:lpstr>
      <vt:lpstr>Slide 13</vt:lpstr>
      <vt:lpstr>Slide 14</vt:lpstr>
      <vt:lpstr>Slide 15</vt:lpstr>
      <vt:lpstr>Slide 16</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16</cp:revision>
  <dcterms:created xsi:type="dcterms:W3CDTF">2020-08-28T04:11:08Z</dcterms:created>
  <dcterms:modified xsi:type="dcterms:W3CDTF">2020-08-28T06:57:24Z</dcterms:modified>
</cp:coreProperties>
</file>