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56AE94-937C-4B48-9AA8-5A9D9CEB3C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6AE94-937C-4B48-9AA8-5A9D9CEB3C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6AE94-937C-4B48-9AA8-5A9D9CEB3C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6AE94-937C-4B48-9AA8-5A9D9CEB3C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56AE94-937C-4B48-9AA8-5A9D9CEB3C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56AE94-937C-4B48-9AA8-5A9D9CEB3CFD}"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56AE94-937C-4B48-9AA8-5A9D9CEB3CFD}"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56AE94-937C-4B48-9AA8-5A9D9CEB3CFD}"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56AE94-937C-4B48-9AA8-5A9D9CEB3CFD}"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6AE94-937C-4B48-9AA8-5A9D9CEB3CFD}"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6AE94-937C-4B48-9AA8-5A9D9CEB3CFD}"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B5C36-FBCF-4730-AA1F-AE52026AE56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6AE94-937C-4B48-9AA8-5A9D9CEB3CFD}" type="datetimeFigureOut">
              <a:rPr lang="en-US" smtClean="0"/>
              <a:pPr/>
              <a:t>8/19/2020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0B5C36-FBCF-4730-AA1F-AE52026AE5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457200"/>
            <a:ext cx="8001000" cy="7478970"/>
          </a:xfrm>
          <a:prstGeom prst="rect">
            <a:avLst/>
          </a:prstGeom>
          <a:noFill/>
        </p:spPr>
        <p:txBody>
          <a:bodyPr wrap="square" rtlCol="0">
            <a:spAutoFit/>
          </a:bodyPr>
          <a:lstStyle/>
          <a:p>
            <a:r>
              <a:rPr lang="en-US" sz="3200" dirty="0" smtClean="0">
                <a:solidFill>
                  <a:srgbClr val="FF0000"/>
                </a:solidFill>
                <a:latin typeface="Algerian" pitchFamily="82" charset="0"/>
              </a:rPr>
              <a:t>GOOD AFTERNOON TO </a:t>
            </a:r>
            <a:r>
              <a:rPr lang="en-US" sz="3200" dirty="0" smtClean="0">
                <a:solidFill>
                  <a:srgbClr val="FF0000"/>
                </a:solidFill>
                <a:latin typeface="Algerian" pitchFamily="82" charset="0"/>
              </a:rPr>
              <a:t>ALL</a:t>
            </a:r>
          </a:p>
          <a:p>
            <a:endParaRPr lang="en-US" sz="3200" dirty="0">
              <a:solidFill>
                <a:srgbClr val="FF0000"/>
              </a:solidFill>
              <a:latin typeface="Algerian" pitchFamily="82" charset="0"/>
            </a:endParaRPr>
          </a:p>
          <a:p>
            <a:r>
              <a:rPr lang="en-US" sz="3200" dirty="0" smtClean="0">
                <a:solidFill>
                  <a:srgbClr val="FF0000"/>
                </a:solidFill>
                <a:latin typeface="Algerian" pitchFamily="82" charset="0"/>
              </a:rPr>
              <a:t>REGIONAL PLANNING</a:t>
            </a:r>
          </a:p>
          <a:p>
            <a:endParaRPr lang="en-US" sz="3200" dirty="0">
              <a:solidFill>
                <a:srgbClr val="FF0000"/>
              </a:solidFill>
              <a:latin typeface="Algerian" pitchFamily="82" charset="0"/>
            </a:endParaRPr>
          </a:p>
          <a:p>
            <a:r>
              <a:rPr lang="en-US" sz="3200" dirty="0" smtClean="0">
                <a:solidFill>
                  <a:srgbClr val="FF0000"/>
                </a:solidFill>
                <a:latin typeface="Algerian" pitchFamily="82" charset="0"/>
              </a:rPr>
              <a:t>INDIAN REGIONAL PROBLEMS</a:t>
            </a:r>
          </a:p>
          <a:p>
            <a:endParaRPr lang="en-US" sz="3200" dirty="0" smtClean="0">
              <a:solidFill>
                <a:srgbClr val="FF0000"/>
              </a:solidFill>
              <a:latin typeface="Algerian" pitchFamily="82" charset="0"/>
            </a:endParaRPr>
          </a:p>
          <a:p>
            <a:r>
              <a:rPr lang="en-US" sz="3200" dirty="0" smtClean="0">
                <a:solidFill>
                  <a:srgbClr val="FF0000"/>
                </a:solidFill>
                <a:latin typeface="Algerian" pitchFamily="82" charset="0"/>
              </a:rPr>
              <a:t>DAY ORDER :</a:t>
            </a:r>
            <a:r>
              <a:rPr lang="en-US" sz="3200" dirty="0" smtClean="0">
                <a:solidFill>
                  <a:srgbClr val="FF0000"/>
                </a:solidFill>
                <a:latin typeface="Algerian" pitchFamily="82" charset="0"/>
              </a:rPr>
              <a:t>II</a:t>
            </a:r>
          </a:p>
          <a:p>
            <a:r>
              <a:rPr lang="en-US" sz="3200" dirty="0" smtClean="0">
                <a:solidFill>
                  <a:srgbClr val="FF0000"/>
                </a:solidFill>
                <a:latin typeface="Algerian" pitchFamily="82" charset="0"/>
              </a:rPr>
              <a:t>Date:14.8.2020</a:t>
            </a:r>
            <a:endParaRPr lang="en-US" sz="3200" dirty="0" smtClean="0">
              <a:solidFill>
                <a:srgbClr val="FF0000"/>
              </a:solidFill>
              <a:latin typeface="Algerian" pitchFamily="82" charset="0"/>
            </a:endParaRPr>
          </a:p>
          <a:p>
            <a:r>
              <a:rPr lang="en-US" sz="3200" dirty="0" smtClean="0">
                <a:solidFill>
                  <a:srgbClr val="FF0000"/>
                </a:solidFill>
                <a:latin typeface="Algerian" pitchFamily="82" charset="0"/>
              </a:rPr>
              <a:t> </a:t>
            </a:r>
            <a:endParaRPr lang="en-US" sz="3200" dirty="0">
              <a:solidFill>
                <a:srgbClr val="FF0000"/>
              </a:solidFill>
              <a:latin typeface="Algerian" pitchFamily="82" charset="0"/>
            </a:endParaRPr>
          </a:p>
          <a:p>
            <a:r>
              <a:rPr lang="en-US" sz="3200" dirty="0" smtClean="0">
                <a:solidFill>
                  <a:srgbClr val="FF0000"/>
                </a:solidFill>
                <a:latin typeface="Algerian" pitchFamily="82" charset="0"/>
              </a:rPr>
              <a:t>TIME:1:30 TO 2:30</a:t>
            </a:r>
          </a:p>
          <a:p>
            <a:r>
              <a:rPr lang="en-US" sz="3200" dirty="0" smtClean="0">
                <a:solidFill>
                  <a:srgbClr val="FF0000"/>
                </a:solidFill>
                <a:latin typeface="Algerian" pitchFamily="82" charset="0"/>
              </a:rPr>
              <a:t>S.NITHYA,</a:t>
            </a:r>
          </a:p>
          <a:p>
            <a:r>
              <a:rPr lang="en-US" sz="3200" dirty="0" smtClean="0">
                <a:solidFill>
                  <a:srgbClr val="FF0000"/>
                </a:solidFill>
                <a:latin typeface="Algerian" pitchFamily="82" charset="0"/>
              </a:rPr>
              <a:t>GUEST LECTURER IN GEOGRAPHY</a:t>
            </a:r>
          </a:p>
          <a:p>
            <a:r>
              <a:rPr lang="en-US" sz="3200" dirty="0" smtClean="0">
                <a:solidFill>
                  <a:srgbClr val="FF0000"/>
                </a:solidFill>
                <a:latin typeface="Algerian" pitchFamily="82" charset="0"/>
              </a:rPr>
              <a:t>GCWK(A)</a:t>
            </a:r>
          </a:p>
          <a:p>
            <a:endParaRPr lang="en-US" sz="3200" dirty="0">
              <a:solidFill>
                <a:srgbClr val="FF0000"/>
              </a:solidFill>
              <a:latin typeface="Algerian" pitchFamily="82" charset="0"/>
            </a:endParaRPr>
          </a:p>
          <a:p>
            <a:r>
              <a:rPr lang="en-US" sz="3200" dirty="0" smtClean="0">
                <a:solidFill>
                  <a:srgbClr val="FF0000"/>
                </a:solidFill>
                <a:latin typeface="Algerian" pitchFamily="82" charset="0"/>
              </a:rPr>
              <a:t> </a:t>
            </a:r>
            <a:endParaRPr lang="en-US" sz="3200" dirty="0">
              <a:solidFill>
                <a:srgbClr val="FF0000"/>
              </a:solidFill>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lstStyle/>
          <a:p>
            <a:pPr>
              <a:buNone/>
            </a:pPr>
            <a:r>
              <a:rPr lang="en-US" b="1" dirty="0" smtClean="0">
                <a:solidFill>
                  <a:srgbClr val="FF0000"/>
                </a:solidFill>
              </a:rPr>
              <a:t>			REGIONAL </a:t>
            </a:r>
            <a:r>
              <a:rPr lang="en-US" b="1" dirty="0" smtClean="0">
                <a:solidFill>
                  <a:srgbClr val="FF0000"/>
                </a:solidFill>
              </a:rPr>
              <a:t>PROBLEM</a:t>
            </a:r>
            <a:endParaRPr lang="en-US" b="1" dirty="0">
              <a:solidFill>
                <a:srgbClr val="FF0000"/>
              </a:solidFill>
            </a:endParaRPr>
          </a:p>
        </p:txBody>
      </p:sp>
      <p:sp>
        <p:nvSpPr>
          <p:cNvPr id="4" name="Rectangle 3"/>
          <p:cNvSpPr/>
          <p:nvPr/>
        </p:nvSpPr>
        <p:spPr>
          <a:xfrm>
            <a:off x="457200" y="1447800"/>
            <a:ext cx="8305800" cy="5078313"/>
          </a:xfrm>
          <a:prstGeom prst="rect">
            <a:avLst/>
          </a:prstGeom>
        </p:spPr>
        <p:txBody>
          <a:bodyPr wrap="square">
            <a:spAutoFit/>
          </a:bodyPr>
          <a:lstStyle/>
          <a:p>
            <a:r>
              <a:rPr lang="en-US" sz="3600" b="1" dirty="0">
                <a:latin typeface="Arial" pitchFamily="34" charset="0"/>
                <a:cs typeface="Arial" pitchFamily="34" charset="0"/>
              </a:rPr>
              <a:t>Adverse climate and proneness to flood are also responsible factors for poor rate of economic development of different regions of the country as reflected by low agricultural </a:t>
            </a:r>
            <a:r>
              <a:rPr lang="en-US" sz="3600" b="1" dirty="0" smtClean="0">
                <a:latin typeface="Arial" pitchFamily="34" charset="0"/>
                <a:cs typeface="Arial" pitchFamily="34" charset="0"/>
              </a:rPr>
              <a:t>productivity </a:t>
            </a:r>
            <a:r>
              <a:rPr lang="en-US" sz="3600" b="1" dirty="0">
                <a:latin typeface="Arial" pitchFamily="34" charset="0"/>
                <a:cs typeface="Arial" pitchFamily="34" charset="0"/>
              </a:rPr>
              <a:t>and lack of </a:t>
            </a:r>
            <a:r>
              <a:rPr lang="en-US" sz="3600" b="1" dirty="0" smtClean="0">
                <a:latin typeface="Arial" pitchFamily="34" charset="0"/>
                <a:cs typeface="Arial" pitchFamily="34" charset="0"/>
              </a:rPr>
              <a:t>industrialization. </a:t>
            </a:r>
            <a:r>
              <a:rPr lang="en-US" sz="3600" b="1" dirty="0">
                <a:latin typeface="Arial" pitchFamily="34" charset="0"/>
                <a:cs typeface="Arial" pitchFamily="34" charset="0"/>
              </a:rPr>
              <a:t>Thus these natural factors have resulted uneven growth of different regions of India.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R</a:t>
            </a:r>
            <a:r>
              <a:rPr lang="en-US" b="1" dirty="0" smtClean="0">
                <a:solidFill>
                  <a:srgbClr val="FF0000"/>
                </a:solidFill>
              </a:rPr>
              <a:t>egional Imbalance In </a:t>
            </a:r>
            <a:r>
              <a:rPr lang="en-US" b="1" dirty="0">
                <a:solidFill>
                  <a:srgbClr val="FF0000"/>
                </a:solidFill>
              </a:rPr>
              <a:t>India</a:t>
            </a:r>
          </a:p>
        </p:txBody>
      </p:sp>
      <p:sp>
        <p:nvSpPr>
          <p:cNvPr id="3" name="Content Placeholder 2"/>
          <p:cNvSpPr>
            <a:spLocks noGrp="1"/>
          </p:cNvSpPr>
          <p:nvPr>
            <p:ph idx="1"/>
          </p:nvPr>
        </p:nvSpPr>
        <p:spPr/>
        <p:txBody>
          <a:bodyPr/>
          <a:lstStyle/>
          <a:p>
            <a:r>
              <a:rPr lang="en-US" b="1" dirty="0"/>
              <a:t>Regional imbalances</a:t>
            </a:r>
            <a:r>
              <a:rPr lang="en-US" dirty="0"/>
              <a:t> or </a:t>
            </a:r>
            <a:r>
              <a:rPr lang="en-US" b="1" dirty="0"/>
              <a:t>disparities</a:t>
            </a:r>
            <a:r>
              <a:rPr lang="en-US" dirty="0"/>
              <a:t> means wide differences in per capita income, literacy rates, health and education services, levels of industrialization, etc. between different </a:t>
            </a:r>
            <a:r>
              <a:rPr lang="en-US" b="1" dirty="0"/>
              <a:t>regions</a:t>
            </a:r>
            <a:r>
              <a:rPr lang="en-US" dirty="0"/>
              <a:t>. </a:t>
            </a:r>
            <a:r>
              <a:rPr lang="en-US" b="1" dirty="0"/>
              <a:t>Regions</a:t>
            </a:r>
            <a:r>
              <a:rPr lang="en-US" dirty="0"/>
              <a:t> may be either States or </a:t>
            </a:r>
            <a:r>
              <a:rPr lang="en-US" b="1" dirty="0"/>
              <a:t>regions</a:t>
            </a:r>
            <a:r>
              <a:rPr lang="en-US" dirty="0"/>
              <a:t> within a State. In </a:t>
            </a:r>
            <a:r>
              <a:rPr lang="en-US" b="1" dirty="0" err="1"/>
              <a:t>India</a:t>
            </a:r>
            <a:r>
              <a:rPr lang="en-US" dirty="0" err="1"/>
              <a:t>there</a:t>
            </a:r>
            <a:r>
              <a:rPr lang="en-US" dirty="0"/>
              <a:t> are enormous </a:t>
            </a:r>
            <a:r>
              <a:rPr lang="en-US" b="1" dirty="0"/>
              <a:t>imbalances</a:t>
            </a:r>
            <a:r>
              <a:rPr lang="en-US" dirty="0"/>
              <a:t> on various accounts.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Causes of Regional Disparity</a:t>
            </a:r>
            <a:endParaRPr lang="en-US" dirty="0">
              <a:solidFill>
                <a:srgbClr val="FF0000"/>
              </a:solidFill>
            </a:endParaRPr>
          </a:p>
        </p:txBody>
      </p:sp>
      <p:sp>
        <p:nvSpPr>
          <p:cNvPr id="3" name="Content Placeholder 2"/>
          <p:cNvSpPr>
            <a:spLocks noGrp="1"/>
          </p:cNvSpPr>
          <p:nvPr>
            <p:ph idx="1"/>
          </p:nvPr>
        </p:nvSpPr>
        <p:spPr>
          <a:xfrm>
            <a:off x="457200" y="1600200"/>
            <a:ext cx="8458200" cy="5257800"/>
          </a:xfrm>
        </p:spPr>
        <p:txBody>
          <a:bodyPr>
            <a:noAutofit/>
          </a:bodyPr>
          <a:lstStyle/>
          <a:p>
            <a:r>
              <a:rPr lang="en-US" sz="2800" dirty="0"/>
              <a:t>Historical </a:t>
            </a:r>
            <a:r>
              <a:rPr lang="en-US" sz="2800" b="1" dirty="0"/>
              <a:t>causes</a:t>
            </a:r>
            <a:r>
              <a:rPr lang="en-US" sz="2800" dirty="0"/>
              <a:t>. The problem of </a:t>
            </a:r>
            <a:r>
              <a:rPr lang="en-US" sz="2800" b="1" dirty="0"/>
              <a:t>regional imbalance</a:t>
            </a:r>
            <a:r>
              <a:rPr lang="en-US" sz="2800" dirty="0"/>
              <a:t> can be traced to the British period. ...</a:t>
            </a:r>
          </a:p>
          <a:p>
            <a:r>
              <a:rPr lang="en-US" sz="2800" dirty="0"/>
              <a:t>Geographical </a:t>
            </a:r>
            <a:r>
              <a:rPr lang="en-US" sz="2800" b="1" dirty="0"/>
              <a:t>causes</a:t>
            </a:r>
            <a:r>
              <a:rPr lang="en-US" sz="2800" dirty="0"/>
              <a:t>. ...</a:t>
            </a:r>
          </a:p>
          <a:p>
            <a:r>
              <a:rPr lang="en-US" sz="2800" dirty="0"/>
              <a:t>Economical backwardness. ...</a:t>
            </a:r>
          </a:p>
          <a:p>
            <a:r>
              <a:rPr lang="en-US" sz="2800" dirty="0"/>
              <a:t>Failure of Planning Mechanism. ...</a:t>
            </a:r>
          </a:p>
          <a:p>
            <a:r>
              <a:rPr lang="en-US" sz="2800" dirty="0"/>
              <a:t>Political Instability. ...</a:t>
            </a:r>
          </a:p>
          <a:p>
            <a:r>
              <a:rPr lang="en-US" sz="2800" dirty="0"/>
              <a:t>Role of Finance Commission. ...</a:t>
            </a:r>
          </a:p>
          <a:p>
            <a:r>
              <a:rPr lang="en-US" sz="2800" dirty="0"/>
              <a:t>Increased focus on Geographically backward areas. ...</a:t>
            </a:r>
          </a:p>
          <a:p>
            <a:r>
              <a:rPr lang="en-US" sz="2800" dirty="0"/>
              <a:t>Good Governance.</a:t>
            </a:r>
          </a:p>
          <a:p>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Regional Disparities</a:t>
            </a:r>
            <a:endParaRPr lang="en-US" b="1" dirty="0">
              <a:solidFill>
                <a:srgbClr val="FF0000"/>
              </a:solidFill>
            </a:endParaRPr>
          </a:p>
        </p:txBody>
      </p:sp>
      <p:sp>
        <p:nvSpPr>
          <p:cNvPr id="3" name="Content Placeholder 2"/>
          <p:cNvSpPr>
            <a:spLocks noGrp="1"/>
          </p:cNvSpPr>
          <p:nvPr>
            <p:ph idx="1"/>
          </p:nvPr>
        </p:nvSpPr>
        <p:spPr/>
        <p:txBody>
          <a:bodyPr/>
          <a:lstStyle/>
          <a:p>
            <a:r>
              <a:rPr lang="en-US" b="1" dirty="0"/>
              <a:t>Regional disparities</a:t>
            </a:r>
            <a:r>
              <a:rPr lang="en-US" dirty="0"/>
              <a:t> in the development of </a:t>
            </a:r>
            <a:r>
              <a:rPr lang="en-US" b="1" dirty="0"/>
              <a:t>regions</a:t>
            </a:r>
            <a:r>
              <a:rPr lang="en-US" dirty="0"/>
              <a:t> of a country may slow the growth of the entire national economy. ... Three out of eight </a:t>
            </a:r>
            <a:r>
              <a:rPr lang="en-US" b="1" dirty="0"/>
              <a:t>regions</a:t>
            </a:r>
            <a:r>
              <a:rPr lang="en-US" dirty="0"/>
              <a:t> performed substantially weaker than the national average, one </a:t>
            </a:r>
            <a:r>
              <a:rPr lang="en-US" b="1" dirty="0"/>
              <a:t>region</a:t>
            </a:r>
            <a:r>
              <a:rPr lang="en-US" dirty="0"/>
              <a:t> performed substantially better than the average, and the rest performed close to the national average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Regional Disparities in India</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b="1" dirty="0"/>
              <a:t>Regional Disparities in India: Top 8 Indicators</a:t>
            </a:r>
            <a:endParaRPr lang="en-US" dirty="0"/>
          </a:p>
          <a:p>
            <a:r>
              <a:rPr lang="en-US" dirty="0"/>
              <a:t>State per Capital Income as an Indicator of Regional Imbalance: ...</a:t>
            </a:r>
          </a:p>
          <a:p>
            <a:r>
              <a:rPr lang="en-US" dirty="0"/>
              <a:t>Inter-State Disparities in Agricultural and Industrial Development: ...</a:t>
            </a:r>
          </a:p>
          <a:p>
            <a:r>
              <a:rPr lang="en-US" dirty="0"/>
              <a:t>Population below </a:t>
            </a:r>
            <a:r>
              <a:rPr lang="en-US" b="1" dirty="0"/>
              <a:t>Poverty</a:t>
            </a:r>
            <a:r>
              <a:rPr lang="en-US" dirty="0"/>
              <a:t> Line: ...</a:t>
            </a:r>
          </a:p>
          <a:p>
            <a:r>
              <a:rPr lang="en-US" dirty="0"/>
              <a:t>Spatial Distribution of industries: ...</a:t>
            </a:r>
          </a:p>
          <a:p>
            <a:r>
              <a:rPr lang="en-US" dirty="0"/>
              <a:t>Degree of </a:t>
            </a:r>
            <a:r>
              <a:rPr lang="en-US" dirty="0" err="1"/>
              <a:t>Urbanisation</a:t>
            </a:r>
            <a:r>
              <a:rPr lang="en-US" dirty="0"/>
              <a:t>: ...</a:t>
            </a:r>
          </a:p>
          <a:p>
            <a:r>
              <a:rPr lang="en-US" dirty="0"/>
              <a:t>Per Capita Consumption of Electricity: ...</a:t>
            </a:r>
          </a:p>
          <a:p>
            <a:r>
              <a:rPr lang="en-US" dirty="0"/>
              <a:t>Employment Pattern: ...</a:t>
            </a:r>
          </a:p>
          <a:p>
            <a:r>
              <a:rPr lang="en-US" dirty="0"/>
              <a:t>Intra-State Imbalance: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Balanced regional development</a:t>
            </a:r>
            <a:endParaRPr lang="en-US" dirty="0">
              <a:solidFill>
                <a:srgbClr val="FF0000"/>
              </a:solidFill>
            </a:endParaRPr>
          </a:p>
        </p:txBody>
      </p:sp>
      <p:sp>
        <p:nvSpPr>
          <p:cNvPr id="3" name="Content Placeholder 2"/>
          <p:cNvSpPr>
            <a:spLocks noGrp="1"/>
          </p:cNvSpPr>
          <p:nvPr>
            <p:ph idx="1"/>
          </p:nvPr>
        </p:nvSpPr>
        <p:spPr/>
        <p:txBody>
          <a:bodyPr>
            <a:normAutofit/>
          </a:bodyPr>
          <a:lstStyle/>
          <a:p>
            <a:pPr>
              <a:buNone/>
            </a:pPr>
            <a:r>
              <a:rPr lang="en-US" b="1" dirty="0" smtClean="0"/>
              <a:t>		Balanced </a:t>
            </a:r>
            <a:r>
              <a:rPr lang="en-US" b="1" dirty="0" smtClean="0"/>
              <a:t>regional development</a:t>
            </a:r>
            <a:r>
              <a:rPr lang="en-US" b="1" dirty="0"/>
              <a:t> is an important condition for the harmonious and smooth development of a country. ... Rather it indicates </a:t>
            </a:r>
            <a:r>
              <a:rPr lang="en-US" b="1" dirty="0" smtClean="0"/>
              <a:t>utilization </a:t>
            </a:r>
            <a:r>
              <a:rPr lang="en-US" b="1" dirty="0"/>
              <a:t>of </a:t>
            </a:r>
            <a:r>
              <a:rPr lang="en-US" b="1" dirty="0" smtClean="0"/>
              <a:t>development potential </a:t>
            </a:r>
            <a:r>
              <a:rPr lang="en-US" b="1" dirty="0"/>
              <a:t>of all areas as per its capacity so that the benefit of overall economic growth is shared by the inhabitants of all the different regions of a country.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Regional Disparities Measured</a:t>
            </a:r>
            <a:endParaRPr lang="en-US" b="1" dirty="0">
              <a:solidFill>
                <a:srgbClr val="FF0000"/>
              </a:solidFill>
            </a:endParaRPr>
          </a:p>
        </p:txBody>
      </p:sp>
      <p:sp>
        <p:nvSpPr>
          <p:cNvPr id="3" name="Content Placeholder 2"/>
          <p:cNvSpPr>
            <a:spLocks noGrp="1"/>
          </p:cNvSpPr>
          <p:nvPr>
            <p:ph idx="1"/>
          </p:nvPr>
        </p:nvSpPr>
        <p:spPr/>
        <p:txBody>
          <a:bodyPr>
            <a:noAutofit/>
          </a:bodyPr>
          <a:lstStyle/>
          <a:p>
            <a:r>
              <a:rPr lang="en-US" sz="3600" b="1" dirty="0"/>
              <a:t>The size of regional disparities is usually measured using the standard statistical indicators of variability rate. The most frequently used indicators are standard deviation and variation coefficient. Standard deviation is the radical of a variance.</a:t>
            </a:r>
          </a:p>
          <a:p>
            <a:pPr>
              <a:buNone/>
            </a:pPr>
            <a:r>
              <a:rPr lang="en-US" sz="3600" b="1" dirty="0"/>
              <a:t/>
            </a:r>
            <a:br>
              <a:rPr lang="en-US" sz="3600" b="1" dirty="0"/>
            </a:br>
            <a:endParaRPr lang="en-US"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Aim of Regional Development</a:t>
            </a:r>
            <a:endParaRPr lang="en-US" b="1" dirty="0">
              <a:solidFill>
                <a:srgbClr val="FF0000"/>
              </a:solidFill>
            </a:endParaRPr>
          </a:p>
        </p:txBody>
      </p:sp>
      <p:sp>
        <p:nvSpPr>
          <p:cNvPr id="3" name="Content Placeholder 2"/>
          <p:cNvSpPr>
            <a:spLocks noGrp="1"/>
          </p:cNvSpPr>
          <p:nvPr>
            <p:ph idx="1"/>
          </p:nvPr>
        </p:nvSpPr>
        <p:spPr>
          <a:xfrm>
            <a:off x="381000" y="1295400"/>
            <a:ext cx="8610600" cy="4525963"/>
          </a:xfrm>
        </p:spPr>
        <p:txBody>
          <a:bodyPr>
            <a:noAutofit/>
          </a:bodyPr>
          <a:lstStyle/>
          <a:p>
            <a:r>
              <a:rPr lang="en-US" sz="4400" b="1" smtClean="0"/>
              <a:t>Regional development encourages economically disadvantaged communities to improve their economic, social, cultural and environmental well being by realising the full potential of a region's resources and its inhabitants.</a:t>
            </a:r>
            <a:endParaRPr lang="en-US" sz="44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110</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Regional Imbalance In India</vt:lpstr>
      <vt:lpstr>Causes of Regional Disparity</vt:lpstr>
      <vt:lpstr>Regional Disparities</vt:lpstr>
      <vt:lpstr>Regional Disparities in India</vt:lpstr>
      <vt:lpstr>Balanced regional development</vt:lpstr>
      <vt:lpstr>Regional Disparities Measured</vt:lpstr>
      <vt:lpstr>Aim of Regional Development</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dc:creator>
  <cp:lastModifiedBy>wel</cp:lastModifiedBy>
  <cp:revision>8</cp:revision>
  <dcterms:created xsi:type="dcterms:W3CDTF">2020-08-12T07:14:22Z</dcterms:created>
  <dcterms:modified xsi:type="dcterms:W3CDTF">2020-08-19T15:14:54Z</dcterms:modified>
</cp:coreProperties>
</file>