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01" r:id="rId2"/>
    <p:sldId id="303" r:id="rId3"/>
    <p:sldId id="320" r:id="rId4"/>
    <p:sldId id="321" r:id="rId5"/>
    <p:sldId id="322" r:id="rId6"/>
    <p:sldId id="323" r:id="rId7"/>
    <p:sldId id="324" r:id="rId8"/>
    <p:sldId id="325"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8968" autoAdjust="0"/>
    <p:restoredTop sz="86809" autoAdjust="0"/>
  </p:normalViewPr>
  <p:slideViewPr>
    <p:cSldViewPr>
      <p:cViewPr>
        <p:scale>
          <a:sx n="80" d="100"/>
          <a:sy n="80" d="100"/>
        </p:scale>
        <p:origin x="-510" y="-312"/>
      </p:cViewPr>
      <p:guideLst>
        <p:guide orient="horz" pos="2160"/>
        <p:guide pos="2880"/>
      </p:guideLst>
    </p:cSldViewPr>
  </p:slideViewPr>
  <p:outlineViewPr>
    <p:cViewPr>
      <p:scale>
        <a:sx n="33" d="100"/>
        <a:sy n="33" d="100"/>
      </p:scale>
      <p:origin x="48" y="16479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heme" Target="theme/theme1.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viewProps" Target="view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presProps" Target="presProps.xml" /><Relationship Id="rId5" Type="http://schemas.openxmlformats.org/officeDocument/2006/relationships/slide" Target="slides/slide4.xml" /><Relationship Id="rId10" Type="http://schemas.openxmlformats.org/officeDocument/2006/relationships/notesMaster" Target="notesMasters/notesMaster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tableStyles" Target="tableStyle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9A9533E-5798-4B27-925D-02B79C1AEC8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52E0841F-9069-4EE3-A02E-B90629C2EF8E}"/>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FAB2F55-97EA-40D7-BD34-46F6F696DD31}" type="datetimeFigureOut">
              <a:rPr lang="en-US"/>
              <a:pPr>
                <a:defRPr/>
              </a:pPr>
              <a:t>8/24/2020</a:t>
            </a:fld>
            <a:endParaRPr lang="en-US"/>
          </a:p>
        </p:txBody>
      </p:sp>
      <p:sp>
        <p:nvSpPr>
          <p:cNvPr id="4" name="Slide Image Placeholder 3">
            <a:extLst>
              <a:ext uri="{FF2B5EF4-FFF2-40B4-BE49-F238E27FC236}">
                <a16:creationId xmlns:a16="http://schemas.microsoft.com/office/drawing/2014/main" id="{BAE0ABBA-E7DC-41B3-BB9C-8C01270B183F}"/>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EF0D697B-3EF8-4911-A8D9-CD38736A9A4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BDA52AF-81E6-4B13-A743-DD222A6CD1AE}"/>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99DC4387-C450-4C85-9033-BCA8C581488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1F0C0D3D-A4FA-4A48-9039-B978591E32D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5B3CB878-8844-4510-B693-927AC287D8A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923004E-9AFB-4B49-82AE-2C49C5C8EC0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r>
              <a:rPr lang="en-GB" altLang="en-US"/>
              <a:t>Describing the state of health inequality in a population requires valid and reliable data, which are acceptable for use from a ethical and cultural standpoints. </a:t>
            </a:r>
          </a:p>
          <a:p>
            <a:pPr marL="171450" indent="-171450">
              <a:spcBef>
                <a:spcPct val="0"/>
              </a:spcBef>
              <a:buFontTx/>
              <a:buChar char="•"/>
            </a:pPr>
            <a:r>
              <a:rPr lang="en-GB" altLang="en-US"/>
              <a:t>The infrastructure that collects and organizes data is important to consider, as its strength will affect the merit of the data. </a:t>
            </a:r>
          </a:p>
          <a:p>
            <a:pPr marL="628650" lvl="1" indent="-171450">
              <a:spcBef>
                <a:spcPct val="0"/>
              </a:spcBef>
              <a:buFontTx/>
              <a:buChar char="•"/>
            </a:pPr>
            <a:r>
              <a:rPr lang="en-GB" altLang="en-US"/>
              <a:t>Sometimes health information infrastructure is created with the express purpose of collecting data for health monitoring, as is the case with large household health surveys. </a:t>
            </a:r>
          </a:p>
          <a:p>
            <a:pPr marL="628650" lvl="1" indent="-171450">
              <a:spcBef>
                <a:spcPct val="0"/>
              </a:spcBef>
              <a:buFontTx/>
              <a:buChar char="•"/>
            </a:pPr>
            <a:r>
              <a:rPr lang="en-GB" altLang="en-US"/>
              <a:t>Other times, data that are used for health monitoring are created for other purposes originally, but can also be applied for use in health monitoring. </a:t>
            </a:r>
            <a:endParaRPr lang="en-US" altLang="en-US"/>
          </a:p>
        </p:txBody>
      </p:sp>
      <p:sp>
        <p:nvSpPr>
          <p:cNvPr id="23556" name="Slide Number Placeholder 3">
            <a:extLst>
              <a:ext uri="{FF2B5EF4-FFF2-40B4-BE49-F238E27FC236}">
                <a16:creationId xmlns:a16="http://schemas.microsoft.com/office/drawing/2014/main" id="{F9B40959-2F64-44A1-963C-5105698B96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BFE8F574-0515-4ABC-8A68-382D04187FE5}"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49C50E0F-D13C-4F0F-ADA3-3D8CDF40B1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a:extLst>
              <a:ext uri="{FF2B5EF4-FFF2-40B4-BE49-F238E27FC236}">
                <a16:creationId xmlns:a16="http://schemas.microsoft.com/office/drawing/2014/main" id="{9C3E1B94-683F-4B61-AC0B-23799DCE58DF}"/>
              </a:ext>
            </a:extLst>
          </p:cNvPr>
          <p:cNvSpPr>
            <a:spLocks noGrp="1"/>
          </p:cNvSpPr>
          <p:nvPr>
            <p:ph type="body" idx="1"/>
          </p:nvPr>
        </p:nvSpPr>
        <p:spPr/>
        <p:txBody>
          <a:bodyPr/>
          <a:lstStyle/>
          <a:p>
            <a:pPr marL="171450" indent="-171450" fontAlgn="auto">
              <a:spcBef>
                <a:spcPts val="0"/>
              </a:spcBef>
              <a:spcAft>
                <a:spcPts val="0"/>
              </a:spcAft>
              <a:buFont typeface="Arial" panose="020B0604020202020204" pitchFamily="34" charset="0"/>
              <a:buChar char="•"/>
              <a:defRPr/>
            </a:pPr>
            <a:r>
              <a:rPr lang="en-GB" dirty="0"/>
              <a:t>There are essentially two broad categories of data sources: (a) population based; and (b) institution based. Surveillance systems, which combine population-based and institution-based data, are sometimes classified as a third category. </a:t>
            </a:r>
          </a:p>
          <a:p>
            <a:pPr marL="628650" lvl="1" indent="-171450" fontAlgn="auto">
              <a:spcBef>
                <a:spcPts val="0"/>
              </a:spcBef>
              <a:spcAft>
                <a:spcPts val="0"/>
              </a:spcAft>
              <a:buFont typeface="Arial" panose="020B0604020202020204" pitchFamily="34" charset="0"/>
              <a:buChar char="•"/>
              <a:defRPr/>
            </a:pPr>
            <a:r>
              <a:rPr lang="en-GB" b="1" dirty="0"/>
              <a:t>Population-based data sources </a:t>
            </a:r>
            <a:r>
              <a:rPr lang="en-GB" dirty="0"/>
              <a:t>include sources that have information on every individual in a population (for example, </a:t>
            </a:r>
            <a:r>
              <a:rPr lang="en-GB" b="1" dirty="0"/>
              <a:t>censuses</a:t>
            </a:r>
            <a:r>
              <a:rPr lang="en-GB" dirty="0"/>
              <a:t> or </a:t>
            </a:r>
            <a:r>
              <a:rPr lang="en-GB" b="1" dirty="0"/>
              <a:t>vital registration systems</a:t>
            </a:r>
            <a:r>
              <a:rPr lang="en-GB" dirty="0"/>
              <a:t>) and sources that have information on a representative sample of the population (for example, </a:t>
            </a:r>
            <a:r>
              <a:rPr lang="en-GB" b="1" dirty="0"/>
              <a:t>household surveys</a:t>
            </a:r>
            <a:r>
              <a:rPr lang="en-GB" dirty="0"/>
              <a:t>). </a:t>
            </a:r>
          </a:p>
          <a:p>
            <a:pPr marL="628650" lvl="1" indent="-171450" fontAlgn="auto">
              <a:spcBef>
                <a:spcPts val="0"/>
              </a:spcBef>
              <a:spcAft>
                <a:spcPts val="0"/>
              </a:spcAft>
              <a:buFont typeface="Arial" panose="020B0604020202020204" pitchFamily="34" charset="0"/>
              <a:buChar char="•"/>
              <a:defRPr/>
            </a:pPr>
            <a:r>
              <a:rPr lang="en-GB" b="1" dirty="0"/>
              <a:t>Institution-based data sources</a:t>
            </a:r>
            <a:r>
              <a:rPr lang="en-GB" dirty="0"/>
              <a:t> gather data in the course of administrative and operational activities, and thus only include people that have had interaction with a given institution. It is possible that administrative data from institution-based sources could reflect the individual or household level (for example, waiting time to elective surgeries or surgical wound infection rate), or at the national or subnational level (for example, general service readiness or total health expenditure per capita). Examples of institution-based data sources include </a:t>
            </a:r>
            <a:r>
              <a:rPr lang="en-GB" b="1" dirty="0"/>
              <a:t>resource, service or individual records</a:t>
            </a:r>
            <a:r>
              <a:rPr lang="en-GB" dirty="0"/>
              <a:t>.</a:t>
            </a:r>
            <a:endParaRPr lang="en-US" dirty="0"/>
          </a:p>
          <a:p>
            <a:pPr fontAlgn="auto">
              <a:spcBef>
                <a:spcPts val="0"/>
              </a:spcBef>
              <a:spcAft>
                <a:spcPts val="0"/>
              </a:spcAft>
              <a:defRPr/>
            </a:pPr>
            <a:endParaRPr lang="en-US" dirty="0"/>
          </a:p>
        </p:txBody>
      </p:sp>
      <p:sp>
        <p:nvSpPr>
          <p:cNvPr id="24580" name="Slide Number Placeholder 3">
            <a:extLst>
              <a:ext uri="{FF2B5EF4-FFF2-40B4-BE49-F238E27FC236}">
                <a16:creationId xmlns:a16="http://schemas.microsoft.com/office/drawing/2014/main" id="{96C99E26-1FBF-43FB-9A0F-427021AD25B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9FA6169A-A591-4C3B-840D-AA4D2A08F77C}" type="slidenum">
              <a:rPr lang="en-US" altLang="en-US"/>
              <a:pPr/>
              <a:t>2</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D41B1088-65EE-43A7-9B97-F0FE9A21045B}"/>
              </a:ext>
            </a:extLst>
          </p:cNvPr>
          <p:cNvSpPr>
            <a:spLocks noGrp="1"/>
          </p:cNvSpPr>
          <p:nvPr>
            <p:ph type="dt" sz="half" idx="10"/>
          </p:nvPr>
        </p:nvSpPr>
        <p:spPr/>
        <p:txBody>
          <a:bodyPr/>
          <a:lstStyle>
            <a:lvl1pPr>
              <a:defRPr/>
            </a:lvl1pPr>
          </a:lstStyle>
          <a:p>
            <a:pPr>
              <a:defRPr/>
            </a:pPr>
            <a:fld id="{D90314AE-2668-4FBA-8102-A50319D53279}" type="datetimeFigureOut">
              <a:rPr lang="en-US"/>
              <a:pPr>
                <a:defRPr/>
              </a:pPr>
              <a:t>8/24/2020</a:t>
            </a:fld>
            <a:endParaRPr lang="en-US"/>
          </a:p>
        </p:txBody>
      </p:sp>
      <p:sp>
        <p:nvSpPr>
          <p:cNvPr id="5" name="Footer Placeholder 4">
            <a:extLst>
              <a:ext uri="{FF2B5EF4-FFF2-40B4-BE49-F238E27FC236}">
                <a16:creationId xmlns:a16="http://schemas.microsoft.com/office/drawing/2014/main" id="{F2968693-42E0-4B79-AF71-DDB0C09B31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F751610E-528A-419D-A39C-580C3159A3B8}"/>
              </a:ext>
            </a:extLst>
          </p:cNvPr>
          <p:cNvSpPr>
            <a:spLocks noGrp="1"/>
          </p:cNvSpPr>
          <p:nvPr>
            <p:ph type="sldNum" sz="quarter" idx="12"/>
          </p:nvPr>
        </p:nvSpPr>
        <p:spPr/>
        <p:txBody>
          <a:bodyPr/>
          <a:lstStyle>
            <a:lvl1pPr>
              <a:defRPr/>
            </a:lvl1pPr>
          </a:lstStyle>
          <a:p>
            <a:fld id="{AF4F9E9D-9311-45FF-90C5-5F0DD2BF2442}" type="slidenum">
              <a:rPr lang="en-US" altLang="en-US"/>
              <a:pPr/>
              <a:t>‹#›</a:t>
            </a:fld>
            <a:endParaRPr lang="en-US" altLang="en-US"/>
          </a:p>
        </p:txBody>
      </p:sp>
    </p:spTree>
    <p:extLst>
      <p:ext uri="{BB962C8B-B14F-4D97-AF65-F5344CB8AC3E}">
        <p14:creationId xmlns:p14="http://schemas.microsoft.com/office/powerpoint/2010/main" val="4003359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F9FC80-C761-429F-AAB1-BF0A56478739}"/>
              </a:ext>
            </a:extLst>
          </p:cNvPr>
          <p:cNvSpPr>
            <a:spLocks noGrp="1"/>
          </p:cNvSpPr>
          <p:nvPr>
            <p:ph type="dt" sz="half" idx="10"/>
          </p:nvPr>
        </p:nvSpPr>
        <p:spPr/>
        <p:txBody>
          <a:bodyPr/>
          <a:lstStyle>
            <a:lvl1pPr>
              <a:defRPr/>
            </a:lvl1pPr>
          </a:lstStyle>
          <a:p>
            <a:pPr>
              <a:defRPr/>
            </a:pPr>
            <a:fld id="{63E976D1-640B-40F4-99EB-330ED3B57477}" type="datetimeFigureOut">
              <a:rPr lang="en-US"/>
              <a:pPr>
                <a:defRPr/>
              </a:pPr>
              <a:t>8/24/2020</a:t>
            </a:fld>
            <a:endParaRPr lang="en-US"/>
          </a:p>
        </p:txBody>
      </p:sp>
      <p:sp>
        <p:nvSpPr>
          <p:cNvPr id="5" name="Footer Placeholder 4">
            <a:extLst>
              <a:ext uri="{FF2B5EF4-FFF2-40B4-BE49-F238E27FC236}">
                <a16:creationId xmlns:a16="http://schemas.microsoft.com/office/drawing/2014/main" id="{2D31F0BD-F38F-4CAE-BBC6-862417A25FC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2A24B42-5992-407C-AFE2-639987432E17}"/>
              </a:ext>
            </a:extLst>
          </p:cNvPr>
          <p:cNvSpPr>
            <a:spLocks noGrp="1"/>
          </p:cNvSpPr>
          <p:nvPr>
            <p:ph type="sldNum" sz="quarter" idx="12"/>
          </p:nvPr>
        </p:nvSpPr>
        <p:spPr/>
        <p:txBody>
          <a:bodyPr/>
          <a:lstStyle>
            <a:lvl1pPr>
              <a:defRPr/>
            </a:lvl1pPr>
          </a:lstStyle>
          <a:p>
            <a:fld id="{D1EEB1A1-6C8E-450F-AF20-FE1DE5F1848B}" type="slidenum">
              <a:rPr lang="en-US" altLang="en-US"/>
              <a:pPr/>
              <a:t>‹#›</a:t>
            </a:fld>
            <a:endParaRPr lang="en-US" altLang="en-US"/>
          </a:p>
        </p:txBody>
      </p:sp>
    </p:spTree>
    <p:extLst>
      <p:ext uri="{BB962C8B-B14F-4D97-AF65-F5344CB8AC3E}">
        <p14:creationId xmlns:p14="http://schemas.microsoft.com/office/powerpoint/2010/main" val="31393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65D375-3326-4B94-9A0A-1E5D5D98CE7C}"/>
              </a:ext>
            </a:extLst>
          </p:cNvPr>
          <p:cNvSpPr>
            <a:spLocks noGrp="1"/>
          </p:cNvSpPr>
          <p:nvPr>
            <p:ph type="dt" sz="half" idx="10"/>
          </p:nvPr>
        </p:nvSpPr>
        <p:spPr/>
        <p:txBody>
          <a:bodyPr/>
          <a:lstStyle>
            <a:lvl1pPr>
              <a:defRPr/>
            </a:lvl1pPr>
          </a:lstStyle>
          <a:p>
            <a:pPr>
              <a:defRPr/>
            </a:pPr>
            <a:fld id="{FB133971-022D-4771-ADAD-8CD542CF2B24}" type="datetimeFigureOut">
              <a:rPr lang="en-US"/>
              <a:pPr>
                <a:defRPr/>
              </a:pPr>
              <a:t>8/24/2020</a:t>
            </a:fld>
            <a:endParaRPr lang="en-US"/>
          </a:p>
        </p:txBody>
      </p:sp>
      <p:sp>
        <p:nvSpPr>
          <p:cNvPr id="5" name="Footer Placeholder 4">
            <a:extLst>
              <a:ext uri="{FF2B5EF4-FFF2-40B4-BE49-F238E27FC236}">
                <a16:creationId xmlns:a16="http://schemas.microsoft.com/office/drawing/2014/main" id="{D575FDCF-AF47-4C60-BB8F-D225EB07FCD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540AFC1-C33D-4632-82B6-7AF223B453EC}"/>
              </a:ext>
            </a:extLst>
          </p:cNvPr>
          <p:cNvSpPr>
            <a:spLocks noGrp="1"/>
          </p:cNvSpPr>
          <p:nvPr>
            <p:ph type="sldNum" sz="quarter" idx="12"/>
          </p:nvPr>
        </p:nvSpPr>
        <p:spPr/>
        <p:txBody>
          <a:bodyPr/>
          <a:lstStyle>
            <a:lvl1pPr>
              <a:defRPr/>
            </a:lvl1pPr>
          </a:lstStyle>
          <a:p>
            <a:fld id="{8558B230-913D-4BF4-A94F-F0D4CFE0F1BD}" type="slidenum">
              <a:rPr lang="en-US" altLang="en-US"/>
              <a:pPr/>
              <a:t>‹#›</a:t>
            </a:fld>
            <a:endParaRPr lang="en-US" altLang="en-US"/>
          </a:p>
        </p:txBody>
      </p:sp>
    </p:spTree>
    <p:extLst>
      <p:ext uri="{BB962C8B-B14F-4D97-AF65-F5344CB8AC3E}">
        <p14:creationId xmlns:p14="http://schemas.microsoft.com/office/powerpoint/2010/main" val="2338823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84A4F-5C82-4DF8-ABC5-10C44F9BE766}"/>
              </a:ext>
            </a:extLst>
          </p:cNvPr>
          <p:cNvSpPr>
            <a:spLocks noGrp="1"/>
          </p:cNvSpPr>
          <p:nvPr>
            <p:ph type="dt" sz="half" idx="10"/>
          </p:nvPr>
        </p:nvSpPr>
        <p:spPr/>
        <p:txBody>
          <a:bodyPr/>
          <a:lstStyle>
            <a:lvl1pPr>
              <a:defRPr/>
            </a:lvl1pPr>
          </a:lstStyle>
          <a:p>
            <a:pPr>
              <a:defRPr/>
            </a:pPr>
            <a:fld id="{33A582BB-39E8-4596-8892-31307E9828A6}" type="datetimeFigureOut">
              <a:rPr lang="en-US"/>
              <a:pPr>
                <a:defRPr/>
              </a:pPr>
              <a:t>8/24/2020</a:t>
            </a:fld>
            <a:endParaRPr lang="en-US"/>
          </a:p>
        </p:txBody>
      </p:sp>
      <p:sp>
        <p:nvSpPr>
          <p:cNvPr id="5" name="Footer Placeholder 4">
            <a:extLst>
              <a:ext uri="{FF2B5EF4-FFF2-40B4-BE49-F238E27FC236}">
                <a16:creationId xmlns:a16="http://schemas.microsoft.com/office/drawing/2014/main" id="{DA685102-9764-4992-AABF-76E435C634E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57ADBC95-4013-42C0-8D56-27EB7E077C37}"/>
              </a:ext>
            </a:extLst>
          </p:cNvPr>
          <p:cNvSpPr>
            <a:spLocks noGrp="1"/>
          </p:cNvSpPr>
          <p:nvPr>
            <p:ph type="sldNum" sz="quarter" idx="12"/>
          </p:nvPr>
        </p:nvSpPr>
        <p:spPr/>
        <p:txBody>
          <a:bodyPr/>
          <a:lstStyle>
            <a:lvl1pPr>
              <a:defRPr/>
            </a:lvl1pPr>
          </a:lstStyle>
          <a:p>
            <a:fld id="{3090396A-A9A3-4E5A-B242-720C4D14D649}" type="slidenum">
              <a:rPr lang="en-US" altLang="en-US"/>
              <a:pPr/>
              <a:t>‹#›</a:t>
            </a:fld>
            <a:endParaRPr lang="en-US" altLang="en-US"/>
          </a:p>
        </p:txBody>
      </p:sp>
    </p:spTree>
    <p:extLst>
      <p:ext uri="{BB962C8B-B14F-4D97-AF65-F5344CB8AC3E}">
        <p14:creationId xmlns:p14="http://schemas.microsoft.com/office/powerpoint/2010/main" val="146190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8AE643-9D1B-4789-AC28-8C21ED0AF682}"/>
              </a:ext>
            </a:extLst>
          </p:cNvPr>
          <p:cNvSpPr>
            <a:spLocks noGrp="1"/>
          </p:cNvSpPr>
          <p:nvPr>
            <p:ph type="dt" sz="half" idx="10"/>
          </p:nvPr>
        </p:nvSpPr>
        <p:spPr/>
        <p:txBody>
          <a:bodyPr/>
          <a:lstStyle>
            <a:lvl1pPr>
              <a:defRPr/>
            </a:lvl1pPr>
          </a:lstStyle>
          <a:p>
            <a:pPr>
              <a:defRPr/>
            </a:pPr>
            <a:fld id="{3C8069BD-DA7E-4145-839E-202BD6AFA943}" type="datetimeFigureOut">
              <a:rPr lang="en-US"/>
              <a:pPr>
                <a:defRPr/>
              </a:pPr>
              <a:t>8/24/2020</a:t>
            </a:fld>
            <a:endParaRPr lang="en-US"/>
          </a:p>
        </p:txBody>
      </p:sp>
      <p:sp>
        <p:nvSpPr>
          <p:cNvPr id="5" name="Footer Placeholder 4">
            <a:extLst>
              <a:ext uri="{FF2B5EF4-FFF2-40B4-BE49-F238E27FC236}">
                <a16:creationId xmlns:a16="http://schemas.microsoft.com/office/drawing/2014/main" id="{C88A0347-5D5F-4141-93BA-FA52167900C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3043D5F5-2788-43B6-B8AB-575C17DB1A22}"/>
              </a:ext>
            </a:extLst>
          </p:cNvPr>
          <p:cNvSpPr>
            <a:spLocks noGrp="1"/>
          </p:cNvSpPr>
          <p:nvPr>
            <p:ph type="sldNum" sz="quarter" idx="12"/>
          </p:nvPr>
        </p:nvSpPr>
        <p:spPr/>
        <p:txBody>
          <a:bodyPr/>
          <a:lstStyle>
            <a:lvl1pPr>
              <a:defRPr/>
            </a:lvl1pPr>
          </a:lstStyle>
          <a:p>
            <a:fld id="{4D43E7FE-CBDF-4C90-81CF-9F6FCDA96BA7}" type="slidenum">
              <a:rPr lang="en-US" altLang="en-US"/>
              <a:pPr/>
              <a:t>‹#›</a:t>
            </a:fld>
            <a:endParaRPr lang="en-US" altLang="en-US"/>
          </a:p>
        </p:txBody>
      </p:sp>
    </p:spTree>
    <p:extLst>
      <p:ext uri="{BB962C8B-B14F-4D97-AF65-F5344CB8AC3E}">
        <p14:creationId xmlns:p14="http://schemas.microsoft.com/office/powerpoint/2010/main" val="118775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AC8761CD-4820-43B0-B04C-C84F6D58985E}"/>
              </a:ext>
            </a:extLst>
          </p:cNvPr>
          <p:cNvSpPr>
            <a:spLocks noGrp="1"/>
          </p:cNvSpPr>
          <p:nvPr>
            <p:ph type="dt" sz="half" idx="10"/>
          </p:nvPr>
        </p:nvSpPr>
        <p:spPr/>
        <p:txBody>
          <a:bodyPr/>
          <a:lstStyle>
            <a:lvl1pPr>
              <a:defRPr/>
            </a:lvl1pPr>
          </a:lstStyle>
          <a:p>
            <a:pPr>
              <a:defRPr/>
            </a:pPr>
            <a:fld id="{C337A3A9-3109-4C7F-A931-5B2CC610A662}" type="datetimeFigureOut">
              <a:rPr lang="en-US"/>
              <a:pPr>
                <a:defRPr/>
              </a:pPr>
              <a:t>8/24/2020</a:t>
            </a:fld>
            <a:endParaRPr lang="en-US"/>
          </a:p>
        </p:txBody>
      </p:sp>
      <p:sp>
        <p:nvSpPr>
          <p:cNvPr id="6" name="Footer Placeholder 4">
            <a:extLst>
              <a:ext uri="{FF2B5EF4-FFF2-40B4-BE49-F238E27FC236}">
                <a16:creationId xmlns:a16="http://schemas.microsoft.com/office/drawing/2014/main" id="{20E82732-43DD-4566-A918-4E0446D14FC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0F1BCD-3D1E-4E08-A556-FD6882FA4F8E}"/>
              </a:ext>
            </a:extLst>
          </p:cNvPr>
          <p:cNvSpPr>
            <a:spLocks noGrp="1"/>
          </p:cNvSpPr>
          <p:nvPr>
            <p:ph type="sldNum" sz="quarter" idx="12"/>
          </p:nvPr>
        </p:nvSpPr>
        <p:spPr/>
        <p:txBody>
          <a:bodyPr/>
          <a:lstStyle>
            <a:lvl1pPr>
              <a:defRPr/>
            </a:lvl1pPr>
          </a:lstStyle>
          <a:p>
            <a:fld id="{0F36DA82-73B3-4398-B2CE-929902F08CD1}" type="slidenum">
              <a:rPr lang="en-US" altLang="en-US"/>
              <a:pPr/>
              <a:t>‹#›</a:t>
            </a:fld>
            <a:endParaRPr lang="en-US" altLang="en-US"/>
          </a:p>
        </p:txBody>
      </p:sp>
    </p:spTree>
    <p:extLst>
      <p:ext uri="{BB962C8B-B14F-4D97-AF65-F5344CB8AC3E}">
        <p14:creationId xmlns:p14="http://schemas.microsoft.com/office/powerpoint/2010/main" val="1895363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1F53DB3B-47B9-4834-86EC-9CC1C6E1B288}"/>
              </a:ext>
            </a:extLst>
          </p:cNvPr>
          <p:cNvSpPr>
            <a:spLocks noGrp="1"/>
          </p:cNvSpPr>
          <p:nvPr>
            <p:ph type="dt" sz="half" idx="10"/>
          </p:nvPr>
        </p:nvSpPr>
        <p:spPr/>
        <p:txBody>
          <a:bodyPr/>
          <a:lstStyle>
            <a:lvl1pPr>
              <a:defRPr/>
            </a:lvl1pPr>
          </a:lstStyle>
          <a:p>
            <a:pPr>
              <a:defRPr/>
            </a:pPr>
            <a:fld id="{CF9C8A32-CCD4-4139-8F0C-9D4C5DCD1BC7}" type="datetimeFigureOut">
              <a:rPr lang="en-US"/>
              <a:pPr>
                <a:defRPr/>
              </a:pPr>
              <a:t>8/24/2020</a:t>
            </a:fld>
            <a:endParaRPr lang="en-US"/>
          </a:p>
        </p:txBody>
      </p:sp>
      <p:sp>
        <p:nvSpPr>
          <p:cNvPr id="8" name="Footer Placeholder 4">
            <a:extLst>
              <a:ext uri="{FF2B5EF4-FFF2-40B4-BE49-F238E27FC236}">
                <a16:creationId xmlns:a16="http://schemas.microsoft.com/office/drawing/2014/main" id="{7F924833-074D-4503-943F-02979502D2F2}"/>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2D9E8769-241A-4C93-9FE2-19BE1978EC99}"/>
              </a:ext>
            </a:extLst>
          </p:cNvPr>
          <p:cNvSpPr>
            <a:spLocks noGrp="1"/>
          </p:cNvSpPr>
          <p:nvPr>
            <p:ph type="sldNum" sz="quarter" idx="12"/>
          </p:nvPr>
        </p:nvSpPr>
        <p:spPr/>
        <p:txBody>
          <a:bodyPr/>
          <a:lstStyle>
            <a:lvl1pPr>
              <a:defRPr/>
            </a:lvl1pPr>
          </a:lstStyle>
          <a:p>
            <a:fld id="{6722C02F-C515-4108-9459-79C3DC46766B}" type="slidenum">
              <a:rPr lang="en-US" altLang="en-US"/>
              <a:pPr/>
              <a:t>‹#›</a:t>
            </a:fld>
            <a:endParaRPr lang="en-US" altLang="en-US"/>
          </a:p>
        </p:txBody>
      </p:sp>
    </p:spTree>
    <p:extLst>
      <p:ext uri="{BB962C8B-B14F-4D97-AF65-F5344CB8AC3E}">
        <p14:creationId xmlns:p14="http://schemas.microsoft.com/office/powerpoint/2010/main" val="2616146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CC3C3303-13FF-4A82-90C9-A428B6B1E207}"/>
              </a:ext>
            </a:extLst>
          </p:cNvPr>
          <p:cNvSpPr>
            <a:spLocks noGrp="1"/>
          </p:cNvSpPr>
          <p:nvPr>
            <p:ph type="dt" sz="half" idx="10"/>
          </p:nvPr>
        </p:nvSpPr>
        <p:spPr/>
        <p:txBody>
          <a:bodyPr/>
          <a:lstStyle>
            <a:lvl1pPr>
              <a:defRPr/>
            </a:lvl1pPr>
          </a:lstStyle>
          <a:p>
            <a:pPr>
              <a:defRPr/>
            </a:pPr>
            <a:fld id="{53A2A6C3-BF56-4C46-ADC5-BA28DB0084BC}" type="datetimeFigureOut">
              <a:rPr lang="en-US"/>
              <a:pPr>
                <a:defRPr/>
              </a:pPr>
              <a:t>8/24/2020</a:t>
            </a:fld>
            <a:endParaRPr lang="en-US"/>
          </a:p>
        </p:txBody>
      </p:sp>
      <p:sp>
        <p:nvSpPr>
          <p:cNvPr id="4" name="Footer Placeholder 4">
            <a:extLst>
              <a:ext uri="{FF2B5EF4-FFF2-40B4-BE49-F238E27FC236}">
                <a16:creationId xmlns:a16="http://schemas.microsoft.com/office/drawing/2014/main" id="{78611C64-032D-47B5-A500-39A8DC7C60F9}"/>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CC1FFB96-85B6-4493-B3CD-4C53611EED30}"/>
              </a:ext>
            </a:extLst>
          </p:cNvPr>
          <p:cNvSpPr>
            <a:spLocks noGrp="1"/>
          </p:cNvSpPr>
          <p:nvPr>
            <p:ph type="sldNum" sz="quarter" idx="12"/>
          </p:nvPr>
        </p:nvSpPr>
        <p:spPr/>
        <p:txBody>
          <a:bodyPr/>
          <a:lstStyle>
            <a:lvl1pPr>
              <a:defRPr/>
            </a:lvl1pPr>
          </a:lstStyle>
          <a:p>
            <a:fld id="{EA94DC26-E11A-4BD6-AECF-8F0127F5FD9A}" type="slidenum">
              <a:rPr lang="en-US" altLang="en-US"/>
              <a:pPr/>
              <a:t>‹#›</a:t>
            </a:fld>
            <a:endParaRPr lang="en-US" altLang="en-US"/>
          </a:p>
        </p:txBody>
      </p:sp>
    </p:spTree>
    <p:extLst>
      <p:ext uri="{BB962C8B-B14F-4D97-AF65-F5344CB8AC3E}">
        <p14:creationId xmlns:p14="http://schemas.microsoft.com/office/powerpoint/2010/main" val="15589533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AAAAA36A-9973-4CB1-9FDD-5A5DD8CEED17}"/>
              </a:ext>
            </a:extLst>
          </p:cNvPr>
          <p:cNvSpPr>
            <a:spLocks noGrp="1"/>
          </p:cNvSpPr>
          <p:nvPr>
            <p:ph type="dt" sz="half" idx="10"/>
          </p:nvPr>
        </p:nvSpPr>
        <p:spPr/>
        <p:txBody>
          <a:bodyPr/>
          <a:lstStyle>
            <a:lvl1pPr>
              <a:defRPr/>
            </a:lvl1pPr>
          </a:lstStyle>
          <a:p>
            <a:pPr>
              <a:defRPr/>
            </a:pPr>
            <a:fld id="{D7320B45-14DC-47A3-92F1-0492F147FAD8}" type="datetimeFigureOut">
              <a:rPr lang="en-US"/>
              <a:pPr>
                <a:defRPr/>
              </a:pPr>
              <a:t>8/24/2020</a:t>
            </a:fld>
            <a:endParaRPr lang="en-US"/>
          </a:p>
        </p:txBody>
      </p:sp>
      <p:sp>
        <p:nvSpPr>
          <p:cNvPr id="3" name="Footer Placeholder 4">
            <a:extLst>
              <a:ext uri="{FF2B5EF4-FFF2-40B4-BE49-F238E27FC236}">
                <a16:creationId xmlns:a16="http://schemas.microsoft.com/office/drawing/2014/main" id="{CE863C5B-4A44-40EC-A31D-F3411D3747E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8CF4477D-2F11-4E5C-BC80-34D20ADA1028}"/>
              </a:ext>
            </a:extLst>
          </p:cNvPr>
          <p:cNvSpPr>
            <a:spLocks noGrp="1"/>
          </p:cNvSpPr>
          <p:nvPr>
            <p:ph type="sldNum" sz="quarter" idx="12"/>
          </p:nvPr>
        </p:nvSpPr>
        <p:spPr/>
        <p:txBody>
          <a:bodyPr/>
          <a:lstStyle>
            <a:lvl1pPr>
              <a:defRPr/>
            </a:lvl1pPr>
          </a:lstStyle>
          <a:p>
            <a:fld id="{F270FC12-13C1-47DB-8D27-CCE9F841205C}" type="slidenum">
              <a:rPr lang="en-US" altLang="en-US"/>
              <a:pPr/>
              <a:t>‹#›</a:t>
            </a:fld>
            <a:endParaRPr lang="en-US" altLang="en-US"/>
          </a:p>
        </p:txBody>
      </p:sp>
    </p:spTree>
    <p:extLst>
      <p:ext uri="{BB962C8B-B14F-4D97-AF65-F5344CB8AC3E}">
        <p14:creationId xmlns:p14="http://schemas.microsoft.com/office/powerpoint/2010/main" val="2868681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0A327859-790F-4AB4-BBB9-572AE29FE08E}"/>
              </a:ext>
            </a:extLst>
          </p:cNvPr>
          <p:cNvSpPr>
            <a:spLocks noGrp="1"/>
          </p:cNvSpPr>
          <p:nvPr>
            <p:ph type="dt" sz="half" idx="10"/>
          </p:nvPr>
        </p:nvSpPr>
        <p:spPr/>
        <p:txBody>
          <a:bodyPr/>
          <a:lstStyle>
            <a:lvl1pPr>
              <a:defRPr/>
            </a:lvl1pPr>
          </a:lstStyle>
          <a:p>
            <a:pPr>
              <a:defRPr/>
            </a:pPr>
            <a:fld id="{0300FD15-3094-43BB-8EE7-DFBD20B9D354}" type="datetimeFigureOut">
              <a:rPr lang="en-US"/>
              <a:pPr>
                <a:defRPr/>
              </a:pPr>
              <a:t>8/24/2020</a:t>
            </a:fld>
            <a:endParaRPr lang="en-US"/>
          </a:p>
        </p:txBody>
      </p:sp>
      <p:sp>
        <p:nvSpPr>
          <p:cNvPr id="6" name="Footer Placeholder 4">
            <a:extLst>
              <a:ext uri="{FF2B5EF4-FFF2-40B4-BE49-F238E27FC236}">
                <a16:creationId xmlns:a16="http://schemas.microsoft.com/office/drawing/2014/main" id="{AA3B91EC-58C7-4539-95FD-ECA9FE0AB8CC}"/>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B0DCF3F9-0F5F-43B8-BBBD-5B2D275BEBC7}"/>
              </a:ext>
            </a:extLst>
          </p:cNvPr>
          <p:cNvSpPr>
            <a:spLocks noGrp="1"/>
          </p:cNvSpPr>
          <p:nvPr>
            <p:ph type="sldNum" sz="quarter" idx="12"/>
          </p:nvPr>
        </p:nvSpPr>
        <p:spPr/>
        <p:txBody>
          <a:bodyPr/>
          <a:lstStyle>
            <a:lvl1pPr>
              <a:defRPr/>
            </a:lvl1pPr>
          </a:lstStyle>
          <a:p>
            <a:fld id="{EAFB2074-C620-4222-8F01-07A44DBCF963}" type="slidenum">
              <a:rPr lang="en-US" altLang="en-US"/>
              <a:pPr/>
              <a:t>‹#›</a:t>
            </a:fld>
            <a:endParaRPr lang="en-US" altLang="en-US"/>
          </a:p>
        </p:txBody>
      </p:sp>
    </p:spTree>
    <p:extLst>
      <p:ext uri="{BB962C8B-B14F-4D97-AF65-F5344CB8AC3E}">
        <p14:creationId xmlns:p14="http://schemas.microsoft.com/office/powerpoint/2010/main" val="1696453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47E5147F-9F5E-4142-BC13-8C596665A731}"/>
              </a:ext>
            </a:extLst>
          </p:cNvPr>
          <p:cNvSpPr>
            <a:spLocks noGrp="1"/>
          </p:cNvSpPr>
          <p:nvPr>
            <p:ph type="dt" sz="half" idx="10"/>
          </p:nvPr>
        </p:nvSpPr>
        <p:spPr/>
        <p:txBody>
          <a:bodyPr/>
          <a:lstStyle>
            <a:lvl1pPr>
              <a:defRPr/>
            </a:lvl1pPr>
          </a:lstStyle>
          <a:p>
            <a:pPr>
              <a:defRPr/>
            </a:pPr>
            <a:fld id="{EE79E7F4-A33A-4CE8-8C35-D9AF8F484832}" type="datetimeFigureOut">
              <a:rPr lang="en-US"/>
              <a:pPr>
                <a:defRPr/>
              </a:pPr>
              <a:t>8/24/2020</a:t>
            </a:fld>
            <a:endParaRPr lang="en-US"/>
          </a:p>
        </p:txBody>
      </p:sp>
      <p:sp>
        <p:nvSpPr>
          <p:cNvPr id="6" name="Footer Placeholder 4">
            <a:extLst>
              <a:ext uri="{FF2B5EF4-FFF2-40B4-BE49-F238E27FC236}">
                <a16:creationId xmlns:a16="http://schemas.microsoft.com/office/drawing/2014/main" id="{B1C36FF7-085D-434D-9094-0E440D25216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2E87446-3CE9-4C6D-A745-C4DEC95046B1}"/>
              </a:ext>
            </a:extLst>
          </p:cNvPr>
          <p:cNvSpPr>
            <a:spLocks noGrp="1"/>
          </p:cNvSpPr>
          <p:nvPr>
            <p:ph type="sldNum" sz="quarter" idx="12"/>
          </p:nvPr>
        </p:nvSpPr>
        <p:spPr/>
        <p:txBody>
          <a:bodyPr/>
          <a:lstStyle>
            <a:lvl1pPr>
              <a:defRPr/>
            </a:lvl1pPr>
          </a:lstStyle>
          <a:p>
            <a:fld id="{C95C45EA-7A45-4AF4-98C5-419873B342F5}" type="slidenum">
              <a:rPr lang="en-US" altLang="en-US"/>
              <a:pPr/>
              <a:t>‹#›</a:t>
            </a:fld>
            <a:endParaRPr lang="en-US" altLang="en-US"/>
          </a:p>
        </p:txBody>
      </p:sp>
    </p:spTree>
    <p:extLst>
      <p:ext uri="{BB962C8B-B14F-4D97-AF65-F5344CB8AC3E}">
        <p14:creationId xmlns:p14="http://schemas.microsoft.com/office/powerpoint/2010/main" val="204416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B89433A-682E-43B0-9C04-98444C53B73D}"/>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21C6D9A-FEF2-4143-9B9C-4939C7E3E3DE}"/>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264D00D6-AD08-4B4F-8F32-765FE9EC913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1D7B20C-632C-49E0-96FE-90943FF5D9AB}" type="datetimeFigureOut">
              <a:rPr lang="en-US"/>
              <a:pPr>
                <a:defRPr/>
              </a:pPr>
              <a:t>8/24/2020</a:t>
            </a:fld>
            <a:endParaRPr lang="en-US"/>
          </a:p>
        </p:txBody>
      </p:sp>
      <p:sp>
        <p:nvSpPr>
          <p:cNvPr id="5" name="Footer Placeholder 4">
            <a:extLst>
              <a:ext uri="{FF2B5EF4-FFF2-40B4-BE49-F238E27FC236}">
                <a16:creationId xmlns:a16="http://schemas.microsoft.com/office/drawing/2014/main" id="{4A36D733-DD0E-4F7D-A5E9-E2B1529E089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E273E0C4-51D5-4859-8EEF-6E5AF0DDC89A}"/>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C200723-1DF5-4204-855D-EACCB4D00D1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 /><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3" Type="http://schemas.openxmlformats.org/officeDocument/2006/relationships/image" Target="../media/image1.wmf" /><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2" Type="http://schemas.openxmlformats.org/officeDocument/2006/relationships/hyperlink" Target="https://www.thoughtco.com/accessibility-definition-geography-1434629" TargetMode="Externa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E3C672D7-20CF-4EC5-92B9-52637FB1CD03}"/>
              </a:ext>
            </a:extLst>
          </p:cNvPr>
          <p:cNvSpPr>
            <a:spLocks noGrp="1"/>
          </p:cNvSpPr>
          <p:nvPr>
            <p:ph type="title"/>
          </p:nvPr>
        </p:nvSpPr>
        <p:spPr>
          <a:xfrm>
            <a:off x="0" y="0"/>
            <a:ext cx="9144000" cy="1143000"/>
          </a:xfrm>
        </p:spPr>
        <p:txBody>
          <a:bodyPr/>
          <a:lstStyle/>
          <a:p>
            <a:r>
              <a:rPr lang="en-US" b="1" i="0">
                <a:solidFill>
                  <a:srgbClr val="3C4043"/>
                </a:solidFill>
                <a:effectLst/>
                <a:latin typeface="Roboto" panose="02000000000000000000" pitchFamily="2" charset="0"/>
              </a:rPr>
              <a:t>Settlement</a:t>
            </a:r>
            <a:endParaRPr lang="en-US" altLang="en-US" b="1"/>
          </a:p>
        </p:txBody>
      </p:sp>
      <p:grpSp>
        <p:nvGrpSpPr>
          <p:cNvPr id="3076" name="Group 8">
            <a:extLst>
              <a:ext uri="{FF2B5EF4-FFF2-40B4-BE49-F238E27FC236}">
                <a16:creationId xmlns:a16="http://schemas.microsoft.com/office/drawing/2014/main" id="{DC4AE9CA-8C65-4C4E-AA0A-C45DE14FB0C9}"/>
              </a:ext>
            </a:extLst>
          </p:cNvPr>
          <p:cNvGrpSpPr>
            <a:grpSpLocks/>
          </p:cNvGrpSpPr>
          <p:nvPr/>
        </p:nvGrpSpPr>
        <p:grpSpPr bwMode="auto">
          <a:xfrm>
            <a:off x="-14288" y="6308725"/>
            <a:ext cx="9172576" cy="563563"/>
            <a:chOff x="-13648" y="6308176"/>
            <a:chExt cx="9171296" cy="563563"/>
          </a:xfrm>
        </p:grpSpPr>
        <p:sp>
          <p:nvSpPr>
            <p:cNvPr id="3077" name="Rectangle 12">
              <a:extLst>
                <a:ext uri="{FF2B5EF4-FFF2-40B4-BE49-F238E27FC236}">
                  <a16:creationId xmlns:a16="http://schemas.microsoft.com/office/drawing/2014/main" id="{F026099E-ACB4-4A6E-B6A0-A47A38BED414}"/>
                </a:ext>
              </a:extLst>
            </p:cNvPr>
            <p:cNvSpPr>
              <a:spLocks noChangeArrowheads="1"/>
            </p:cNvSpPr>
            <p:nvPr/>
          </p:nvSpPr>
          <p:spPr bwMode="auto">
            <a:xfrm>
              <a:off x="-13648" y="6308176"/>
              <a:ext cx="9171296" cy="563563"/>
            </a:xfrm>
            <a:prstGeom prst="rect">
              <a:avLst/>
            </a:prstGeom>
            <a:solidFill>
              <a:srgbClr val="1E7FB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3078" name="Rectangle 13">
              <a:extLst>
                <a:ext uri="{FF2B5EF4-FFF2-40B4-BE49-F238E27FC236}">
                  <a16:creationId xmlns:a16="http://schemas.microsoft.com/office/drawing/2014/main" id="{D9973145-C2E2-4808-AB12-31B02491864F}"/>
                </a:ext>
              </a:extLst>
            </p:cNvPr>
            <p:cNvSpPr>
              <a:spLocks noChangeArrowheads="1"/>
            </p:cNvSpPr>
            <p:nvPr/>
          </p:nvSpPr>
          <p:spPr bwMode="auto">
            <a:xfrm>
              <a:off x="914918" y="6453336"/>
              <a:ext cx="4260241" cy="40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1042988">
                <a:defRPr>
                  <a:solidFill>
                    <a:schemeClr val="tx1"/>
                  </a:solidFill>
                  <a:latin typeface="Calibri" panose="020F0502020204030204" pitchFamily="34" charset="0"/>
                </a:defRPr>
              </a:lvl1pPr>
              <a:lvl2pPr marL="742950" indent="-285750" defTabSz="1042988">
                <a:defRPr>
                  <a:solidFill>
                    <a:schemeClr val="tx1"/>
                  </a:solidFill>
                  <a:latin typeface="Calibri" panose="020F0502020204030204" pitchFamily="34" charset="0"/>
                </a:defRPr>
              </a:lvl2pPr>
              <a:lvl3pPr marL="1143000" indent="-228600" defTabSz="1042988">
                <a:defRPr>
                  <a:solidFill>
                    <a:schemeClr val="tx1"/>
                  </a:solidFill>
                  <a:latin typeface="Calibri" panose="020F0502020204030204" pitchFamily="34" charset="0"/>
                </a:defRPr>
              </a:lvl3pPr>
              <a:lvl4pPr marL="1600200" indent="-228600" defTabSz="1042988">
                <a:defRPr>
                  <a:solidFill>
                    <a:schemeClr val="tx1"/>
                  </a:solidFill>
                  <a:latin typeface="Calibri" panose="020F0502020204030204" pitchFamily="34" charset="0"/>
                </a:defRPr>
              </a:lvl4pPr>
              <a:lvl5pPr marL="2057400" indent="-228600" defTabSz="1042988">
                <a:defRPr>
                  <a:solidFill>
                    <a:schemeClr val="tx1"/>
                  </a:solidFill>
                  <a:latin typeface="Calibri" panose="020F0502020204030204" pitchFamily="34" charset="0"/>
                </a:defRPr>
              </a:lvl5pPr>
              <a:lvl6pPr marL="2514600" indent="-228600" defTabSz="1042988" fontAlgn="base">
                <a:spcBef>
                  <a:spcPct val="0"/>
                </a:spcBef>
                <a:spcAft>
                  <a:spcPct val="0"/>
                </a:spcAft>
                <a:defRPr>
                  <a:solidFill>
                    <a:schemeClr val="tx1"/>
                  </a:solidFill>
                  <a:latin typeface="Calibri" panose="020F0502020204030204" pitchFamily="34" charset="0"/>
                </a:defRPr>
              </a:lvl6pPr>
              <a:lvl7pPr marL="2971800" indent="-228600" defTabSz="1042988" fontAlgn="base">
                <a:spcBef>
                  <a:spcPct val="0"/>
                </a:spcBef>
                <a:spcAft>
                  <a:spcPct val="0"/>
                </a:spcAft>
                <a:defRPr>
                  <a:solidFill>
                    <a:schemeClr val="tx1"/>
                  </a:solidFill>
                  <a:latin typeface="Calibri" panose="020F0502020204030204" pitchFamily="34" charset="0"/>
                </a:defRPr>
              </a:lvl7pPr>
              <a:lvl8pPr marL="3429000" indent="-228600" defTabSz="1042988" fontAlgn="base">
                <a:spcBef>
                  <a:spcPct val="0"/>
                </a:spcBef>
                <a:spcAft>
                  <a:spcPct val="0"/>
                </a:spcAft>
                <a:defRPr>
                  <a:solidFill>
                    <a:schemeClr val="tx1"/>
                  </a:solidFill>
                  <a:latin typeface="Calibri" panose="020F0502020204030204" pitchFamily="34" charset="0"/>
                </a:defRPr>
              </a:lvl8pPr>
              <a:lvl9pPr marL="3886200" indent="-228600" defTabSz="1042988" fontAlgn="base">
                <a:spcBef>
                  <a:spcPct val="0"/>
                </a:spcBef>
                <a:spcAft>
                  <a:spcPct val="0"/>
                </a:spcAft>
                <a:defRPr>
                  <a:solidFill>
                    <a:schemeClr val="tx1"/>
                  </a:solidFill>
                  <a:latin typeface="Calibri" panose="020F0502020204030204" pitchFamily="34" charset="0"/>
                </a:defRPr>
              </a:lvl9pPr>
            </a:lstStyle>
            <a:p>
              <a:r>
                <a:rPr lang="en-US" altLang="en-US" sz="1400">
                  <a:solidFill>
                    <a:srgbClr val="96CCEE"/>
                  </a:solidFill>
                  <a:latin typeface="Arial Narrow" panose="020B0606020202030204" pitchFamily="34" charset="0"/>
                </a:rPr>
                <a:t>Handbook on Health Inequality Monitoring </a:t>
              </a:r>
            </a:p>
          </p:txBody>
        </p:sp>
        <p:sp>
          <p:nvSpPr>
            <p:cNvPr id="3079" name="Rectangle 14">
              <a:extLst>
                <a:ext uri="{FF2B5EF4-FFF2-40B4-BE49-F238E27FC236}">
                  <a16:creationId xmlns:a16="http://schemas.microsoft.com/office/drawing/2014/main" id="{E7D18E0C-E55A-4C98-897E-D80FF5C9B2FA}"/>
                </a:ext>
              </a:extLst>
            </p:cNvPr>
            <p:cNvSpPr>
              <a:spLocks noChangeArrowheads="1"/>
            </p:cNvSpPr>
            <p:nvPr/>
          </p:nvSpPr>
          <p:spPr bwMode="auto">
            <a:xfrm>
              <a:off x="345797" y="6403583"/>
              <a:ext cx="356722" cy="339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1042988">
                <a:defRPr>
                  <a:solidFill>
                    <a:schemeClr val="tx1"/>
                  </a:solidFill>
                  <a:latin typeface="Calibri" panose="020F0502020204030204" pitchFamily="34" charset="0"/>
                </a:defRPr>
              </a:lvl1pPr>
              <a:lvl2pPr marL="742950" indent="-285750" defTabSz="1042988">
                <a:defRPr>
                  <a:solidFill>
                    <a:schemeClr val="tx1"/>
                  </a:solidFill>
                  <a:latin typeface="Calibri" panose="020F0502020204030204" pitchFamily="34" charset="0"/>
                </a:defRPr>
              </a:lvl2pPr>
              <a:lvl3pPr marL="1143000" indent="-228600" defTabSz="1042988">
                <a:defRPr>
                  <a:solidFill>
                    <a:schemeClr val="tx1"/>
                  </a:solidFill>
                  <a:latin typeface="Calibri" panose="020F0502020204030204" pitchFamily="34" charset="0"/>
                </a:defRPr>
              </a:lvl3pPr>
              <a:lvl4pPr marL="1600200" indent="-228600" defTabSz="1042988">
                <a:defRPr>
                  <a:solidFill>
                    <a:schemeClr val="tx1"/>
                  </a:solidFill>
                  <a:latin typeface="Calibri" panose="020F0502020204030204" pitchFamily="34" charset="0"/>
                </a:defRPr>
              </a:lvl4pPr>
              <a:lvl5pPr marL="2057400" indent="-228600" defTabSz="1042988">
                <a:defRPr>
                  <a:solidFill>
                    <a:schemeClr val="tx1"/>
                  </a:solidFill>
                  <a:latin typeface="Calibri" panose="020F0502020204030204" pitchFamily="34" charset="0"/>
                </a:defRPr>
              </a:lvl5pPr>
              <a:lvl6pPr marL="2514600" indent="-228600" defTabSz="1042988" fontAlgn="base">
                <a:spcBef>
                  <a:spcPct val="0"/>
                </a:spcBef>
                <a:spcAft>
                  <a:spcPct val="0"/>
                </a:spcAft>
                <a:defRPr>
                  <a:solidFill>
                    <a:schemeClr val="tx1"/>
                  </a:solidFill>
                  <a:latin typeface="Calibri" panose="020F0502020204030204" pitchFamily="34" charset="0"/>
                </a:defRPr>
              </a:lvl6pPr>
              <a:lvl7pPr marL="2971800" indent="-228600" defTabSz="1042988" fontAlgn="base">
                <a:spcBef>
                  <a:spcPct val="0"/>
                </a:spcBef>
                <a:spcAft>
                  <a:spcPct val="0"/>
                </a:spcAft>
                <a:defRPr>
                  <a:solidFill>
                    <a:schemeClr val="tx1"/>
                  </a:solidFill>
                  <a:latin typeface="Calibri" panose="020F0502020204030204" pitchFamily="34" charset="0"/>
                </a:defRPr>
              </a:lvl7pPr>
              <a:lvl8pPr marL="3429000" indent="-228600" defTabSz="1042988" fontAlgn="base">
                <a:spcBef>
                  <a:spcPct val="0"/>
                </a:spcBef>
                <a:spcAft>
                  <a:spcPct val="0"/>
                </a:spcAft>
                <a:defRPr>
                  <a:solidFill>
                    <a:schemeClr val="tx1"/>
                  </a:solidFill>
                  <a:latin typeface="Calibri" panose="020F0502020204030204" pitchFamily="34" charset="0"/>
                </a:defRPr>
              </a:lvl8pPr>
              <a:lvl9pPr marL="3886200" indent="-228600" defTabSz="1042988" fontAlgn="base">
                <a:spcBef>
                  <a:spcPct val="0"/>
                </a:spcBef>
                <a:spcAft>
                  <a:spcPct val="0"/>
                </a:spcAft>
                <a:defRPr>
                  <a:solidFill>
                    <a:schemeClr val="tx1"/>
                  </a:solidFill>
                  <a:latin typeface="Calibri" panose="020F0502020204030204" pitchFamily="34" charset="0"/>
                </a:defRPr>
              </a:lvl9pPr>
            </a:lstStyle>
            <a:p>
              <a:pPr algn="r"/>
              <a:fld id="{4379E47A-F5AB-426C-99A7-52BE08A55645}" type="slidenum">
                <a:rPr lang="ar-SA" altLang="en-US" sz="1700">
                  <a:solidFill>
                    <a:srgbClr val="72BBE8"/>
                  </a:solidFill>
                  <a:latin typeface="Arial Narrow" panose="020B0606020202030204" pitchFamily="34" charset="0"/>
                </a:rPr>
                <a:pPr algn="r"/>
                <a:t>1</a:t>
              </a:fld>
              <a:r>
                <a:rPr lang="en-US" altLang="en-US" sz="1700">
                  <a:solidFill>
                    <a:srgbClr val="72BBE8"/>
                  </a:solidFill>
                  <a:latin typeface="Arial Narrow" panose="020B0606020202030204" pitchFamily="34" charset="0"/>
                </a:rPr>
                <a:t> </a:t>
              </a:r>
              <a:r>
                <a:rPr lang="en-US" altLang="en-US" sz="2400" baseline="14000">
                  <a:solidFill>
                    <a:schemeClr val="bg1"/>
                  </a:solidFill>
                  <a:latin typeface="Arial Narrow" panose="020B0606020202030204" pitchFamily="34" charset="0"/>
                </a:rPr>
                <a:t>|</a:t>
              </a:r>
            </a:p>
          </p:txBody>
        </p:sp>
        <p:pic>
          <p:nvPicPr>
            <p:cNvPr id="3080" name="Picture 17" descr="WHO-EN-white-H">
              <a:extLst>
                <a:ext uri="{FF2B5EF4-FFF2-40B4-BE49-F238E27FC236}">
                  <a16:creationId xmlns:a16="http://schemas.microsoft.com/office/drawing/2014/main" id="{C1950D44-8A53-4402-951B-F80B4273C1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685" y="6380646"/>
              <a:ext cx="1238110" cy="408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Content Placeholder 2">
            <a:extLst>
              <a:ext uri="{FF2B5EF4-FFF2-40B4-BE49-F238E27FC236}">
                <a16:creationId xmlns:a16="http://schemas.microsoft.com/office/drawing/2014/main" id="{6B6C7691-BED3-A944-B982-190C3EF04A70}"/>
              </a:ext>
            </a:extLst>
          </p:cNvPr>
          <p:cNvSpPr>
            <a:spLocks noGrp="1"/>
          </p:cNvSpPr>
          <p:nvPr>
            <p:ph idx="1"/>
          </p:nvPr>
        </p:nvSpPr>
        <p:spPr/>
        <p:txBody>
          <a:bodyPr/>
          <a:lstStyle/>
          <a:p>
            <a:r>
              <a:rPr lang="en-US" b="1" i="0">
                <a:solidFill>
                  <a:srgbClr val="3C4043"/>
                </a:solidFill>
                <a:effectLst/>
                <a:latin typeface="Roboto" panose="02000000000000000000" pitchFamily="2" charset="0"/>
              </a:rPr>
              <a:t>Settlement</a:t>
            </a:r>
            <a:r>
              <a:rPr lang="en-US" b="0" i="0">
                <a:solidFill>
                  <a:srgbClr val="3C4043"/>
                </a:solidFill>
                <a:effectLst/>
                <a:latin typeface="Roboto" panose="02000000000000000000" pitchFamily="2" charset="0"/>
              </a:rPr>
              <a:t> helps us to understand man's relationship with his environment. In general </a:t>
            </a:r>
            <a:r>
              <a:rPr lang="en-US" b="1" i="0">
                <a:solidFill>
                  <a:srgbClr val="3C4043"/>
                </a:solidFill>
                <a:effectLst/>
                <a:latin typeface="Roboto" panose="02000000000000000000" pitchFamily="2" charset="0"/>
              </a:rPr>
              <a:t>rural</a:t>
            </a:r>
            <a:r>
              <a:rPr lang="en-US" b="0" i="0">
                <a:solidFill>
                  <a:srgbClr val="3C4043"/>
                </a:solidFill>
                <a:effectLst/>
                <a:latin typeface="Roboto" panose="02000000000000000000" pitchFamily="2" charset="0"/>
              </a:rPr>
              <a:t> refers to countryside and </a:t>
            </a:r>
            <a:r>
              <a:rPr lang="en-US" b="1" i="0">
                <a:solidFill>
                  <a:srgbClr val="3C4043"/>
                </a:solidFill>
                <a:effectLst/>
                <a:latin typeface="Roboto" panose="02000000000000000000" pitchFamily="2" charset="0"/>
              </a:rPr>
              <a:t>urban</a:t>
            </a:r>
            <a:r>
              <a:rPr lang="en-US" b="0" i="0">
                <a:solidFill>
                  <a:srgbClr val="3C4043"/>
                </a:solidFill>
                <a:effectLst/>
                <a:latin typeface="Roboto" panose="02000000000000000000" pitchFamily="2" charset="0"/>
              </a:rPr>
              <a:t> refers to town and cities. ... A </a:t>
            </a:r>
            <a:r>
              <a:rPr lang="en-US" b="1" i="0">
                <a:solidFill>
                  <a:srgbClr val="3C4043"/>
                </a:solidFill>
                <a:effectLst/>
                <a:latin typeface="Roboto" panose="02000000000000000000" pitchFamily="2" charset="0"/>
              </a:rPr>
              <a:t>rural settlement</a:t>
            </a:r>
            <a:r>
              <a:rPr lang="en-US" b="0" i="0">
                <a:solidFill>
                  <a:srgbClr val="3C4043"/>
                </a:solidFill>
                <a:effectLst/>
                <a:latin typeface="Roboto" panose="02000000000000000000" pitchFamily="2" charset="0"/>
              </a:rPr>
              <a:t> tends to have small population and low population density. </a:t>
            </a:r>
            <a:r>
              <a:rPr lang="en-US" b="1" i="0">
                <a:solidFill>
                  <a:srgbClr val="3C4043"/>
                </a:solidFill>
                <a:effectLst/>
                <a:latin typeface="Roboto" panose="02000000000000000000" pitchFamily="2" charset="0"/>
              </a:rPr>
              <a:t>Urban settlement</a:t>
            </a:r>
            <a:r>
              <a:rPr lang="en-US" b="0" i="0">
                <a:solidFill>
                  <a:srgbClr val="3C4043"/>
                </a:solidFill>
                <a:effectLst/>
                <a:latin typeface="Roboto" panose="02000000000000000000" pitchFamily="2" charset="0"/>
              </a:rPr>
              <a:t> often has a large population size and high population density</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00" name="Group 14">
            <a:extLst>
              <a:ext uri="{FF2B5EF4-FFF2-40B4-BE49-F238E27FC236}">
                <a16:creationId xmlns:a16="http://schemas.microsoft.com/office/drawing/2014/main" id="{040E312A-64A5-48E5-ACAA-131468EF6FC3}"/>
              </a:ext>
            </a:extLst>
          </p:cNvPr>
          <p:cNvGrpSpPr>
            <a:grpSpLocks/>
          </p:cNvGrpSpPr>
          <p:nvPr/>
        </p:nvGrpSpPr>
        <p:grpSpPr bwMode="auto">
          <a:xfrm>
            <a:off x="-14288" y="6308725"/>
            <a:ext cx="9172576" cy="563563"/>
            <a:chOff x="-13648" y="6308176"/>
            <a:chExt cx="9171296" cy="563563"/>
          </a:xfrm>
        </p:grpSpPr>
        <p:sp>
          <p:nvSpPr>
            <p:cNvPr id="4101" name="Rectangle 12">
              <a:extLst>
                <a:ext uri="{FF2B5EF4-FFF2-40B4-BE49-F238E27FC236}">
                  <a16:creationId xmlns:a16="http://schemas.microsoft.com/office/drawing/2014/main" id="{20DB50D3-5859-46EC-A16C-9822E8D95E45}"/>
                </a:ext>
              </a:extLst>
            </p:cNvPr>
            <p:cNvSpPr>
              <a:spLocks noChangeArrowheads="1"/>
            </p:cNvSpPr>
            <p:nvPr/>
          </p:nvSpPr>
          <p:spPr bwMode="auto">
            <a:xfrm>
              <a:off x="-13648" y="6308176"/>
              <a:ext cx="9171296" cy="563563"/>
            </a:xfrm>
            <a:prstGeom prst="rect">
              <a:avLst/>
            </a:prstGeom>
            <a:solidFill>
              <a:srgbClr val="1E7FB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endParaRPr lang="en-US" altLang="en-US"/>
            </a:p>
          </p:txBody>
        </p:sp>
        <p:sp>
          <p:nvSpPr>
            <p:cNvPr id="4102" name="Rectangle 13">
              <a:extLst>
                <a:ext uri="{FF2B5EF4-FFF2-40B4-BE49-F238E27FC236}">
                  <a16:creationId xmlns:a16="http://schemas.microsoft.com/office/drawing/2014/main" id="{323B575C-CD89-434E-8090-D02CFAC44F2E}"/>
                </a:ext>
              </a:extLst>
            </p:cNvPr>
            <p:cNvSpPr>
              <a:spLocks noChangeArrowheads="1"/>
            </p:cNvSpPr>
            <p:nvPr/>
          </p:nvSpPr>
          <p:spPr bwMode="auto">
            <a:xfrm>
              <a:off x="914918" y="6453336"/>
              <a:ext cx="4260241" cy="4002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1042988">
                <a:defRPr>
                  <a:solidFill>
                    <a:schemeClr val="tx1"/>
                  </a:solidFill>
                  <a:latin typeface="Calibri" panose="020F0502020204030204" pitchFamily="34" charset="0"/>
                </a:defRPr>
              </a:lvl1pPr>
              <a:lvl2pPr marL="742950" indent="-285750" defTabSz="1042988">
                <a:defRPr>
                  <a:solidFill>
                    <a:schemeClr val="tx1"/>
                  </a:solidFill>
                  <a:latin typeface="Calibri" panose="020F0502020204030204" pitchFamily="34" charset="0"/>
                </a:defRPr>
              </a:lvl2pPr>
              <a:lvl3pPr marL="1143000" indent="-228600" defTabSz="1042988">
                <a:defRPr>
                  <a:solidFill>
                    <a:schemeClr val="tx1"/>
                  </a:solidFill>
                  <a:latin typeface="Calibri" panose="020F0502020204030204" pitchFamily="34" charset="0"/>
                </a:defRPr>
              </a:lvl3pPr>
              <a:lvl4pPr marL="1600200" indent="-228600" defTabSz="1042988">
                <a:defRPr>
                  <a:solidFill>
                    <a:schemeClr val="tx1"/>
                  </a:solidFill>
                  <a:latin typeface="Calibri" panose="020F0502020204030204" pitchFamily="34" charset="0"/>
                </a:defRPr>
              </a:lvl4pPr>
              <a:lvl5pPr marL="2057400" indent="-228600" defTabSz="1042988">
                <a:defRPr>
                  <a:solidFill>
                    <a:schemeClr val="tx1"/>
                  </a:solidFill>
                  <a:latin typeface="Calibri" panose="020F0502020204030204" pitchFamily="34" charset="0"/>
                </a:defRPr>
              </a:lvl5pPr>
              <a:lvl6pPr marL="2514600" indent="-228600" defTabSz="1042988" fontAlgn="base">
                <a:spcBef>
                  <a:spcPct val="0"/>
                </a:spcBef>
                <a:spcAft>
                  <a:spcPct val="0"/>
                </a:spcAft>
                <a:defRPr>
                  <a:solidFill>
                    <a:schemeClr val="tx1"/>
                  </a:solidFill>
                  <a:latin typeface="Calibri" panose="020F0502020204030204" pitchFamily="34" charset="0"/>
                </a:defRPr>
              </a:lvl6pPr>
              <a:lvl7pPr marL="2971800" indent="-228600" defTabSz="1042988" fontAlgn="base">
                <a:spcBef>
                  <a:spcPct val="0"/>
                </a:spcBef>
                <a:spcAft>
                  <a:spcPct val="0"/>
                </a:spcAft>
                <a:defRPr>
                  <a:solidFill>
                    <a:schemeClr val="tx1"/>
                  </a:solidFill>
                  <a:latin typeface="Calibri" panose="020F0502020204030204" pitchFamily="34" charset="0"/>
                </a:defRPr>
              </a:lvl7pPr>
              <a:lvl8pPr marL="3429000" indent="-228600" defTabSz="1042988" fontAlgn="base">
                <a:spcBef>
                  <a:spcPct val="0"/>
                </a:spcBef>
                <a:spcAft>
                  <a:spcPct val="0"/>
                </a:spcAft>
                <a:defRPr>
                  <a:solidFill>
                    <a:schemeClr val="tx1"/>
                  </a:solidFill>
                  <a:latin typeface="Calibri" panose="020F0502020204030204" pitchFamily="34" charset="0"/>
                </a:defRPr>
              </a:lvl8pPr>
              <a:lvl9pPr marL="3886200" indent="-228600" defTabSz="1042988" fontAlgn="base">
                <a:spcBef>
                  <a:spcPct val="0"/>
                </a:spcBef>
                <a:spcAft>
                  <a:spcPct val="0"/>
                </a:spcAft>
                <a:defRPr>
                  <a:solidFill>
                    <a:schemeClr val="tx1"/>
                  </a:solidFill>
                  <a:latin typeface="Calibri" panose="020F0502020204030204" pitchFamily="34" charset="0"/>
                </a:defRPr>
              </a:lvl9pPr>
            </a:lstStyle>
            <a:p>
              <a:r>
                <a:rPr lang="en-US" altLang="en-US" sz="1400">
                  <a:solidFill>
                    <a:srgbClr val="96CCEE"/>
                  </a:solidFill>
                  <a:latin typeface="Arial Narrow" panose="020B0606020202030204" pitchFamily="34" charset="0"/>
                </a:rPr>
                <a:t>Handbook on Health Inequality Monitoring </a:t>
              </a:r>
            </a:p>
          </p:txBody>
        </p:sp>
        <p:sp>
          <p:nvSpPr>
            <p:cNvPr id="4103" name="Rectangle 14">
              <a:extLst>
                <a:ext uri="{FF2B5EF4-FFF2-40B4-BE49-F238E27FC236}">
                  <a16:creationId xmlns:a16="http://schemas.microsoft.com/office/drawing/2014/main" id="{87183BA7-96F3-47FB-A42B-490A5FEAAE93}"/>
                </a:ext>
              </a:extLst>
            </p:cNvPr>
            <p:cNvSpPr>
              <a:spLocks noChangeArrowheads="1"/>
            </p:cNvSpPr>
            <p:nvPr/>
          </p:nvSpPr>
          <p:spPr bwMode="auto">
            <a:xfrm>
              <a:off x="345797" y="6403583"/>
              <a:ext cx="356722" cy="339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defTabSz="1042988">
                <a:defRPr>
                  <a:solidFill>
                    <a:schemeClr val="tx1"/>
                  </a:solidFill>
                  <a:latin typeface="Calibri" panose="020F0502020204030204" pitchFamily="34" charset="0"/>
                </a:defRPr>
              </a:lvl1pPr>
              <a:lvl2pPr marL="742950" indent="-285750" defTabSz="1042988">
                <a:defRPr>
                  <a:solidFill>
                    <a:schemeClr val="tx1"/>
                  </a:solidFill>
                  <a:latin typeface="Calibri" panose="020F0502020204030204" pitchFamily="34" charset="0"/>
                </a:defRPr>
              </a:lvl2pPr>
              <a:lvl3pPr marL="1143000" indent="-228600" defTabSz="1042988">
                <a:defRPr>
                  <a:solidFill>
                    <a:schemeClr val="tx1"/>
                  </a:solidFill>
                  <a:latin typeface="Calibri" panose="020F0502020204030204" pitchFamily="34" charset="0"/>
                </a:defRPr>
              </a:lvl3pPr>
              <a:lvl4pPr marL="1600200" indent="-228600" defTabSz="1042988">
                <a:defRPr>
                  <a:solidFill>
                    <a:schemeClr val="tx1"/>
                  </a:solidFill>
                  <a:latin typeface="Calibri" panose="020F0502020204030204" pitchFamily="34" charset="0"/>
                </a:defRPr>
              </a:lvl4pPr>
              <a:lvl5pPr marL="2057400" indent="-228600" defTabSz="1042988">
                <a:defRPr>
                  <a:solidFill>
                    <a:schemeClr val="tx1"/>
                  </a:solidFill>
                  <a:latin typeface="Calibri" panose="020F0502020204030204" pitchFamily="34" charset="0"/>
                </a:defRPr>
              </a:lvl5pPr>
              <a:lvl6pPr marL="2514600" indent="-228600" defTabSz="1042988" fontAlgn="base">
                <a:spcBef>
                  <a:spcPct val="0"/>
                </a:spcBef>
                <a:spcAft>
                  <a:spcPct val="0"/>
                </a:spcAft>
                <a:defRPr>
                  <a:solidFill>
                    <a:schemeClr val="tx1"/>
                  </a:solidFill>
                  <a:latin typeface="Calibri" panose="020F0502020204030204" pitchFamily="34" charset="0"/>
                </a:defRPr>
              </a:lvl6pPr>
              <a:lvl7pPr marL="2971800" indent="-228600" defTabSz="1042988" fontAlgn="base">
                <a:spcBef>
                  <a:spcPct val="0"/>
                </a:spcBef>
                <a:spcAft>
                  <a:spcPct val="0"/>
                </a:spcAft>
                <a:defRPr>
                  <a:solidFill>
                    <a:schemeClr val="tx1"/>
                  </a:solidFill>
                  <a:latin typeface="Calibri" panose="020F0502020204030204" pitchFamily="34" charset="0"/>
                </a:defRPr>
              </a:lvl7pPr>
              <a:lvl8pPr marL="3429000" indent="-228600" defTabSz="1042988" fontAlgn="base">
                <a:spcBef>
                  <a:spcPct val="0"/>
                </a:spcBef>
                <a:spcAft>
                  <a:spcPct val="0"/>
                </a:spcAft>
                <a:defRPr>
                  <a:solidFill>
                    <a:schemeClr val="tx1"/>
                  </a:solidFill>
                  <a:latin typeface="Calibri" panose="020F0502020204030204" pitchFamily="34" charset="0"/>
                </a:defRPr>
              </a:lvl8pPr>
              <a:lvl9pPr marL="3886200" indent="-228600" defTabSz="1042988" fontAlgn="base">
                <a:spcBef>
                  <a:spcPct val="0"/>
                </a:spcBef>
                <a:spcAft>
                  <a:spcPct val="0"/>
                </a:spcAft>
                <a:defRPr>
                  <a:solidFill>
                    <a:schemeClr val="tx1"/>
                  </a:solidFill>
                  <a:latin typeface="Calibri" panose="020F0502020204030204" pitchFamily="34" charset="0"/>
                </a:defRPr>
              </a:lvl9pPr>
            </a:lstStyle>
            <a:p>
              <a:pPr algn="r"/>
              <a:fld id="{A1345747-9E75-4136-80CD-4D0E25C0B9F7}" type="slidenum">
                <a:rPr lang="ar-SA" altLang="en-US" sz="1700">
                  <a:solidFill>
                    <a:srgbClr val="72BBE8"/>
                  </a:solidFill>
                  <a:latin typeface="Arial Narrow" panose="020B0606020202030204" pitchFamily="34" charset="0"/>
                </a:rPr>
                <a:pPr algn="r"/>
                <a:t>2</a:t>
              </a:fld>
              <a:r>
                <a:rPr lang="en-US" altLang="en-US" sz="1700">
                  <a:solidFill>
                    <a:srgbClr val="72BBE8"/>
                  </a:solidFill>
                  <a:latin typeface="Arial Narrow" panose="020B0606020202030204" pitchFamily="34" charset="0"/>
                </a:rPr>
                <a:t> </a:t>
              </a:r>
              <a:r>
                <a:rPr lang="en-US" altLang="en-US" sz="2400" baseline="14000">
                  <a:solidFill>
                    <a:schemeClr val="bg1"/>
                  </a:solidFill>
                  <a:latin typeface="Arial Narrow" panose="020B0606020202030204" pitchFamily="34" charset="0"/>
                </a:rPr>
                <a:t>|</a:t>
              </a:r>
            </a:p>
          </p:txBody>
        </p:sp>
        <p:pic>
          <p:nvPicPr>
            <p:cNvPr id="4104" name="Picture 17" descr="WHO-EN-white-H">
              <a:extLst>
                <a:ext uri="{FF2B5EF4-FFF2-40B4-BE49-F238E27FC236}">
                  <a16:creationId xmlns:a16="http://schemas.microsoft.com/office/drawing/2014/main" id="{D20A2167-7AA6-4E6C-8436-5899EB750F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11685" y="6380646"/>
              <a:ext cx="1238110" cy="408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 name="Title 2">
            <a:extLst>
              <a:ext uri="{FF2B5EF4-FFF2-40B4-BE49-F238E27FC236}">
                <a16:creationId xmlns:a16="http://schemas.microsoft.com/office/drawing/2014/main" id="{6A38068E-F636-724C-A5D3-ADBD014775FC}"/>
              </a:ext>
            </a:extLst>
          </p:cNvPr>
          <p:cNvSpPr>
            <a:spLocks noGrp="1"/>
          </p:cNvSpPr>
          <p:nvPr>
            <p:ph type="title"/>
          </p:nvPr>
        </p:nvSpPr>
        <p:spPr/>
        <p:txBody>
          <a:bodyPr/>
          <a:lstStyle/>
          <a:p>
            <a:endParaRPr lang="en-US"/>
          </a:p>
        </p:txBody>
      </p:sp>
      <p:sp>
        <p:nvSpPr>
          <p:cNvPr id="6" name="Title 1">
            <a:extLst>
              <a:ext uri="{FF2B5EF4-FFF2-40B4-BE49-F238E27FC236}">
                <a16:creationId xmlns:a16="http://schemas.microsoft.com/office/drawing/2014/main" id="{20D05488-F44D-6E49-9904-0AC20A2B0A9F}"/>
              </a:ext>
            </a:extLst>
          </p:cNvPr>
          <p:cNvSpPr txBox="1">
            <a:spLocks/>
          </p:cNvSpPr>
          <p:nvPr/>
        </p:nvSpPr>
        <p:spPr bwMode="auto">
          <a:xfrm>
            <a:off x="-14288" y="17463"/>
            <a:ext cx="9172576"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a:lstStyle>
          <a:p>
            <a:r>
              <a:rPr lang="en-US" b="1" i="0">
                <a:solidFill>
                  <a:srgbClr val="3C4043"/>
                </a:solidFill>
                <a:effectLst/>
                <a:latin typeface="Roboto" panose="02000000000000000000" pitchFamily="2" charset="0"/>
              </a:rPr>
              <a:t>Urban settlement</a:t>
            </a:r>
            <a:endParaRPr lang="en-US" altLang="en-US"/>
          </a:p>
        </p:txBody>
      </p:sp>
      <p:sp>
        <p:nvSpPr>
          <p:cNvPr id="8" name="Content Placeholder 7">
            <a:extLst>
              <a:ext uri="{FF2B5EF4-FFF2-40B4-BE49-F238E27FC236}">
                <a16:creationId xmlns:a16="http://schemas.microsoft.com/office/drawing/2014/main" id="{D44E905D-00CE-5F4A-B4A3-5D2BABE2BA18}"/>
              </a:ext>
            </a:extLst>
          </p:cNvPr>
          <p:cNvSpPr>
            <a:spLocks noGrp="1"/>
          </p:cNvSpPr>
          <p:nvPr>
            <p:ph idx="1"/>
          </p:nvPr>
        </p:nvSpPr>
        <p:spPr>
          <a:xfrm>
            <a:off x="457200" y="1600200"/>
            <a:ext cx="8229600" cy="4525963"/>
          </a:xfrm>
        </p:spPr>
        <p:txBody>
          <a:bodyPr/>
          <a:lstStyle/>
          <a:p>
            <a:r>
              <a:rPr lang="en-US" b="0" i="0">
                <a:solidFill>
                  <a:srgbClr val="3C4043"/>
                </a:solidFill>
                <a:effectLst/>
                <a:latin typeface="Roboto" panose="02000000000000000000" pitchFamily="2" charset="0"/>
              </a:rPr>
              <a:t>An </a:t>
            </a:r>
            <a:r>
              <a:rPr lang="en-US" b="1" i="0">
                <a:solidFill>
                  <a:srgbClr val="3C4043"/>
                </a:solidFill>
                <a:effectLst/>
                <a:latin typeface="Roboto" panose="02000000000000000000" pitchFamily="2" charset="0"/>
              </a:rPr>
              <a:t>Urban settlement</a:t>
            </a:r>
            <a:r>
              <a:rPr lang="en-US" b="0" i="0">
                <a:solidFill>
                  <a:srgbClr val="3C4043"/>
                </a:solidFill>
                <a:effectLst/>
                <a:latin typeface="Roboto" panose="02000000000000000000" pitchFamily="2" charset="0"/>
              </a:rPr>
              <a:t> is a concentrated </a:t>
            </a:r>
            <a:r>
              <a:rPr lang="en-US" b="1" i="0">
                <a:solidFill>
                  <a:srgbClr val="3C4043"/>
                </a:solidFill>
                <a:effectLst/>
                <a:latin typeface="Roboto" panose="02000000000000000000" pitchFamily="2" charset="0"/>
              </a:rPr>
              <a:t>settlement</a:t>
            </a:r>
            <a:r>
              <a:rPr lang="en-US" b="0" i="0">
                <a:solidFill>
                  <a:srgbClr val="3C4043"/>
                </a:solidFill>
                <a:effectLst/>
                <a:latin typeface="Roboto" panose="02000000000000000000" pitchFamily="2" charset="0"/>
              </a:rPr>
              <a:t> that constitutes or is part of an </a:t>
            </a:r>
            <a:r>
              <a:rPr lang="en-US" b="1" i="0">
                <a:solidFill>
                  <a:srgbClr val="3C4043"/>
                </a:solidFill>
                <a:effectLst/>
                <a:latin typeface="Roboto" panose="02000000000000000000" pitchFamily="2" charset="0"/>
              </a:rPr>
              <a:t>urban</a:t>
            </a:r>
            <a:r>
              <a:rPr lang="en-US" b="0" i="0">
                <a:solidFill>
                  <a:srgbClr val="3C4043"/>
                </a:solidFill>
                <a:effectLst/>
                <a:latin typeface="Roboto" panose="02000000000000000000" pitchFamily="2" charset="0"/>
              </a:rPr>
              <a:t> area. It is an area with high density of human-created structures. These geometrical patterns are usually in squares and rectangles and are well laid out.</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7E5CE-5EEC-1B4B-999F-02535771AD8F}"/>
              </a:ext>
            </a:extLst>
          </p:cNvPr>
          <p:cNvSpPr>
            <a:spLocks noGrp="1"/>
          </p:cNvSpPr>
          <p:nvPr>
            <p:ph type="title"/>
          </p:nvPr>
        </p:nvSpPr>
        <p:spPr/>
        <p:txBody>
          <a:bodyPr/>
          <a:lstStyle/>
          <a:p>
            <a:r>
              <a:rPr lang="en-US" b="0" i="0">
                <a:effectLst/>
                <a:latin typeface="Arial" panose="020B0604020202020204" pitchFamily="34" charset="0"/>
              </a:rPr>
              <a:t>Types of Urban Settlement</a:t>
            </a:r>
            <a:endParaRPr lang="en-US"/>
          </a:p>
        </p:txBody>
      </p:sp>
      <p:sp>
        <p:nvSpPr>
          <p:cNvPr id="3" name="Content Placeholder 2">
            <a:extLst>
              <a:ext uri="{FF2B5EF4-FFF2-40B4-BE49-F238E27FC236}">
                <a16:creationId xmlns:a16="http://schemas.microsoft.com/office/drawing/2014/main" id="{74BB840C-1E57-D64F-8BCC-B5D592126502}"/>
              </a:ext>
            </a:extLst>
          </p:cNvPr>
          <p:cNvSpPr>
            <a:spLocks noGrp="1"/>
          </p:cNvSpPr>
          <p:nvPr>
            <p:ph idx="1"/>
          </p:nvPr>
        </p:nvSpPr>
        <p:spPr>
          <a:xfrm>
            <a:off x="457200" y="1600200"/>
            <a:ext cx="8229600" cy="4525963"/>
          </a:xfrm>
        </p:spPr>
        <p:txBody>
          <a:bodyPr/>
          <a:lstStyle/>
          <a:p>
            <a:endParaRPr lang="en-US" b="0" i="0">
              <a:effectLst/>
              <a:latin typeface="Arial" panose="020B0604020202020204" pitchFamily="34" charset="0"/>
            </a:endParaRPr>
          </a:p>
          <a:p>
            <a:r>
              <a:rPr lang="en-US" b="0" i="0">
                <a:solidFill>
                  <a:srgbClr val="000000"/>
                </a:solidFill>
                <a:effectLst/>
                <a:latin typeface="Arial" panose="020B0604020202020204" pitchFamily="34" charset="0"/>
              </a:rPr>
              <a:t>Like rural settlement, urban settlements have also been developed during the ancient period itself.</a:t>
            </a:r>
          </a:p>
          <a:p>
            <a:r>
              <a:rPr lang="en-US" b="0" i="0">
                <a:solidFill>
                  <a:srgbClr val="000000"/>
                </a:solidFill>
                <a:effectLst/>
                <a:latin typeface="Arial" panose="020B0604020202020204" pitchFamily="34" charset="0"/>
              </a:rPr>
              <a:t>Based on </a:t>
            </a:r>
            <a:r>
              <a:rPr lang="en-US" b="1" i="0">
                <a:solidFill>
                  <a:srgbClr val="000000"/>
                </a:solidFill>
                <a:effectLst/>
                <a:latin typeface="Arial" panose="020B0604020202020204" pitchFamily="34" charset="0"/>
              </a:rPr>
              <a:t>Time, Location,</a:t>
            </a:r>
            <a:r>
              <a:rPr lang="en-US" b="0" i="0">
                <a:solidFill>
                  <a:srgbClr val="000000"/>
                </a:solidFill>
                <a:effectLst/>
                <a:latin typeface="Arial" panose="020B0604020202020204" pitchFamily="34" charset="0"/>
              </a:rPr>
              <a:t> and </a:t>
            </a:r>
            <a:r>
              <a:rPr lang="en-US" b="1" i="0">
                <a:solidFill>
                  <a:srgbClr val="000000"/>
                </a:solidFill>
                <a:effectLst/>
                <a:latin typeface="Arial" panose="020B0604020202020204" pitchFamily="34" charset="0"/>
              </a:rPr>
              <a:t>Function,</a:t>
            </a:r>
            <a:r>
              <a:rPr lang="en-US" b="0" i="0">
                <a:solidFill>
                  <a:srgbClr val="000000"/>
                </a:solidFill>
                <a:effectLst/>
                <a:latin typeface="Arial" panose="020B0604020202020204" pitchFamily="34" charset="0"/>
              </a:rPr>
              <a:t> Urban Settlement is categorized as −</a:t>
            </a:r>
          </a:p>
        </p:txBody>
      </p:sp>
    </p:spTree>
    <p:extLst>
      <p:ext uri="{BB962C8B-B14F-4D97-AF65-F5344CB8AC3E}">
        <p14:creationId xmlns:p14="http://schemas.microsoft.com/office/powerpoint/2010/main" val="30112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4B6EBE-6340-1C46-98DE-1C54C118EA8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8AD942-37A9-004D-A187-E75DB98D2E90}"/>
              </a:ext>
            </a:extLst>
          </p:cNvPr>
          <p:cNvSpPr>
            <a:spLocks noGrp="1"/>
          </p:cNvSpPr>
          <p:nvPr>
            <p:ph idx="1"/>
          </p:nvPr>
        </p:nvSpPr>
        <p:spPr>
          <a:xfrm>
            <a:off x="457200" y="1600200"/>
            <a:ext cx="8229600" cy="4525963"/>
          </a:xfrm>
        </p:spPr>
        <p:txBody>
          <a:bodyPr/>
          <a:lstStyle/>
          <a:p>
            <a:r>
              <a:rPr lang="en-US" b="0" i="0">
                <a:solidFill>
                  <a:srgbClr val="000000"/>
                </a:solidFill>
                <a:effectLst/>
                <a:latin typeface="Arial" panose="020B0604020202020204" pitchFamily="34" charset="0"/>
              </a:rPr>
              <a:t>Ancient City</a:t>
            </a:r>
          </a:p>
          <a:p>
            <a:r>
              <a:rPr lang="en-US" b="0" i="0">
                <a:solidFill>
                  <a:srgbClr val="000000"/>
                </a:solidFill>
                <a:effectLst/>
                <a:latin typeface="Arial" panose="020B0604020202020204" pitchFamily="34" charset="0"/>
              </a:rPr>
              <a:t>Medieval City</a:t>
            </a:r>
          </a:p>
          <a:p>
            <a:r>
              <a:rPr lang="en-US" b="0" i="0">
                <a:solidFill>
                  <a:srgbClr val="000000"/>
                </a:solidFill>
                <a:effectLst/>
                <a:latin typeface="Arial" panose="020B0604020202020204" pitchFamily="34" charset="0"/>
              </a:rPr>
              <a:t>Modern City</a:t>
            </a:r>
          </a:p>
          <a:p>
            <a:r>
              <a:rPr lang="en-US" b="0" i="0">
                <a:solidFill>
                  <a:srgbClr val="000000"/>
                </a:solidFill>
                <a:effectLst/>
                <a:latin typeface="Arial" panose="020B0604020202020204" pitchFamily="34" charset="0"/>
              </a:rPr>
              <a:t>Administrative City/Town</a:t>
            </a:r>
          </a:p>
          <a:p>
            <a:r>
              <a:rPr lang="en-US" b="0" i="0">
                <a:solidFill>
                  <a:srgbClr val="000000"/>
                </a:solidFill>
                <a:effectLst/>
                <a:latin typeface="Arial" panose="020B0604020202020204" pitchFamily="34" charset="0"/>
              </a:rPr>
              <a:t>Industrial City</a:t>
            </a:r>
          </a:p>
          <a:p>
            <a:r>
              <a:rPr lang="en-US" b="0" i="0">
                <a:solidFill>
                  <a:srgbClr val="000000"/>
                </a:solidFill>
                <a:effectLst/>
                <a:latin typeface="Arial" panose="020B0604020202020204" pitchFamily="34" charset="0"/>
              </a:rPr>
              <a:t>Transport City</a:t>
            </a:r>
          </a:p>
        </p:txBody>
      </p:sp>
    </p:spTree>
    <p:extLst>
      <p:ext uri="{BB962C8B-B14F-4D97-AF65-F5344CB8AC3E}">
        <p14:creationId xmlns:p14="http://schemas.microsoft.com/office/powerpoint/2010/main" val="3786936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CE60F5-2362-3146-81EF-E2C8D5E2148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E76803-DBD2-F240-8043-7634A6EE51FB}"/>
              </a:ext>
            </a:extLst>
          </p:cNvPr>
          <p:cNvSpPr>
            <a:spLocks noGrp="1"/>
          </p:cNvSpPr>
          <p:nvPr>
            <p:ph idx="1"/>
          </p:nvPr>
        </p:nvSpPr>
        <p:spPr>
          <a:xfrm>
            <a:off x="457200" y="1600200"/>
            <a:ext cx="8229600" cy="4525963"/>
          </a:xfrm>
        </p:spPr>
        <p:txBody>
          <a:bodyPr/>
          <a:lstStyle/>
          <a:p>
            <a:pPr marL="0" indent="0">
              <a:buNone/>
            </a:pPr>
            <a:endParaRPr lang="en-US" b="0" i="0">
              <a:solidFill>
                <a:srgbClr val="000000"/>
              </a:solidFill>
              <a:effectLst/>
              <a:latin typeface="Arial" panose="020B0604020202020204" pitchFamily="34" charset="0"/>
            </a:endParaRPr>
          </a:p>
          <a:p>
            <a:r>
              <a:rPr lang="en-US" b="0" i="0">
                <a:solidFill>
                  <a:srgbClr val="000000"/>
                </a:solidFill>
                <a:effectLst/>
                <a:latin typeface="Arial" panose="020B0604020202020204" pitchFamily="34" charset="0"/>
              </a:rPr>
              <a:t>Commercial City</a:t>
            </a:r>
          </a:p>
          <a:p>
            <a:r>
              <a:rPr lang="en-US" b="0" i="0">
                <a:solidFill>
                  <a:srgbClr val="000000"/>
                </a:solidFill>
                <a:effectLst/>
                <a:latin typeface="Arial" panose="020B0604020202020204" pitchFamily="34" charset="0"/>
              </a:rPr>
              <a:t>Mining City</a:t>
            </a:r>
          </a:p>
          <a:p>
            <a:r>
              <a:rPr lang="en-US" b="0" i="0">
                <a:solidFill>
                  <a:srgbClr val="000000"/>
                </a:solidFill>
                <a:effectLst/>
                <a:latin typeface="Arial" panose="020B0604020202020204" pitchFamily="34" charset="0"/>
              </a:rPr>
              <a:t>Cantonment City</a:t>
            </a:r>
          </a:p>
          <a:p>
            <a:r>
              <a:rPr lang="en-US" b="0" i="0">
                <a:solidFill>
                  <a:srgbClr val="000000"/>
                </a:solidFill>
                <a:effectLst/>
                <a:latin typeface="Arial" panose="020B0604020202020204" pitchFamily="34" charset="0"/>
              </a:rPr>
              <a:t>Educational City</a:t>
            </a:r>
          </a:p>
          <a:p>
            <a:r>
              <a:rPr lang="en-US" b="0" i="0">
                <a:solidFill>
                  <a:srgbClr val="000000"/>
                </a:solidFill>
                <a:effectLst/>
                <a:latin typeface="Arial" panose="020B0604020202020204" pitchFamily="34" charset="0"/>
              </a:rPr>
              <a:t>Religious City</a:t>
            </a:r>
          </a:p>
          <a:p>
            <a:r>
              <a:rPr lang="en-US" b="0" i="0">
                <a:solidFill>
                  <a:srgbClr val="000000"/>
                </a:solidFill>
                <a:effectLst/>
                <a:latin typeface="Arial" panose="020B0604020202020204" pitchFamily="34" charset="0"/>
              </a:rPr>
              <a:t>Tourists’ City</a:t>
            </a:r>
          </a:p>
        </p:txBody>
      </p:sp>
    </p:spTree>
    <p:extLst>
      <p:ext uri="{BB962C8B-B14F-4D97-AF65-F5344CB8AC3E}">
        <p14:creationId xmlns:p14="http://schemas.microsoft.com/office/powerpoint/2010/main" val="392838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ACCF4-B7D5-B246-B9F3-A9C0866B6B22}"/>
              </a:ext>
            </a:extLst>
          </p:cNvPr>
          <p:cNvSpPr>
            <a:spLocks noGrp="1"/>
          </p:cNvSpPr>
          <p:nvPr>
            <p:ph type="title"/>
          </p:nvPr>
        </p:nvSpPr>
        <p:spPr/>
        <p:txBody>
          <a:bodyPr/>
          <a:lstStyle/>
          <a:p>
            <a:r>
              <a:rPr lang="en-US" b="1" i="0">
                <a:solidFill>
                  <a:srgbClr val="3C4043"/>
                </a:solidFill>
                <a:effectLst/>
                <a:latin typeface="Roboto" panose="02000000000000000000" pitchFamily="2" charset="0"/>
              </a:rPr>
              <a:t>Site</a:t>
            </a:r>
            <a:endParaRPr lang="en-US"/>
          </a:p>
        </p:txBody>
      </p:sp>
      <p:sp>
        <p:nvSpPr>
          <p:cNvPr id="3" name="Content Placeholder 2">
            <a:extLst>
              <a:ext uri="{FF2B5EF4-FFF2-40B4-BE49-F238E27FC236}">
                <a16:creationId xmlns:a16="http://schemas.microsoft.com/office/drawing/2014/main" id="{F70F08F5-E0AE-4740-BFA1-041844890E7B}"/>
              </a:ext>
            </a:extLst>
          </p:cNvPr>
          <p:cNvSpPr>
            <a:spLocks noGrp="1"/>
          </p:cNvSpPr>
          <p:nvPr>
            <p:ph idx="1"/>
          </p:nvPr>
        </p:nvSpPr>
        <p:spPr/>
        <p:txBody>
          <a:bodyPr/>
          <a:lstStyle/>
          <a:p>
            <a:r>
              <a:rPr lang="en-US" b="0" i="0">
                <a:solidFill>
                  <a:srgbClr val="3C4043"/>
                </a:solidFill>
                <a:effectLst/>
                <a:latin typeface="Roboto" panose="02000000000000000000" pitchFamily="2" charset="0"/>
              </a:rPr>
              <a:t>The </a:t>
            </a:r>
            <a:r>
              <a:rPr lang="en-US" b="1" i="0">
                <a:solidFill>
                  <a:srgbClr val="3C4043"/>
                </a:solidFill>
                <a:effectLst/>
                <a:latin typeface="Roboto" panose="02000000000000000000" pitchFamily="2" charset="0"/>
              </a:rPr>
              <a:t>Site</a:t>
            </a:r>
            <a:r>
              <a:rPr lang="en-US" b="0" i="0">
                <a:solidFill>
                  <a:srgbClr val="3C4043"/>
                </a:solidFill>
                <a:effectLst/>
                <a:latin typeface="Roboto" panose="02000000000000000000" pitchFamily="2" charset="0"/>
              </a:rPr>
              <a:t> of a </a:t>
            </a:r>
            <a:r>
              <a:rPr lang="en-US" b="1" i="0">
                <a:solidFill>
                  <a:srgbClr val="3C4043"/>
                </a:solidFill>
                <a:effectLst/>
                <a:latin typeface="Roboto" panose="02000000000000000000" pitchFamily="2" charset="0"/>
              </a:rPr>
              <a:t>settlement</a:t>
            </a:r>
            <a:r>
              <a:rPr lang="en-US" b="0" i="0">
                <a:solidFill>
                  <a:srgbClr val="3C4043"/>
                </a:solidFill>
                <a:effectLst/>
                <a:latin typeface="Roboto" panose="02000000000000000000" pitchFamily="2" charset="0"/>
              </a:rPr>
              <a:t> describes the physical nature of where it is located. Factors such as water supply, building materials, quality of soil, climate, shelter and defence were all considered when </a:t>
            </a:r>
            <a:r>
              <a:rPr lang="en-US" b="1" i="0">
                <a:solidFill>
                  <a:srgbClr val="3C4043"/>
                </a:solidFill>
                <a:effectLst/>
                <a:latin typeface="Roboto" panose="02000000000000000000" pitchFamily="2" charset="0"/>
              </a:rPr>
              <a:t>settlements</a:t>
            </a:r>
            <a:r>
              <a:rPr lang="en-US" b="0" i="0">
                <a:solidFill>
                  <a:srgbClr val="3C4043"/>
                </a:solidFill>
                <a:effectLst/>
                <a:latin typeface="Roboto" panose="02000000000000000000" pitchFamily="2" charset="0"/>
              </a:rPr>
              <a:t> were first established.</a:t>
            </a:r>
            <a:endParaRPr lang="en-US"/>
          </a:p>
        </p:txBody>
      </p:sp>
    </p:spTree>
    <p:extLst>
      <p:ext uri="{BB962C8B-B14F-4D97-AF65-F5344CB8AC3E}">
        <p14:creationId xmlns:p14="http://schemas.microsoft.com/office/powerpoint/2010/main" val="1827652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EDCFC0-B372-6C46-83C7-85CB254ECE2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331E5A1-71F9-DD45-B4CD-A0CDC477110C}"/>
              </a:ext>
            </a:extLst>
          </p:cNvPr>
          <p:cNvSpPr>
            <a:spLocks noGrp="1"/>
          </p:cNvSpPr>
          <p:nvPr>
            <p:ph idx="1"/>
          </p:nvPr>
        </p:nvSpPr>
        <p:spPr/>
        <p:txBody>
          <a:bodyPr/>
          <a:lstStyle/>
          <a:p>
            <a:r>
              <a:rPr lang="en-US" b="0" i="0">
                <a:solidFill>
                  <a:srgbClr val="3C4043"/>
                </a:solidFill>
                <a:effectLst/>
                <a:latin typeface="Roboto" panose="02000000000000000000" pitchFamily="2" charset="0"/>
              </a:rPr>
              <a:t>The "</a:t>
            </a:r>
            <a:r>
              <a:rPr lang="en-US" b="1" i="0">
                <a:solidFill>
                  <a:srgbClr val="3C4043"/>
                </a:solidFill>
                <a:effectLst/>
                <a:latin typeface="Roboto" panose="02000000000000000000" pitchFamily="2" charset="0"/>
              </a:rPr>
              <a:t>site</a:t>
            </a:r>
            <a:r>
              <a:rPr lang="en-US" b="0" i="0">
                <a:solidFill>
                  <a:srgbClr val="3C4043"/>
                </a:solidFill>
                <a:effectLst/>
                <a:latin typeface="Roboto" panose="02000000000000000000" pitchFamily="2" charset="0"/>
              </a:rPr>
              <a:t>" is the actual location of a settlement on the Earth, and the term includes the physical characteristics of the landscape specific to the area. </a:t>
            </a:r>
            <a:r>
              <a:rPr lang="en-US" b="1" i="0">
                <a:solidFill>
                  <a:srgbClr val="3C4043"/>
                </a:solidFill>
                <a:effectLst/>
                <a:latin typeface="Roboto" panose="02000000000000000000" pitchFamily="2" charset="0"/>
              </a:rPr>
              <a:t>Site</a:t>
            </a:r>
            <a:r>
              <a:rPr lang="en-US" b="0" i="0">
                <a:solidFill>
                  <a:srgbClr val="3C4043"/>
                </a:solidFill>
                <a:effectLst/>
                <a:latin typeface="Roboto" panose="02000000000000000000" pitchFamily="2" charset="0"/>
              </a:rPr>
              <a:t> factors include landforms, climate, vegetation, availability of water, soil quality, minerals, and wildlife.</a:t>
            </a:r>
            <a:endParaRPr lang="en-US"/>
          </a:p>
        </p:txBody>
      </p:sp>
    </p:spTree>
    <p:extLst>
      <p:ext uri="{BB962C8B-B14F-4D97-AF65-F5344CB8AC3E}">
        <p14:creationId xmlns:p14="http://schemas.microsoft.com/office/powerpoint/2010/main" val="363609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2CE79-E76E-A240-A649-A22AE290B77C}"/>
              </a:ext>
            </a:extLst>
          </p:cNvPr>
          <p:cNvSpPr>
            <a:spLocks noGrp="1"/>
          </p:cNvSpPr>
          <p:nvPr>
            <p:ph type="title"/>
          </p:nvPr>
        </p:nvSpPr>
        <p:spPr/>
        <p:txBody>
          <a:bodyPr/>
          <a:lstStyle/>
          <a:p>
            <a:r>
              <a:rPr lang="en-US" b="0" i="0">
                <a:solidFill>
                  <a:srgbClr val="282828"/>
                </a:solidFill>
                <a:effectLst/>
                <a:latin typeface="Lato"/>
              </a:rPr>
              <a:t>Situation</a:t>
            </a:r>
            <a:endParaRPr lang="en-US"/>
          </a:p>
        </p:txBody>
      </p:sp>
      <p:sp>
        <p:nvSpPr>
          <p:cNvPr id="3" name="Content Placeholder 2">
            <a:extLst>
              <a:ext uri="{FF2B5EF4-FFF2-40B4-BE49-F238E27FC236}">
                <a16:creationId xmlns:a16="http://schemas.microsoft.com/office/drawing/2014/main" id="{3B55C731-6FB5-8445-839C-62217E641792}"/>
              </a:ext>
            </a:extLst>
          </p:cNvPr>
          <p:cNvSpPr>
            <a:spLocks noGrp="1"/>
          </p:cNvSpPr>
          <p:nvPr>
            <p:ph idx="1"/>
          </p:nvPr>
        </p:nvSpPr>
        <p:spPr/>
        <p:txBody>
          <a:bodyPr/>
          <a:lstStyle/>
          <a:p>
            <a:pPr fontAlgn="base"/>
            <a:r>
              <a:rPr lang="en-US" b="0" i="0">
                <a:solidFill>
                  <a:srgbClr val="282828"/>
                </a:solidFill>
                <a:effectLst/>
                <a:latin typeface="Lato"/>
              </a:rPr>
              <a:t>Situation</a:t>
            </a:r>
            <a:endParaRPr lang="en-US" b="1" i="0">
              <a:solidFill>
                <a:srgbClr val="282828"/>
              </a:solidFill>
              <a:effectLst/>
              <a:latin typeface="Lato"/>
            </a:endParaRPr>
          </a:p>
          <a:p>
            <a:pPr fontAlgn="base"/>
            <a:r>
              <a:rPr lang="en-US" b="0" i="0">
                <a:solidFill>
                  <a:srgbClr val="282828"/>
                </a:solidFill>
                <a:effectLst/>
                <a:latin typeface="Georgia" panose="02000000000000000000" pitchFamily="2" charset="0"/>
              </a:rPr>
              <a:t>The "situation" is defined as the location of a place relative to its surroundings and other places. Factors included in an area's situation include the </a:t>
            </a:r>
            <a:r>
              <a:rPr lang="en-US" b="0" i="0" u="none" strike="noStrike">
                <a:solidFill>
                  <a:srgbClr val="282828"/>
                </a:solidFill>
                <a:effectLst/>
                <a:latin typeface="Georgia" panose="02000000000000000000" pitchFamily="2" charset="0"/>
                <a:hlinkClick r:id="rId2"/>
              </a:rPr>
              <a:t>accessibility</a:t>
            </a:r>
            <a:r>
              <a:rPr lang="en-US" b="0" i="0">
                <a:solidFill>
                  <a:srgbClr val="282828"/>
                </a:solidFill>
                <a:effectLst/>
                <a:latin typeface="Georgia" panose="02000000000000000000" pitchFamily="2" charset="0"/>
              </a:rPr>
              <a:t> of the location, the extent of a place's connections with another, and how close an area may be to raw materials if they are not located specifically on the site.</a:t>
            </a:r>
          </a:p>
        </p:txBody>
      </p:sp>
    </p:spTree>
    <p:extLst>
      <p:ext uri="{BB962C8B-B14F-4D97-AF65-F5344CB8AC3E}">
        <p14:creationId xmlns:p14="http://schemas.microsoft.com/office/powerpoint/2010/main" val="3937353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3336</TotalTime>
  <Words>3214</Words>
  <Application>Microsoft Office PowerPoint</Application>
  <PresentationFormat>On-screen Show (4:3)</PresentationFormat>
  <Paragraphs>348</Paragraphs>
  <Slides>8</Slides>
  <Notes>2</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Settlement</vt:lpstr>
      <vt:lpstr>PowerPoint Presentation</vt:lpstr>
      <vt:lpstr>Types of Urban Settlement</vt:lpstr>
      <vt:lpstr>PowerPoint Presentation</vt:lpstr>
      <vt:lpstr>PowerPoint Presentation</vt:lpstr>
      <vt:lpstr>Site</vt:lpstr>
      <vt:lpstr>PowerPoint Presentation</vt:lpstr>
      <vt:lpstr>Situation</vt:lpstr>
    </vt:vector>
  </TitlesOfParts>
  <Company>WHO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BERGEN, Nicole</dc:creator>
  <cp:lastModifiedBy>Unknown User</cp:lastModifiedBy>
  <cp:revision>209</cp:revision>
  <dcterms:created xsi:type="dcterms:W3CDTF">2013-10-03T09:52:26Z</dcterms:created>
  <dcterms:modified xsi:type="dcterms:W3CDTF">2020-08-24T07:58:45Z</dcterms:modified>
</cp:coreProperties>
</file>