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361" r:id="rId3"/>
    <p:sldId id="358" r:id="rId4"/>
    <p:sldId id="370" r:id="rId5"/>
    <p:sldId id="371" r:id="rId6"/>
    <p:sldId id="365" r:id="rId7"/>
    <p:sldId id="362" r:id="rId8"/>
    <p:sldId id="366" r:id="rId9"/>
    <p:sldId id="363" r:id="rId10"/>
    <p:sldId id="372" r:id="rId11"/>
    <p:sldId id="368" r:id="rId12"/>
    <p:sldId id="3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1">
            <a:extLst>
              <a:ext uri="{FF2B5EF4-FFF2-40B4-BE49-F238E27FC236}">
                <a16:creationId xmlns:a16="http://schemas.microsoft.com/office/drawing/2014/main" id="{2C4D7D41-7B2D-4A3D-9294-07A444276D4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N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IN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CC7EB810-766E-4E78-AFB2-EDB2F5CA35F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N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D6A2A15-22EF-49D8-AB73-EC27425EB06E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10" name="Slide Image Placeholder 3">
            <a:extLst>
              <a:ext uri="{FF2B5EF4-FFF2-40B4-BE49-F238E27FC236}">
                <a16:creationId xmlns:a16="http://schemas.microsoft.com/office/drawing/2014/main" id="{83558DB1-90D6-4342-AD68-2A4D7EF410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11" name="Notes Placeholder 4">
            <a:extLst>
              <a:ext uri="{FF2B5EF4-FFF2-40B4-BE49-F238E27FC236}">
                <a16:creationId xmlns:a16="http://schemas.microsoft.com/office/drawing/2014/main" id="{C9F2A560-BE1A-49E6-8E0A-6798431DB1F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4B7AEDAA-1221-4136-A20A-C6051358654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N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IN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A0D98E48-F04B-477D-A20F-ACF33E5A1BC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N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17DA5F7-4559-418B-B96F-7DE273134DEC}" type="slidenum">
              <a:t>‹#›</a:t>
            </a:fld>
            <a:endParaRPr lang="en-IN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F88B2-6E81-4696-9C99-F452A625F5D4}" type="datetimeFigureOut">
              <a:rPr lang="en-US"/>
              <a:t>12/4/2020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BFF3-E6FD-4B16-A454-B836F4A98D0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61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C0BC0EB-C8A0-46E1-A9CA-A9667D0D15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solidFill>
            <a:srgbClr val="FFFFFF"/>
          </a:solidFill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6B7B0E5-B581-481C-9ADE-B15E840A658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2E84A-2E2B-4B92-B49C-3DE84AADBA5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C01CD0-1A88-4ECA-9FD9-6980D341C9B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E5B25-7E7A-439F-B988-6FBFE681168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3517BC4-B0A3-43D2-AF8F-E05F4E2D98E1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2E8C5-D998-4048-88B7-71D46603269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DC94E-E0BE-4854-8E42-5D7AB0CDDC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2029A91-F1D3-4C58-9C25-F65F6D580F10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11814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8B0F9-6A30-4C76-8E06-FD33953A985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98193A-F0C1-43B3-A9D1-A954EF1F9D3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1825627"/>
            <a:ext cx="10515600" cy="435133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774E7-696E-4882-B209-E673D2D3FDD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D313544-815A-4985-9C42-580BC17EAC0F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A5C52-4615-4279-AB60-B00DC3B73C9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C1C56-4A0A-463F-8C37-6077ECAD0F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5C6FA1E-A5F7-4AC2-9274-CBA16879F6B4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664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F48825-D822-45E0-8F89-41454A8E868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4C3002-DE53-49C7-AC44-B876B5F45D6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62907-B047-444B-8CEF-7CF2E444B0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C66893E-A99C-4DFB-B50B-F90339E4506D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ABEAC-1703-475C-8B8D-25FB480BD1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8CC09-9FAB-4086-935C-4923479E5F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269F9BF-0E34-47C7-B69F-0BCD4F5EA580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2116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409D05-FBAF-46D1-9B38-BB2B9B0B80DA}"/>
              </a:ext>
            </a:extLst>
          </p:cNvPr>
          <p:cNvSpPr txBox="1">
            <a:spLocks noGrp="1"/>
          </p:cNvSpPr>
          <p:nvPr>
            <p:ph/>
          </p:nvPr>
        </p:nvSpPr>
        <p:spPr>
          <a:xfrm>
            <a:off x="812801" y="304796"/>
            <a:ext cx="10668003" cy="5715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9358B0-8AA1-42FA-B5CC-AFE0BCEEEE8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914400" y="6248396"/>
            <a:ext cx="2540002" cy="457200"/>
          </a:xfrm>
        </p:spPr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10FE83-4337-435E-BC69-3E7544AB8AE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165604" y="6248396"/>
            <a:ext cx="3860797" cy="457200"/>
          </a:xfrm>
        </p:spPr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CEEDF4-0B5C-4652-AE7D-E5C9B9CC81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737604" y="6248396"/>
            <a:ext cx="2540002" cy="457200"/>
          </a:xfrm>
        </p:spPr>
        <p:txBody>
          <a:bodyPr/>
          <a:lstStyle>
            <a:lvl1pPr>
              <a:defRPr lang="en-US"/>
            </a:lvl1pPr>
          </a:lstStyle>
          <a:p>
            <a:pPr lvl="0"/>
            <a:fld id="{F184269B-5215-4399-BD18-6E51F64668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9887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72DD5-5930-41E0-82CD-2C913DC6A9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A7D2C-3F8D-49E2-BE31-3A755960274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D4FD4-531F-49F5-B898-4170BC59510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747FCAA-2671-44B0-A636-4A8466364B51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5C314-5A6A-45D8-9D41-924FA324933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C41EF-F592-4BC6-8846-2CE0DC3D0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0C89C1C-F77D-4F09-8102-6E81B6436497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914577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A8485-9418-4120-82D6-351801D0DB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BE5EB-53DA-41E1-AF03-014DD62FB0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BAFBC-7784-41A5-AF5C-7F571A78DB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49E5C03-D2C8-41F1-98E5-FE73643BB37C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5C962-55C5-49D0-8509-B43273278A2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A1094-0C23-42A1-85DE-C300BC30F1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BD6C5D4-C478-4070-8FE1-3CB71B7A46BC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510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2B06C-AC7C-4304-B44E-9682DB02F0A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003C8-40EB-48F4-BDD5-8CCDFDC87B0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837978-02DA-485D-90F7-B68D6F7785B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1C4A5-5902-4143-9579-C8CEF012890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2BD2B6A-3FFE-4810-9959-1922A6314FFF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4407BF-6B18-4916-90EE-1F2A9E0A2B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102BD-7755-4661-833D-67B13DDEC7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C6917E3-8C55-4AE6-953A-591B92C73258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871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30C43-3A6E-4D22-AA38-592A7C52C4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D4B88-A3C9-4FBE-A86F-54DE45F9CA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08793E-8928-4EF4-A993-27D5503B3C0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009216-979B-4253-B816-FC182708B93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18A390-20EE-4B1F-81DC-31114C6BDBE7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C5752B-CF30-44DA-B995-277E165D5A0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044D641-4A14-4C75-A7CD-ECF5086D4223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6E8264-F33A-431E-A83D-74B96178F5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40A853-7793-400D-A528-147B9F2DB5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2254A06-308B-4A5C-AF60-76528F0A0EE6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251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4D42-0C34-4FC3-B013-55405493E22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47055E-C0B7-470D-9493-1FEEB7382FB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E0A2C818-40FF-49C1-ABA4-3A196DF0A552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B54CA-409D-43DB-877C-4BAAFC606EA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507029-B1B3-4ECA-9B3C-D2BDD2DCCE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F8BE238-1277-45AA-9E48-0C9D957E24F6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822494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41942-9F01-48C3-9824-DF1DE4FA15C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747858E-4407-4D39-AAFE-7CA777CF1652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A86884-D2E3-4326-BAE9-620918863C4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B8DA4-2D2D-497B-A2F4-09769AD082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F639F19-C1D2-4813-A2FF-CC0F6FDCF0AF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840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5B413-0514-4718-AE9C-1AC93AF2380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F67BF-F477-49D4-9EAA-C3D3B7F02C6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7F0B49-C0F9-4E89-9146-A25E80D4C8E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09372-705B-4013-A6F2-417CEEA0A9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B0A0EEE-0128-4F03-AB46-C940DBE89F08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72747F-1EA2-483C-9D7A-61BFD432427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2B9DB-92B7-4B90-8257-A99030AE55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90D2B78-8F47-45A5-984E-107608C8B0B6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239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693FC-DFE8-4FBB-BDBA-3606B29516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B40067-586F-4462-B722-3325899238A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IN" sz="3200"/>
            </a:lvl1pPr>
          </a:lstStyle>
          <a:p>
            <a:pPr lvl="0"/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FD08E-8B9F-4162-B031-134AF6BDAF0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E393A-E612-46CE-A147-12C79320BC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E50873C-FC40-4792-97DE-BAE20473C70C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868AE-A26B-4A2C-AB45-A21AE04F55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22DB5D-BD8F-4D24-8FA4-0EF8B693B9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160E7B5-B477-4CD9-B721-572E4F94F544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8585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00D1FD-78F0-4724-B071-F1EEF62513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9283AE-5EA0-45D2-887E-309C3ACE67D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921C8-95F5-41DB-8D5E-9F2D5E2CAC5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N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2642148-F284-4EE4-8CEA-269C3464C760}" type="datetime1">
              <a:rPr lang="en-IN"/>
              <a:pPr lvl="0"/>
              <a:t>04-12-2020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5136B-1543-41AD-9B50-FB958308022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N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8379D-FF6F-4CC8-8F13-FC0D39174C0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N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3486CF3-EDD1-4768-AEAE-0436B94ECB5A}" type="slidenum"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6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38634E-4047-4A31-9C16-A490B0BD815F}"/>
              </a:ext>
            </a:extLst>
          </p:cNvPr>
          <p:cNvSpPr/>
          <p:nvPr/>
        </p:nvSpPr>
        <p:spPr>
          <a:xfrm>
            <a:off x="2107097" y="876159"/>
            <a:ext cx="8626550" cy="600164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N" sz="36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 PAPER:   HUMAN GEOGRAPHY</a:t>
            </a:r>
            <a:endParaRPr lang="en-IN" sz="36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N" sz="36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  CLASS:   III.B.SC GEOGRAPHY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N" sz="36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  DATE :   0</a:t>
            </a:r>
            <a:r>
              <a:rPr lang="en-US" sz="3600" b="1">
                <a:solidFill>
                  <a:srgbClr val="000000"/>
                </a:solidFill>
                <a:latin typeface="Calibri"/>
              </a:rPr>
              <a:t>6</a:t>
            </a:r>
            <a:r>
              <a:rPr lang="en-IN" sz="36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/</a:t>
            </a:r>
            <a:r>
              <a:rPr lang="en-US" sz="36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0</a:t>
            </a:r>
            <a:r>
              <a:rPr lang="en-IN" sz="36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8/2020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N" sz="2800" b="1" i="0" u="none" strike="noStrike" kern="1200" cap="none" spc="0" baseline="0">
                <a:solidFill>
                  <a:srgbClr val="27537E"/>
                </a:solidFill>
                <a:uFillTx/>
                <a:latin typeface="Calibri"/>
              </a:rPr>
              <a:t>    TIME: </a:t>
            </a:r>
            <a:r>
              <a:rPr lang="en-US" sz="2800" b="1" i="0" u="none" strike="noStrike" kern="1200" cap="none" spc="0" baseline="0">
                <a:solidFill>
                  <a:srgbClr val="27537E"/>
                </a:solidFill>
                <a:uFillTx/>
                <a:latin typeface="Calibri"/>
              </a:rPr>
              <a:t>1.</a:t>
            </a:r>
            <a:r>
              <a:rPr lang="en-IN" sz="2800" b="1" i="0" u="none" strike="noStrike" kern="1200" cap="none" spc="0" baseline="0">
                <a:solidFill>
                  <a:srgbClr val="27537E"/>
                </a:solidFill>
                <a:uFillTx/>
                <a:latin typeface="Calibri"/>
              </a:rPr>
              <a:t>30</a:t>
            </a:r>
            <a:r>
              <a:rPr lang="en-US" sz="2800" b="1" i="0" u="none" strike="noStrike" kern="1200" cap="none" spc="0" baseline="0">
                <a:solidFill>
                  <a:srgbClr val="27537E"/>
                </a:solidFill>
                <a:uFillTx/>
                <a:latin typeface="Calibri"/>
              </a:rPr>
              <a:t>A</a:t>
            </a:r>
            <a:r>
              <a:rPr lang="en-IN" sz="2800" b="1" i="0" u="none" strike="noStrike" kern="1200" cap="none" spc="0" baseline="0">
                <a:solidFill>
                  <a:srgbClr val="27537E"/>
                </a:solidFill>
                <a:uFillTx/>
                <a:latin typeface="Calibri"/>
              </a:rPr>
              <a:t>M TO </a:t>
            </a:r>
            <a:r>
              <a:rPr lang="en-US" sz="2800" b="1">
                <a:solidFill>
                  <a:srgbClr val="27537E"/>
                </a:solidFill>
                <a:latin typeface="Calibri"/>
              </a:rPr>
              <a:t>2</a:t>
            </a:r>
            <a:r>
              <a:rPr lang="en-IN" sz="2800" b="1" i="0" u="none" strike="noStrike" kern="1200" cap="none" spc="0" baseline="0">
                <a:solidFill>
                  <a:srgbClr val="27537E"/>
                </a:solidFill>
                <a:uFillTx/>
                <a:latin typeface="Calibri"/>
              </a:rPr>
              <a:t>:30</a:t>
            </a:r>
            <a:r>
              <a:rPr lang="en-US" sz="2800" b="1" i="0" u="none" strike="noStrike" kern="1200" cap="none" spc="0" baseline="0">
                <a:solidFill>
                  <a:srgbClr val="27537E"/>
                </a:solidFill>
                <a:uFillTx/>
                <a:latin typeface="Calibri"/>
              </a:rPr>
              <a:t>A</a:t>
            </a:r>
            <a:r>
              <a:rPr lang="en-IN" sz="2800" b="1" i="0" u="none" strike="noStrike" kern="1200" cap="none" spc="0" baseline="0">
                <a:solidFill>
                  <a:srgbClr val="27537E"/>
                </a:solidFill>
                <a:uFillTx/>
                <a:latin typeface="Calibri"/>
              </a:rPr>
              <a:t>M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N" sz="2800" b="1" i="0" u="none" strike="noStrike" kern="0" cap="none" spc="0" baseline="0">
                <a:solidFill>
                  <a:srgbClr val="00B050"/>
                </a:solidFill>
                <a:uFillTx/>
                <a:latin typeface="Calibri"/>
              </a:rPr>
              <a:t>Content : HUMAN RACE AND </a:t>
            </a:r>
            <a:r>
              <a:rPr lang="en-US" sz="2800" b="1" i="0" u="none" strike="noStrike" kern="0" cap="none" spc="0" baseline="0">
                <a:solidFill>
                  <a:srgbClr val="00B050"/>
                </a:solidFill>
                <a:uFillTx/>
                <a:latin typeface="Calibri"/>
              </a:rPr>
              <a:t>ITS CHARACTERISTICS</a:t>
            </a:r>
            <a:endParaRPr lang="en-IN" sz="2800" b="1" i="0" u="none" strike="noStrike" kern="0" cap="none" spc="0" baseline="0">
              <a:solidFill>
                <a:srgbClr val="00B05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N" sz="2400" b="1" i="0" u="none" strike="noStrike" kern="1200" cap="none" spc="0" baseline="0">
                <a:solidFill>
                  <a:srgbClr val="27537E"/>
                </a:solidFill>
                <a:uFillTx/>
                <a:latin typeface="Calibri"/>
              </a:rPr>
              <a:t> 	</a:t>
            </a:r>
            <a:r>
              <a:rPr lang="en-IN" sz="2000" b="1" i="0" u="none" strike="noStrike" kern="1200" cap="none" spc="0" baseline="0">
                <a:solidFill>
                  <a:srgbClr val="C55A11"/>
                </a:solidFill>
                <a:uFillTx/>
                <a:latin typeface="Calibri"/>
              </a:rPr>
              <a:t>Prepared by ,</a:t>
            </a:r>
            <a:br>
              <a:rPr lang="en-IN" sz="2000" b="1" i="0" u="none" strike="noStrike" kern="1200" cap="none" spc="0" baseline="0">
                <a:solidFill>
                  <a:srgbClr val="C55A11"/>
                </a:solidFill>
                <a:uFillTx/>
                <a:latin typeface="Calibri"/>
              </a:rPr>
            </a:br>
            <a:r>
              <a:rPr lang="en-IN" sz="1400" b="1" i="0" u="none" strike="noStrike" kern="1200" cap="none" spc="0" baseline="0">
                <a:solidFill>
                  <a:srgbClr val="27537E"/>
                </a:solidFill>
                <a:uFillTx/>
                <a:latin typeface="Calibri"/>
              </a:rPr>
              <a:t>		</a:t>
            </a:r>
            <a:r>
              <a:rPr lang="en-IN" sz="3600" b="1" i="0" u="none" strike="noStrike" kern="1200" cap="none" spc="0" baseline="0">
                <a:solidFill>
                  <a:srgbClr val="27537E"/>
                </a:solidFill>
                <a:uFillTx/>
                <a:latin typeface="Calibri"/>
              </a:rPr>
              <a:t>A.SUMATRA</a:t>
            </a:r>
            <a:br>
              <a:rPr lang="en-IN" sz="3200" b="1" i="0" u="none" strike="noStrike" kern="1200" cap="none" spc="0" baseline="0">
                <a:solidFill>
                  <a:srgbClr val="4472C4"/>
                </a:solidFill>
                <a:uFillTx/>
                <a:latin typeface="Calibri"/>
              </a:rPr>
            </a:br>
            <a:r>
              <a:rPr lang="en-IN" sz="3200" b="1" i="0" u="none" strike="noStrike" kern="1200" cap="none" spc="0" baseline="0">
                <a:solidFill>
                  <a:srgbClr val="4472C4"/>
                </a:solidFill>
                <a:uFillTx/>
                <a:latin typeface="Calibri"/>
              </a:rPr>
              <a:t>		Guest Lecturer</a:t>
            </a:r>
            <a:br>
              <a:rPr lang="en-IN" sz="3200" b="1" i="0" u="none" strike="noStrike" kern="1200" cap="none" spc="0" baseline="0">
                <a:solidFill>
                  <a:srgbClr val="4472C4"/>
                </a:solidFill>
                <a:uFillTx/>
                <a:latin typeface="Calibri"/>
              </a:rPr>
            </a:br>
            <a:r>
              <a:rPr lang="en-IN" sz="3200" b="1" i="0" u="none" strike="noStrike" kern="1200" cap="none" spc="0" baseline="0">
                <a:solidFill>
                  <a:srgbClr val="4472C4"/>
                </a:solidFill>
                <a:uFillTx/>
                <a:latin typeface="Calibri"/>
              </a:rPr>
              <a:t>		Department of Geography</a:t>
            </a:r>
            <a:br>
              <a:rPr lang="en-IN" sz="3200" b="1" i="0" u="none" strike="noStrike" kern="1200" cap="none" spc="0" baseline="0">
                <a:solidFill>
                  <a:srgbClr val="4472C4"/>
                </a:solidFill>
                <a:uFillTx/>
                <a:latin typeface="Calibri"/>
              </a:rPr>
            </a:br>
            <a:r>
              <a:rPr lang="en-IN" sz="3200" b="1" i="0" u="none" strike="noStrike" kern="1200" cap="none" spc="0" baseline="0">
                <a:solidFill>
                  <a:srgbClr val="4472C4"/>
                </a:solidFill>
                <a:uFillTx/>
                <a:latin typeface="Calibri"/>
              </a:rPr>
              <a:t>		Govt College for Women(A)</a:t>
            </a:r>
            <a:br>
              <a:rPr lang="en-IN" sz="3200" b="1" i="0" u="none" strike="noStrike" kern="1200" cap="none" spc="0" baseline="0">
                <a:solidFill>
                  <a:srgbClr val="4472C4"/>
                </a:solidFill>
                <a:uFillTx/>
                <a:latin typeface="Calibri"/>
              </a:rPr>
            </a:br>
            <a:r>
              <a:rPr lang="en-IN" sz="3200" b="1" i="0" u="none" strike="noStrike" kern="1200" cap="none" spc="0" baseline="0">
                <a:solidFill>
                  <a:srgbClr val="4472C4"/>
                </a:solidFill>
                <a:uFillTx/>
                <a:latin typeface="Calibri"/>
              </a:rPr>
              <a:t>		Kumbakonam</a:t>
            </a:r>
            <a:br>
              <a:rPr lang="en-IN" sz="3200" b="0" i="0" u="none" strike="noStrike" kern="1200" cap="none" spc="0" baseline="0">
                <a:solidFill>
                  <a:srgbClr val="4472C4"/>
                </a:solidFill>
                <a:uFillTx/>
                <a:latin typeface="Calibri"/>
              </a:rPr>
            </a:br>
            <a:endParaRPr lang="en-IN" sz="3200" b="0" i="0" u="none" strike="noStrike" kern="1200" cap="none" spc="0" baseline="0">
              <a:solidFill>
                <a:srgbClr val="4472C4"/>
              </a:solidFill>
              <a:uFillTx/>
              <a:latin typeface="Calibri"/>
            </a:endParaRPr>
          </a:p>
        </p:txBody>
      </p:sp>
    </p:spTree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66C9F7-B3FB-D945-8F36-D2EA36566FE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761998" y="304796"/>
            <a:ext cx="10668003" cy="5715000"/>
          </a:xfrm>
        </p:spPr>
        <p:txBody>
          <a:bodyPr>
            <a:normAutofit/>
          </a:bodyPr>
          <a:lstStyle/>
          <a:p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</a:rPr>
              <a:t>There is no universally accepted classification for “race”, however, and its use has been under fire over the last few decades. </a:t>
            </a:r>
          </a:p>
          <a:p>
            <a:endParaRPr lang="en-US" sz="3600">
              <a:latin typeface="Arial" pitchFamily="34"/>
              <a:ea typeface="Calibri" pitchFamily="34"/>
            </a:endParaRPr>
          </a:p>
          <a:p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</a:rPr>
              <a:t>The United Nations, in a 1950 statement, opted to “drop the term ‘race’ altogether and speak of “ethnic groups”. In this case, there are more than 5,000 ethnic groups in the world, according to a 1998 study published in the Scientific American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2139388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A50926-A7B6-6149-931F-7041917E417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178720" y="446485"/>
            <a:ext cx="10394156" cy="5125640"/>
          </a:xfrm>
        </p:spPr>
        <p:txBody>
          <a:bodyPr>
            <a:normAutofit lnSpcReduction="10000"/>
          </a:bodyPr>
          <a:lstStyle/>
          <a:p>
            <a:r>
              <a:rPr lang="en-US" sz="1800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race</a:t>
            </a:r>
            <a:r>
              <a:rPr lang="en-US" sz="4000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 grouping of humans based on shared physical or social qualities into categories generally viewed as distinct by society. The term was first used to refer to speakers of a common language and then to denote national affiliations. </a:t>
            </a:r>
          </a:p>
          <a:p>
            <a:r>
              <a:rPr lang="en-US" sz="4000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the 17th century the term began to refer to physical (phenotypical) traits. The main human races are </a:t>
            </a:r>
            <a:r>
              <a:rPr lang="en-US" sz="4000" b="1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Caucasoid</a:t>
            </a:r>
            <a:r>
              <a:rPr lang="en-US" sz="4000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Mongoloids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224062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95C054-480E-A045-B4C1-3BE71B87D59E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Mongoloids</a:t>
            </a:r>
            <a:r>
              <a:rPr lang="en-US" sz="4000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(including Chinese, Japanese, Koreans, and American Indians, etc.), </a:t>
            </a:r>
          </a:p>
          <a:p>
            <a:pPr marL="0" indent="0">
              <a:buNone/>
            </a:pPr>
            <a:endParaRPr lang="en-US" sz="4000">
              <a:solidFill>
                <a:srgbClr val="3C4043"/>
              </a:solidFill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4000" b="1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Negroid</a:t>
            </a:r>
            <a:r>
              <a:rPr lang="en-US" sz="4000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Khoisanoids or Capoids (Bushmen and Hottentots) </a:t>
            </a:r>
          </a:p>
          <a:p>
            <a:pPr marL="0" indent="0">
              <a:buNone/>
            </a:pPr>
            <a:endParaRPr lang="en-US" sz="4000">
              <a:solidFill>
                <a:srgbClr val="3C4043"/>
              </a:solidFill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>
                <a:solidFill>
                  <a:srgbClr val="3C404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Pacific races (Australian aborigines, Polynesians, Melanesians, and Indonesians) may also be distinguished.</a:t>
            </a:r>
            <a:r>
              <a:rPr lang="en-US" sz="4000">
                <a:solidFill>
                  <a:srgbClr val="202124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What was the first race in the world?</a:t>
            </a:r>
            <a:endParaRPr lang="en-US" sz="400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4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96206A5-6412-438C-9321-6D9EA41357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en-US" sz="1000">
                <a:solidFill>
                  <a:srgbClr val="E7E6E6"/>
                </a:solidFill>
              </a:rPr>
              <a:t>popmap</a:t>
            </a:r>
            <a:endParaRPr lang="en-US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E585CE01-F945-48E7-9994-5C0386DAD0F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524003" y="0"/>
            <a:ext cx="9144000" cy="687070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807CB1B1-8537-4D34-9858-7F75E42D7838}"/>
              </a:ext>
            </a:extLst>
          </p:cNvPr>
          <p:cNvSpPr/>
          <p:nvPr/>
        </p:nvSpPr>
        <p:spPr>
          <a:xfrm>
            <a:off x="425831" y="790932"/>
            <a:ext cx="10840276" cy="427809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1" i="0" u="none" strike="noStrike" kern="1200" cap="none" spc="0" baseline="0">
                <a:solidFill>
                  <a:srgbClr val="FF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The Major Divisions of the Human Race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600" b="0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Most anthropologists recognize 3 or 4 basic races of man in existence today. These races can be further subdivided into as many as 30 subgroups.</a:t>
            </a:r>
            <a:endParaRPr lang="en-US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Ethnographic division into races from Meyers Konversationslexikon of 1885-90 is listing:</a:t>
            </a:r>
            <a:endParaRPr lang="en-US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   </a:t>
            </a:r>
            <a:endParaRPr lang="en-US" sz="1800" b="0" i="0" u="none" strike="noStrike" kern="1200" cap="none" spc="0" baseline="0">
              <a:solidFill>
                <a:srgbClr val="FF0000"/>
              </a:solidFill>
              <a:uFillTx/>
              <a:latin typeface="Arial" pitchFamily="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232BD-6024-734B-86CD-0FF681CF0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934" y="446484"/>
            <a:ext cx="10515600" cy="5679282"/>
          </a:xfrm>
        </p:spPr>
        <p:txBody>
          <a:bodyPr>
            <a:normAutofit fontScale="90000"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400" b="0" i="0" u="none" strike="noStrike" kern="1200" cap="none" spc="0" baseline="0">
                <a:solidFill>
                  <a:srgbClr val="FF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Caucasian races </a:t>
            </a:r>
            <a:r>
              <a: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(Aryans, Hamites, Semites)</a:t>
            </a:r>
            <a:br>
              <a: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</a:br>
            <a:br>
              <a: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    </a:t>
            </a:r>
            <a:r>
              <a:rPr lang="en-US" sz="4400" b="0" i="0" u="none" strike="noStrike" kern="1200" cap="none" spc="0" baseline="0">
                <a:solidFill>
                  <a:srgbClr val="FF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Mongolian races </a:t>
            </a:r>
            <a:r>
              <a: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(northern Mongolian, Chinese and Indo-Chinese, Japanese and Korean, Tibetan, Malayan, Polynesian, Maori, Micronesian, Eskimo, American Indian),</a:t>
            </a:r>
            <a:br>
              <a: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4400" b="0" i="0" u="none" strike="noStrike" kern="1200" cap="none" spc="0" baseline="0">
                <a:solidFill>
                  <a:srgbClr val="FF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    Negroid races </a:t>
            </a:r>
            <a:r>
              <a: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(African, Hottentots, Melanesians/Papua, </a:t>
            </a:r>
            <a:r>
              <a: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“</a:t>
            </a:r>
            <a:r>
              <a: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Negrito</a:t>
            </a:r>
            <a:r>
              <a: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”</a:t>
            </a:r>
            <a:r>
              <a: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, Australian Aborigine, Dravidians, Sinhalese)</a:t>
            </a:r>
            <a:br>
              <a: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</a:br>
            <a:br>
              <a:rPr lang="en-US" sz="40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</a:br>
            <a:r>
              <a:rPr lang="en-US">
                <a:solidFill>
                  <a:srgbClr val="FF0000"/>
                </a:solidFill>
                <a:latin typeface="Arial" pitchFamily="34"/>
              </a:rPr>
              <a:t>Astraloid and American Indian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2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14B7052-2436-4906-B8E6-B1F7B6B6D3A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en-US" sz="1400"/>
              <a:t>Human variation I</a:t>
            </a:r>
            <a:endParaRPr lang="en-US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124C49AB-D197-414E-8D19-4B7C44F0E0B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340102" y="0"/>
            <a:ext cx="5516566" cy="6858000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808200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http://blog.world-mysteries.com/wp-content/uploads/2011/02/child3-150x150.jpg">
            <a:extLst>
              <a:ext uri="{FF2B5EF4-FFF2-40B4-BE49-F238E27FC236}">
                <a16:creationId xmlns:a16="http://schemas.microsoft.com/office/drawing/2014/main" id="{E5D56132-48A4-413F-B766-2654C80F4B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84339" y="1339454"/>
            <a:ext cx="2251833" cy="296465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9">
            <a:extLst>
              <a:ext uri="{FF2B5EF4-FFF2-40B4-BE49-F238E27FC236}">
                <a16:creationId xmlns:a16="http://schemas.microsoft.com/office/drawing/2014/main" id="{3ADC9B55-19A1-475D-A8B6-A0AE36785B5B}"/>
              </a:ext>
            </a:extLst>
          </p:cNvPr>
          <p:cNvSpPr/>
          <p:nvPr/>
        </p:nvSpPr>
        <p:spPr>
          <a:xfrm>
            <a:off x="3571875" y="994231"/>
            <a:ext cx="7553583" cy="501675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Caucasion: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Skull: Dolicephalic(Long-Head),High forehead,Little supraobital development.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Face: Mainly Leptoproscopic( Narrow)Sometimes Meso- or even Euryproscopic, Neither Facial nor alveolar prognathism occurs except among some archaic peoples.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Nose:Long,narrow,high in both root and bridge.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547546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blog.world-mysteries.com/wp-content/uploads/2011/02/asian-child-150x150.jpg">
            <a:extLst>
              <a:ext uri="{FF2B5EF4-FFF2-40B4-BE49-F238E27FC236}">
                <a16:creationId xmlns:a16="http://schemas.microsoft.com/office/drawing/2014/main" id="{7FB59A46-AE72-43C4-A3A6-7EA58F65B83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4312" y="2411016"/>
            <a:ext cx="1932077" cy="2286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4">
            <a:extLst>
              <a:ext uri="{FF2B5EF4-FFF2-40B4-BE49-F238E27FC236}">
                <a16:creationId xmlns:a16="http://schemas.microsoft.com/office/drawing/2014/main" id="{EC7098FF-CBAA-4B9D-8169-E02B773D81A1}"/>
              </a:ext>
            </a:extLst>
          </p:cNvPr>
          <p:cNvSpPr/>
          <p:nvPr/>
        </p:nvSpPr>
        <p:spPr>
          <a:xfrm>
            <a:off x="0" y="0"/>
            <a:ext cx="12191996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IN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2F2688E-DEC5-467F-AB56-344B3EBEE0B1}"/>
              </a:ext>
            </a:extLst>
          </p:cNvPr>
          <p:cNvSpPr/>
          <p:nvPr/>
        </p:nvSpPr>
        <p:spPr>
          <a:xfrm>
            <a:off x="3464718" y="-64264"/>
            <a:ext cx="8067303" cy="698652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Mongoloid: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Skull: High incidence of Brachycephaly(Short Round Head)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American Indians while Mongoloid are often Dolicephalic.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Foreheads slightly lower than that of the Caucasoid.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No Supraobital development.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Face: Wide and short, projecting cheek bones, Prognathism rare. Shovel shaped incisors common especialy in Asia.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Nose: Mesorine(Low and Broad in both root and bridge.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D66B3BA-A467-412B-BFD9-8B05D1E33399}"/>
              </a:ext>
            </a:extLst>
          </p:cNvPr>
          <p:cNvSpPr/>
          <p:nvPr/>
        </p:nvSpPr>
        <p:spPr>
          <a:xfrm>
            <a:off x="0" y="394289"/>
            <a:ext cx="12191996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IN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>
            <a:extLst>
              <a:ext uri="{FF2B5EF4-FFF2-40B4-BE49-F238E27FC236}">
                <a16:creationId xmlns:a16="http://schemas.microsoft.com/office/drawing/2014/main" id="{EC7098FF-CBAA-4B9D-8169-E02B773D81A1}"/>
              </a:ext>
            </a:extLst>
          </p:cNvPr>
          <p:cNvSpPr/>
          <p:nvPr/>
        </p:nvSpPr>
        <p:spPr>
          <a:xfrm>
            <a:off x="0" y="0"/>
            <a:ext cx="12191996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IN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3EBCE9-F77C-485B-B02A-25F1CBE38937}"/>
              </a:ext>
            </a:extLst>
          </p:cNvPr>
          <p:cNvSpPr/>
          <p:nvPr/>
        </p:nvSpPr>
        <p:spPr>
          <a:xfrm>
            <a:off x="2742278" y="624948"/>
            <a:ext cx="9228619" cy="566308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Negroid: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Skull: usually Dolicephalic, a small minority are Brachycephalic.</a:t>
            </a:r>
            <a:endParaRPr lang="en-US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Forehead most often high, little supraobital development.</a:t>
            </a:r>
            <a:endParaRPr lang="en-US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Face: Leproscopic (to a much lesser degree than the Caucasion), Prognathism common in most Negro populations.</a:t>
            </a:r>
            <a:endParaRPr lang="en-US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Nose: Low &amp; broad in root and bridge with characteristic depression at root.</a:t>
            </a:r>
            <a:endParaRPr lang="en-US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D66B3BA-A467-412B-BFD9-8B05D1E33399}"/>
              </a:ext>
            </a:extLst>
          </p:cNvPr>
          <p:cNvSpPr/>
          <p:nvPr/>
        </p:nvSpPr>
        <p:spPr>
          <a:xfrm>
            <a:off x="0" y="394289"/>
            <a:ext cx="12191996" cy="4572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IN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" name="Picture 4" descr="http://blog.world-mysteries.com/wp-content/uploads/2011/02/child1-150x150.jpg">
            <a:extLst>
              <a:ext uri="{FF2B5EF4-FFF2-40B4-BE49-F238E27FC236}">
                <a16:creationId xmlns:a16="http://schemas.microsoft.com/office/drawing/2014/main" id="{85A60B4E-141F-4C61-80F0-1E47E03157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21163" y="1428751"/>
            <a:ext cx="1671993" cy="290713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129986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6962D5-C5C6-4BC4-9EA8-BC5DA348DC58}"/>
              </a:ext>
            </a:extLst>
          </p:cNvPr>
          <p:cNvSpPr/>
          <p:nvPr/>
        </p:nvSpPr>
        <p:spPr>
          <a:xfrm>
            <a:off x="3047996" y="1930819"/>
            <a:ext cx="8347877" cy="353943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  <a:cs typeface="Arial" pitchFamily="34"/>
              </a:rPr>
              <a:t>Another popular division recognizes 4 major races</a:t>
            </a:r>
            <a:endParaRPr lang="en-US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</a:rPr>
              <a:t>The world population can be divided into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00">
              <a:solidFill>
                <a:srgbClr val="000000"/>
              </a:solidFill>
              <a:latin typeface="Arial" pitchFamily="34"/>
              <a:ea typeface="Calibri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Calibri" pitchFamily="34"/>
              </a:rPr>
              <a:t>4 major races, namely white/Caucasian, Mongoloid/Asian, Negroid/Black, and Australoid. This is based on a racial classification made by Carleton S. Coon in 1962. </a:t>
            </a:r>
            <a:endParaRPr lang="en-IN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" name="Picture 5" descr="http://blog.world-mysteries.com/wp-content/uploads/2011/02/child4-150x150.jpg">
            <a:extLst>
              <a:ext uri="{FF2B5EF4-FFF2-40B4-BE49-F238E27FC236}">
                <a16:creationId xmlns:a16="http://schemas.microsoft.com/office/drawing/2014/main" id="{B267F870-829A-4E5A-9E98-53021756B4F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96122" y="2255120"/>
            <a:ext cx="2016626" cy="201662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1629</Words>
  <Application>Microsoft Office PowerPoint</Application>
  <PresentationFormat>Widescreen</PresentationFormat>
  <Paragraphs>93</Paragraphs>
  <Slides>12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popmap</vt:lpstr>
      <vt:lpstr>PowerPoint Presentation</vt:lpstr>
      <vt:lpstr>Caucasian races (Aryans, Hamites, Semites)      Mongolian races (northern Mongolian, Chinese and Indo-Chinese, Japanese and Korean, Tibetan, Malayan, Polynesian, Maori, Micronesian, Eskimo, American Indian),     Negroid races (African, Hottentots, Melanesians/Papua, “Negrito”, Australian Aborigine, Dravidians, Sinhalese)  Astraloid and American Indian</vt:lpstr>
      <vt:lpstr>Human variation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Unknown User</cp:lastModifiedBy>
  <cp:revision>18</cp:revision>
  <dcterms:created xsi:type="dcterms:W3CDTF">2020-08-03T16:34:27Z</dcterms:created>
  <dcterms:modified xsi:type="dcterms:W3CDTF">2020-12-04T02:34:05Z</dcterms:modified>
</cp:coreProperties>
</file>