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06" r:id="rId3"/>
    <p:sldId id="267" r:id="rId4"/>
    <p:sldId id="268" r:id="rId5"/>
    <p:sldId id="266" r:id="rId6"/>
    <p:sldId id="292" r:id="rId7"/>
    <p:sldId id="294" r:id="rId8"/>
    <p:sldId id="295" r:id="rId9"/>
    <p:sldId id="296" r:id="rId10"/>
    <p:sldId id="297" r:id="rId11"/>
    <p:sldId id="298" r:id="rId12"/>
    <p:sldId id="299" r:id="rId13"/>
    <p:sldId id="300" r:id="rId14"/>
    <p:sldId id="301" r:id="rId15"/>
    <p:sldId id="302" r:id="rId16"/>
    <p:sldId id="303" r:id="rId17"/>
    <p:sldId id="305" r:id="rId18"/>
    <p:sldId id="258" r:id="rId19"/>
    <p:sldId id="259" r:id="rId20"/>
    <p:sldId id="289" r:id="rId21"/>
    <p:sldId id="269" r:id="rId22"/>
    <p:sldId id="270" r:id="rId23"/>
    <p:sldId id="275" r:id="rId24"/>
    <p:sldId id="279" r:id="rId25"/>
    <p:sldId id="273" r:id="rId2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89" d="100"/>
          <a:sy n="89" d="100"/>
        </p:scale>
        <p:origin x="-120" y="-2648"/>
      </p:cViewPr>
      <p:guideLst>
        <p:guide orient="horz" pos="2160"/>
        <p:guide pos="2880"/>
      </p:guideLst>
    </p:cSldViewPr>
  </p:slideViewPr>
  <p:outlineViewPr>
    <p:cViewPr>
      <p:scale>
        <a:sx n="33" d="100"/>
        <a:sy n="33" d="100"/>
      </p:scale>
      <p:origin x="0" y="58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D707E3-55BA-4F85-B0D3-BE2A0D9AED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BD25192-AECB-4BA1-BD83-640F8F7F22B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286FD62-298E-4678-910E-90E5339894D7}" type="datetime1">
              <a:rPr lang="en-US" altLang="en-US"/>
              <a:pPr/>
              <a:t>9/3/2020</a:t>
            </a:fld>
            <a:endParaRPr lang="en-US" altLang="en-US"/>
          </a:p>
        </p:txBody>
      </p:sp>
      <p:sp>
        <p:nvSpPr>
          <p:cNvPr id="4" name="Footer Placeholder 3">
            <a:extLst>
              <a:ext uri="{FF2B5EF4-FFF2-40B4-BE49-F238E27FC236}">
                <a16:creationId xmlns:a16="http://schemas.microsoft.com/office/drawing/2014/main" id="{A7D605FE-126F-4251-9045-70E654B059B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r>
              <a:rPr lang="en-US"/>
              <a:t>Managing Growth - SmartGrowth </a:t>
            </a:r>
          </a:p>
        </p:txBody>
      </p:sp>
      <p:sp>
        <p:nvSpPr>
          <p:cNvPr id="5" name="Slide Number Placeholder 4">
            <a:extLst>
              <a:ext uri="{FF2B5EF4-FFF2-40B4-BE49-F238E27FC236}">
                <a16:creationId xmlns:a16="http://schemas.microsoft.com/office/drawing/2014/main" id="{B0B8704B-AA7D-47D5-88C5-0B7534FC0E7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8926B4-B776-4E2F-A2F8-64FA230EA88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571A33-ECED-4C4D-82BB-1EA3B70B94A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GB"/>
          </a:p>
        </p:txBody>
      </p:sp>
      <p:sp>
        <p:nvSpPr>
          <p:cNvPr id="40963" name="Rectangle 3">
            <a:extLst>
              <a:ext uri="{FF2B5EF4-FFF2-40B4-BE49-F238E27FC236}">
                <a16:creationId xmlns:a16="http://schemas.microsoft.com/office/drawing/2014/main" id="{1D098BDC-BDAC-4C69-A522-FE47A29180C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GB"/>
          </a:p>
        </p:txBody>
      </p:sp>
      <p:sp>
        <p:nvSpPr>
          <p:cNvPr id="18436" name="Rectangle 4">
            <a:extLst>
              <a:ext uri="{FF2B5EF4-FFF2-40B4-BE49-F238E27FC236}">
                <a16:creationId xmlns:a16="http://schemas.microsoft.com/office/drawing/2014/main" id="{B2E6D591-B09C-40CA-915B-BBA581E39B8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DDC75F52-2524-4AC9-8159-3BD3970F749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0966" name="Rectangle 6">
            <a:extLst>
              <a:ext uri="{FF2B5EF4-FFF2-40B4-BE49-F238E27FC236}">
                <a16:creationId xmlns:a16="http://schemas.microsoft.com/office/drawing/2014/main" id="{84B944C5-6D30-402E-A3EA-861788653BD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r>
              <a:rPr lang="en-US"/>
              <a:t>Managing Growth - SmartGrowth </a:t>
            </a:r>
            <a:endParaRPr lang="en-GB"/>
          </a:p>
        </p:txBody>
      </p:sp>
      <p:sp>
        <p:nvSpPr>
          <p:cNvPr id="40967" name="Rectangle 7">
            <a:extLst>
              <a:ext uri="{FF2B5EF4-FFF2-40B4-BE49-F238E27FC236}">
                <a16:creationId xmlns:a16="http://schemas.microsoft.com/office/drawing/2014/main" id="{B4D8AA5A-3F33-472D-887C-200540E52BC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991A9C-6186-44AD-AB24-4A3BD7854D94}"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C2F70F38-EB83-4FDB-BF6E-0AC6DE5EE67D}"/>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836A7071-55BA-439F-AF0B-8AE3B9418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u="sng">
                <a:latin typeface="Arial" panose="020B0604020202020204" pitchFamily="34" charset="0"/>
                <a:ea typeface="ＭＳ Ｐゴシック" panose="020B0600070205080204" pitchFamily="34" charset="-128"/>
              </a:rPr>
              <a:t>Population distribution</a:t>
            </a:r>
            <a:r>
              <a:rPr lang="en-AU" altLang="en-US">
                <a:latin typeface="Arial" panose="020B0604020202020204" pitchFamily="34" charset="0"/>
                <a:ea typeface="ＭＳ Ｐゴシック" panose="020B0600070205080204" pitchFamily="34" charset="-128"/>
              </a:rPr>
              <a:t> means the pattern of where people live</a:t>
            </a:r>
          </a:p>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sparsely</a:t>
            </a:r>
            <a:r>
              <a:rPr lang="en-AU" altLang="en-US">
                <a:latin typeface="Arial" panose="020B0604020202020204" pitchFamily="34" charset="0"/>
                <a:ea typeface="ＭＳ Ｐゴシック" panose="020B0600070205080204" pitchFamily="34" charset="-128"/>
              </a:rPr>
              <a:t> populated contain few people</a:t>
            </a:r>
          </a:p>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densely</a:t>
            </a:r>
            <a:r>
              <a:rPr lang="en-AU" altLang="en-US">
                <a:latin typeface="Arial" panose="020B0604020202020204" pitchFamily="34" charset="0"/>
                <a:ea typeface="ＭＳ Ｐゴシック" panose="020B0600070205080204" pitchFamily="34" charset="-128"/>
              </a:rPr>
              <a:t> populated contain many people</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BF426617-B11D-45BB-8823-7A632ADB90A6}"/>
              </a:ext>
            </a:extLst>
          </p:cNvPr>
          <p:cNvSpPr>
            <a:spLocks noGrp="1" noRot="1" noChangeAspect="1" noChangeArrowheads="1" noTextEdit="1"/>
          </p:cNvSpPr>
          <p:nvPr>
            <p:ph type="sldImg"/>
          </p:nvPr>
        </p:nvSpPr>
        <p:spPr>
          <a:ln/>
        </p:spPr>
      </p:sp>
      <p:sp>
        <p:nvSpPr>
          <p:cNvPr id="23554" name="Rectangle 3">
            <a:extLst>
              <a:ext uri="{FF2B5EF4-FFF2-40B4-BE49-F238E27FC236}">
                <a16:creationId xmlns:a16="http://schemas.microsoft.com/office/drawing/2014/main" id="{C5A6DF41-5280-4CB7-BEC4-1A2EBE35C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sparsely</a:t>
            </a:r>
            <a:r>
              <a:rPr lang="en-AU" altLang="en-US">
                <a:latin typeface="Arial" panose="020B0604020202020204" pitchFamily="34" charset="0"/>
                <a:ea typeface="ＭＳ Ｐゴシック" panose="020B0600070205080204" pitchFamily="34" charset="-128"/>
              </a:rPr>
              <a:t> populated tend to be more hostile environments</a:t>
            </a:r>
          </a:p>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densely</a:t>
            </a:r>
            <a:r>
              <a:rPr lang="en-AU" altLang="en-US">
                <a:latin typeface="Arial" panose="020B0604020202020204" pitchFamily="34" charset="0"/>
                <a:ea typeface="ＭＳ Ｐゴシック" panose="020B0600070205080204" pitchFamily="34" charset="-128"/>
              </a:rPr>
              <a:t> populated tend to be more habitable environments</a:t>
            </a:r>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B9A7A6D-8CA7-457B-9559-89ACAB370A6A}"/>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49597FAA-1EF0-4ECB-82E6-B74DE4161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Population density is </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the measurement of the number of people that live in an area</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usually calcuated by dividing the number of people by area</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usually shown as the number of people per square kilometer</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46EA2699-1862-452D-BFD3-6918890F28B5}"/>
              </a:ext>
            </a:extLst>
          </p:cNvPr>
          <p:cNvSpPr>
            <a:spLocks noGrp="1" noRot="1" noChangeAspect="1" noChangeArrowheads="1" noTextEdit="1"/>
          </p:cNvSpPr>
          <p:nvPr>
            <p:ph type="sldImg"/>
          </p:nvPr>
        </p:nvSpPr>
        <p:spPr>
          <a:ln/>
        </p:spPr>
      </p:sp>
      <p:sp>
        <p:nvSpPr>
          <p:cNvPr id="35842" name="Rectangle 3">
            <a:extLst>
              <a:ext uri="{FF2B5EF4-FFF2-40B4-BE49-F238E27FC236}">
                <a16:creationId xmlns:a16="http://schemas.microsoft.com/office/drawing/2014/main" id="{26B1D5D1-1BCC-45B5-8720-93F6E36A88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The western Bay of Plenty sub-region encompasses the territorial areas of the </a:t>
            </a:r>
            <a:r>
              <a:rPr lang="en-GB" altLang="en-US" b="1">
                <a:latin typeface="Arial" panose="020B0604020202020204" pitchFamily="34" charset="0"/>
                <a:ea typeface="ＭＳ Ｐゴシック" panose="020B0600070205080204" pitchFamily="34" charset="-128"/>
              </a:rPr>
              <a:t>Western Bay of Plenty District Council</a:t>
            </a:r>
            <a:r>
              <a:rPr lang="en-GB" altLang="en-US">
                <a:latin typeface="Arial" panose="020B0604020202020204" pitchFamily="34" charset="0"/>
                <a:ea typeface="ＭＳ Ｐゴシック" panose="020B0600070205080204" pitchFamily="34" charset="-128"/>
              </a:rPr>
              <a:t> and </a:t>
            </a:r>
            <a:r>
              <a:rPr lang="en-GB" altLang="en-US" b="1">
                <a:latin typeface="Arial" panose="020B0604020202020204" pitchFamily="34" charset="0"/>
                <a:ea typeface="ＭＳ Ｐゴシック" panose="020B0600070205080204" pitchFamily="34" charset="-128"/>
              </a:rPr>
              <a:t>Tauranga City Council</a:t>
            </a:r>
            <a:r>
              <a:rPr lang="en-GB" altLang="en-US">
                <a:latin typeface="Arial" panose="020B0604020202020204" pitchFamily="34" charset="0"/>
                <a:ea typeface="ＭＳ Ｐゴシック" panose="020B0600070205080204" pitchFamily="34" charset="-128"/>
              </a:rPr>
              <a:t> and the Coastal Marine Area (this map shows the sub region)</a:t>
            </a:r>
          </a:p>
          <a:p>
            <a:r>
              <a:rPr lang="en-GB" altLang="en-US">
                <a:latin typeface="Arial" panose="020B0604020202020204" pitchFamily="34" charset="0"/>
                <a:ea typeface="ＭＳ Ｐゴシック" panose="020B0600070205080204" pitchFamily="34" charset="-128"/>
              </a:rPr>
              <a:t>The total land area of the sub-region is 2289km</a:t>
            </a:r>
            <a:r>
              <a:rPr lang="en-GB" altLang="en-US" baseline="30000">
                <a:latin typeface="Arial" panose="020B0604020202020204" pitchFamily="34" charset="0"/>
                <a:ea typeface="ＭＳ Ｐゴシック" panose="020B0600070205080204" pitchFamily="34" charset="-128"/>
              </a:rPr>
              <a:t>2</a:t>
            </a:r>
            <a:r>
              <a:rPr lang="en-GB" altLang="en-US">
                <a:latin typeface="Arial" panose="020B0604020202020204" pitchFamily="34" charset="0"/>
                <a:ea typeface="ＭＳ Ｐゴシック" panose="020B0600070205080204" pitchFamily="34" charset="-128"/>
              </a:rPr>
              <a:t> </a:t>
            </a:r>
          </a:p>
          <a:p>
            <a:r>
              <a:rPr lang="en-GB" altLang="en-US">
                <a:latin typeface="Arial" panose="020B0604020202020204" pitchFamily="34" charset="0"/>
                <a:ea typeface="ＭＳ Ｐゴシック" panose="020B0600070205080204" pitchFamily="34" charset="-128"/>
              </a:rPr>
              <a:t>The population in 2001 was 130,000</a:t>
            </a:r>
          </a:p>
          <a:p>
            <a:r>
              <a:rPr lang="en-AU" altLang="en-US" b="1">
                <a:solidFill>
                  <a:srgbClr val="99CC00"/>
                </a:solidFill>
                <a:latin typeface="Arial" panose="020B0604020202020204" pitchFamily="34" charset="0"/>
                <a:ea typeface="ＭＳ Ｐゴシック" panose="020B0600070205080204" pitchFamily="34" charset="-128"/>
              </a:rPr>
              <a:t>Activity / Mahi</a:t>
            </a:r>
          </a:p>
          <a:p>
            <a:r>
              <a:rPr lang="en-GB" altLang="en-US">
                <a:latin typeface="Arial" panose="020B0604020202020204" pitchFamily="34" charset="0"/>
                <a:ea typeface="ＭＳ Ｐゴシック" panose="020B0600070205080204" pitchFamily="34" charset="-128"/>
              </a:rPr>
              <a:t>Calculate the population density for the sub-region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B9E614CB-6BAE-434B-BDB9-727E4DB76B1F}"/>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EC231FDB-6A35-45A6-BA94-3EC4595AF4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Factors that affect population density include </a:t>
            </a:r>
            <a:r>
              <a:rPr lang="en-AU" altLang="en-US" u="sng">
                <a:latin typeface="Arial" panose="020B0604020202020204" pitchFamily="34" charset="0"/>
                <a:ea typeface="ＭＳ Ｐゴシック" panose="020B0600070205080204" pitchFamily="34" charset="-128"/>
              </a:rPr>
              <a:t>physical</a:t>
            </a:r>
            <a:r>
              <a:rPr lang="en-AU" altLang="en-US">
                <a:latin typeface="Arial" panose="020B0604020202020204" pitchFamily="34" charset="0"/>
                <a:ea typeface="ＭＳ Ｐゴシック" panose="020B0600070205080204" pitchFamily="34" charset="-128"/>
              </a:rPr>
              <a:t> factors and </a:t>
            </a:r>
            <a:r>
              <a:rPr lang="en-AU" altLang="en-US" u="sng">
                <a:latin typeface="Arial" panose="020B0604020202020204" pitchFamily="34" charset="0"/>
                <a:ea typeface="ＭＳ Ｐゴシック" panose="020B0600070205080204" pitchFamily="34" charset="-128"/>
              </a:rPr>
              <a:t>human</a:t>
            </a:r>
            <a:r>
              <a:rPr lang="en-AU" altLang="en-US">
                <a:latin typeface="Arial" panose="020B0604020202020204" pitchFamily="34" charset="0"/>
                <a:ea typeface="ＭＳ Ｐゴシック" panose="020B0600070205080204" pitchFamily="34" charset="-128"/>
              </a:rPr>
              <a:t> factors</a:t>
            </a:r>
          </a:p>
          <a:p>
            <a:pPr eaLnBrk="1" hangingPunct="1"/>
            <a:endParaRPr lang="en-AU" altLang="en-US">
              <a:latin typeface="Arial" panose="020B0604020202020204" pitchFamily="34" charset="0"/>
              <a:ea typeface="ＭＳ Ｐゴシック" panose="020B0600070205080204" pitchFamily="34" charset="-128"/>
            </a:endParaRPr>
          </a:p>
          <a:p>
            <a:pPr eaLnBrk="1" hangingPunct="1"/>
            <a:r>
              <a:rPr lang="en-AU" altLang="en-US">
                <a:latin typeface="Arial" panose="020B0604020202020204" pitchFamily="34" charset="0"/>
                <a:ea typeface="ＭＳ Ｐゴシック" panose="020B0600070205080204" pitchFamily="34" charset="-128"/>
              </a:rPr>
              <a:t>Some examples of physical and human factors are explored in the following slides</a:t>
            </a:r>
            <a:endParaRPr lang="en-US" altLang="en-US">
              <a:latin typeface="Arial" panose="020B0604020202020204" pitchFamily="34" charset="0"/>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E4CF8E7E-2769-403A-84AA-4917654BE6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396586-2A8B-46A6-8C2C-6DAEB8D1C9CE}" type="slidenum">
              <a:rPr lang="en-GB" altLang="en-US" sz="1200"/>
              <a:pPr eaLnBrk="1" hangingPunct="1"/>
              <a:t>21</a:t>
            </a:fld>
            <a:endParaRPr lang="en-GB" altLang="en-US" sz="1200"/>
          </a:p>
        </p:txBody>
      </p:sp>
      <p:sp>
        <p:nvSpPr>
          <p:cNvPr id="37892" name="Footer Placeholder 4">
            <a:extLst>
              <a:ext uri="{FF2B5EF4-FFF2-40B4-BE49-F238E27FC236}">
                <a16:creationId xmlns:a16="http://schemas.microsoft.com/office/drawing/2014/main" id="{886DA931-9858-4A5C-AE00-86C9497CCF0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Managing Growth - SmartGrowth </a:t>
            </a:r>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AA614C0-5CDF-44AA-A096-650DFCED8A81}"/>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0A91BCDF-6A31-48EB-8BF0-204B302643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Relief, the shape and height of the land</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Mountainous land is more likely to be sparsely populated</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Flat land may have higher density populations</a:t>
            </a:r>
          </a:p>
          <a:p>
            <a:pPr eaLnBrk="1" hangingPunct="1"/>
            <a:endParaRPr lang="en-AU" altLang="en-US">
              <a:latin typeface="Arial" panose="020B0604020202020204" pitchFamily="34" charset="0"/>
              <a:ea typeface="ＭＳ Ｐゴシック" panose="020B0600070205080204" pitchFamily="34" charset="-128"/>
            </a:endParaRPr>
          </a:p>
          <a:p>
            <a:pPr eaLnBrk="1" hangingPunct="1"/>
            <a:r>
              <a:rPr lang="en-AU" altLang="en-US" b="1">
                <a:solidFill>
                  <a:srgbClr val="99CC00"/>
                </a:solidFill>
                <a:latin typeface="Arial" panose="020B0604020202020204" pitchFamily="34" charset="0"/>
                <a:ea typeface="ＭＳ Ｐゴシック" panose="020B0600070205080204" pitchFamily="34" charset="-128"/>
              </a:rPr>
              <a:t>Question / Pātai</a:t>
            </a:r>
          </a:p>
          <a:p>
            <a:pPr eaLnBrk="1" hangingPunct="1"/>
            <a:r>
              <a:rPr lang="en-AU" altLang="en-US">
                <a:latin typeface="Arial" panose="020B0604020202020204" pitchFamily="34" charset="0"/>
                <a:ea typeface="ＭＳ Ｐゴシック" panose="020B0600070205080204" pitchFamily="34" charset="-128"/>
              </a:rPr>
              <a:t>Think of examples of flat land and steep land in the western Bay of Plenty sub-region (and/or land near where you live). How dense or sparse is the population in these places?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DE71BF1-EF44-47C8-90AE-D90EE2A38DAB}"/>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4A9DE74B-25EA-4380-B374-446A370F3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Resources include things like water, fertile soil, fish, wood, coal, oil....</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Areas that have few resources tend to be sparsely populated </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Areas that are rich in resources tend to be more densely populated</a:t>
            </a:r>
          </a:p>
          <a:p>
            <a:pPr eaLnBrk="1" hangingPunct="1"/>
            <a:endParaRPr lang="en-AU" altLang="en-US" sz="1400" b="1">
              <a:solidFill>
                <a:srgbClr val="99CC00"/>
              </a:solidFill>
              <a:latin typeface="Arial" panose="020B0604020202020204" pitchFamily="34" charset="0"/>
              <a:ea typeface="ＭＳ Ｐゴシック" panose="020B0600070205080204" pitchFamily="34" charset="-128"/>
            </a:endParaRPr>
          </a:p>
          <a:p>
            <a:pPr eaLnBrk="1" hangingPunct="1"/>
            <a:r>
              <a:rPr lang="en-AU" altLang="en-US" sz="1400" b="1">
                <a:solidFill>
                  <a:srgbClr val="99CC00"/>
                </a:solidFill>
                <a:latin typeface="Arial" panose="020B0604020202020204" pitchFamily="34" charset="0"/>
                <a:ea typeface="ＭＳ Ｐゴシック" panose="020B0600070205080204" pitchFamily="34" charset="-128"/>
              </a:rPr>
              <a:t>Question / Pātai</a:t>
            </a:r>
          </a:p>
          <a:p>
            <a:pPr eaLnBrk="1" hangingPunct="1"/>
            <a:r>
              <a:rPr lang="en-AU" altLang="en-US">
                <a:latin typeface="Arial" panose="020B0604020202020204" pitchFamily="34" charset="0"/>
                <a:ea typeface="ＭＳ Ｐゴシック" panose="020B0600070205080204" pitchFamily="34" charset="-128"/>
              </a:rPr>
              <a:t>What physical resources are there in the western Bay of Plenty sub-region (and/or the area where you live)? Is the density of population reflected in the distribution of resources?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296EB5D-7A00-4C59-98CE-8F256B2D1234}"/>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CB56B764-490C-434A-BEAF-ADB4CF6C88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Climate</a:t>
            </a:r>
          </a:p>
          <a:p>
            <a:pPr lvl="2" eaLnBrk="1" hangingPunct="1"/>
            <a:r>
              <a:rPr lang="en-AU" altLang="en-US">
                <a:latin typeface="Arial" panose="020B0604020202020204" pitchFamily="34" charset="0"/>
                <a:ea typeface="Arial" panose="020B0604020202020204" pitchFamily="34" charset="0"/>
                <a:cs typeface="Arial" panose="020B0604020202020204" pitchFamily="34" charset="0"/>
              </a:rPr>
              <a:t>Temperate climates are often more densely populated than areas with extreme climates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CE3000C-183D-41C8-B98A-D21DE4C5AF78}"/>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C8BDC4E3-6B86-4104-B9DE-421A5BD15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u="sng">
                <a:latin typeface="Arial" panose="020B0604020202020204" pitchFamily="34" charset="0"/>
                <a:ea typeface="ＭＳ Ｐゴシック" panose="020B0600070205080204" pitchFamily="34" charset="-128"/>
              </a:rPr>
              <a:t>Political</a:t>
            </a:r>
            <a:r>
              <a:rPr lang="en-AU" altLang="en-US">
                <a:latin typeface="Arial" panose="020B0604020202020204" pitchFamily="34" charset="0"/>
                <a:ea typeface="ＭＳ Ｐゴシック" panose="020B0600070205080204" pitchFamily="34" charset="-128"/>
              </a:rPr>
              <a:t> factors can include stability of governments</a:t>
            </a:r>
          </a:p>
          <a:p>
            <a:pPr eaLnBrk="1" hangingPunct="1"/>
            <a:r>
              <a:rPr lang="en-AU" altLang="en-US" u="sng">
                <a:latin typeface="Arial" panose="020B0604020202020204" pitchFamily="34" charset="0"/>
                <a:ea typeface="ＭＳ Ｐゴシック" panose="020B0600070205080204" pitchFamily="34" charset="-128"/>
              </a:rPr>
              <a:t>Social</a:t>
            </a:r>
            <a:r>
              <a:rPr lang="en-AU" altLang="en-US">
                <a:latin typeface="Arial" panose="020B0604020202020204" pitchFamily="34" charset="0"/>
                <a:ea typeface="ＭＳ Ｐゴシック" panose="020B0600070205080204" pitchFamily="34" charset="-128"/>
              </a:rPr>
              <a:t> factors can include the desire of people to live close to one another / whānaungatanga</a:t>
            </a:r>
          </a:p>
          <a:p>
            <a:pPr eaLnBrk="1" hangingPunct="1"/>
            <a:r>
              <a:rPr lang="en-AU" altLang="en-US" u="sng">
                <a:latin typeface="Arial" panose="020B0604020202020204" pitchFamily="34" charset="0"/>
                <a:ea typeface="ＭＳ Ｐゴシック" panose="020B0600070205080204" pitchFamily="34" charset="-128"/>
              </a:rPr>
              <a:t>Economic</a:t>
            </a:r>
            <a:r>
              <a:rPr lang="en-AU" altLang="en-US">
                <a:latin typeface="Arial" panose="020B0604020202020204" pitchFamily="34" charset="0"/>
                <a:ea typeface="ＭＳ Ｐゴシック" panose="020B0600070205080204" pitchFamily="34" charset="-128"/>
              </a:rPr>
              <a:t> factors can include job opportunities</a:t>
            </a:r>
          </a:p>
          <a:p>
            <a:pPr eaLnBrk="1" hangingPunct="1"/>
            <a:endParaRPr lang="en-AU" altLang="en-US" b="1">
              <a:solidFill>
                <a:srgbClr val="99CC00"/>
              </a:solidFill>
              <a:latin typeface="Arial" panose="020B0604020202020204" pitchFamily="34" charset="0"/>
              <a:ea typeface="ＭＳ Ｐゴシック" panose="020B0600070205080204" pitchFamily="34" charset="-128"/>
            </a:endParaRPr>
          </a:p>
          <a:p>
            <a:pPr eaLnBrk="1" hangingPunct="1"/>
            <a:r>
              <a:rPr lang="en-AU" altLang="en-US" b="1">
                <a:solidFill>
                  <a:srgbClr val="99CC00"/>
                </a:solidFill>
                <a:latin typeface="Arial" panose="020B0604020202020204" pitchFamily="34" charset="0"/>
                <a:ea typeface="ＭＳ Ｐゴシック" panose="020B0600070205080204" pitchFamily="34" charset="-128"/>
              </a:rPr>
              <a:t>Question / Pātai</a:t>
            </a:r>
          </a:p>
          <a:p>
            <a:pPr eaLnBrk="1" hangingPunct="1"/>
            <a:r>
              <a:rPr lang="en-AU" altLang="en-US" sz="1000">
                <a:latin typeface="Arial" panose="020B0604020202020204" pitchFamily="34" charset="0"/>
                <a:ea typeface="ＭＳ Ｐゴシック" panose="020B0600070205080204" pitchFamily="34" charset="-128"/>
              </a:rPr>
              <a:t>What human factors make the western Bay of Plenty sub-region (and / or the place where you live) a good place to live for you and your family or whānau?</a:t>
            </a:r>
            <a:endParaRPr lang="en-GB" altLang="en-US" sz="1000">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836AA296-5CD5-497B-9EDA-0788D5051B8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E7117CC-0EAB-4085-BCD8-09C594DCC82C}"/>
              </a:ext>
            </a:extLst>
          </p:cNvPr>
          <p:cNvSpPr>
            <a:spLocks noGrp="1" noChangeArrowheads="1"/>
          </p:cNvSpPr>
          <p:nvPr>
            <p:ph type="sldNum" sz="quarter" idx="11"/>
          </p:nvPr>
        </p:nvSpPr>
        <p:spPr>
          <a:ln/>
        </p:spPr>
        <p:txBody>
          <a:bodyPr/>
          <a:lstStyle>
            <a:lvl1pPr>
              <a:defRPr/>
            </a:lvl1pPr>
          </a:lstStyle>
          <a:p>
            <a:fld id="{77FBA972-2FBC-419D-9B5F-39C9C198AB5D}" type="slidenum">
              <a:rPr lang="en-GB" altLang="en-US"/>
              <a:pPr/>
              <a:t>‹#›</a:t>
            </a:fld>
            <a:endParaRPr lang="en-GB" altLang="en-US"/>
          </a:p>
        </p:txBody>
      </p:sp>
    </p:spTree>
    <p:extLst>
      <p:ext uri="{BB962C8B-B14F-4D97-AF65-F5344CB8AC3E}">
        <p14:creationId xmlns:p14="http://schemas.microsoft.com/office/powerpoint/2010/main" val="8288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1AE68A64-6191-4AC8-8447-C1D9B94974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7A3B373E-F571-4C9D-96EE-AFB72028E788}"/>
              </a:ext>
            </a:extLst>
          </p:cNvPr>
          <p:cNvSpPr>
            <a:spLocks noGrp="1" noChangeArrowheads="1"/>
          </p:cNvSpPr>
          <p:nvPr>
            <p:ph type="sldNum" sz="quarter" idx="11"/>
          </p:nvPr>
        </p:nvSpPr>
        <p:spPr>
          <a:ln/>
        </p:spPr>
        <p:txBody>
          <a:bodyPr/>
          <a:lstStyle>
            <a:lvl1pPr>
              <a:defRPr/>
            </a:lvl1pPr>
          </a:lstStyle>
          <a:p>
            <a:fld id="{2BFC10D7-FF1D-475B-8E76-6783EB3DEE35}" type="slidenum">
              <a:rPr lang="en-GB" altLang="en-US"/>
              <a:pPr/>
              <a:t>‹#›</a:t>
            </a:fld>
            <a:endParaRPr lang="en-GB" altLang="en-US"/>
          </a:p>
        </p:txBody>
      </p:sp>
    </p:spTree>
    <p:extLst>
      <p:ext uri="{BB962C8B-B14F-4D97-AF65-F5344CB8AC3E}">
        <p14:creationId xmlns:p14="http://schemas.microsoft.com/office/powerpoint/2010/main" val="87189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60350"/>
            <a:ext cx="2057400" cy="57499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68313" y="260350"/>
            <a:ext cx="6019800" cy="57499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6CD8563E-A531-457C-BEC6-EF0B1BA2698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F5425DD-72A1-4346-88BF-900921634234}"/>
              </a:ext>
            </a:extLst>
          </p:cNvPr>
          <p:cNvSpPr>
            <a:spLocks noGrp="1" noChangeArrowheads="1"/>
          </p:cNvSpPr>
          <p:nvPr>
            <p:ph type="sldNum" sz="quarter" idx="11"/>
          </p:nvPr>
        </p:nvSpPr>
        <p:spPr>
          <a:ln/>
        </p:spPr>
        <p:txBody>
          <a:bodyPr/>
          <a:lstStyle>
            <a:lvl1pPr>
              <a:defRPr/>
            </a:lvl1pPr>
          </a:lstStyle>
          <a:p>
            <a:fld id="{0608B73C-E8A2-4A56-BCDB-78C28C7A8CC2}" type="slidenum">
              <a:rPr lang="en-GB" altLang="en-US"/>
              <a:pPr/>
              <a:t>‹#›</a:t>
            </a:fld>
            <a:endParaRPr lang="en-GB" altLang="en-US"/>
          </a:p>
        </p:txBody>
      </p:sp>
    </p:spTree>
    <p:extLst>
      <p:ext uri="{BB962C8B-B14F-4D97-AF65-F5344CB8AC3E}">
        <p14:creationId xmlns:p14="http://schemas.microsoft.com/office/powerpoint/2010/main" val="307109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Text Placeholder 2"/>
          <p:cNvSpPr>
            <a:spLocks noGrp="1"/>
          </p:cNvSpPr>
          <p:nvPr>
            <p:ph type="body" sz="half" idx="1"/>
          </p:nvPr>
        </p:nvSpPr>
        <p:spPr>
          <a:xfrm>
            <a:off x="468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59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E7447E43-47AA-4BF5-87CA-1FD792E6D2C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3CAE9D-BC23-481D-8D55-3991E25984DF}"/>
              </a:ext>
            </a:extLst>
          </p:cNvPr>
          <p:cNvSpPr>
            <a:spLocks noGrp="1" noChangeArrowheads="1"/>
          </p:cNvSpPr>
          <p:nvPr>
            <p:ph type="sldNum" sz="quarter" idx="11"/>
          </p:nvPr>
        </p:nvSpPr>
        <p:spPr>
          <a:ln/>
        </p:spPr>
        <p:txBody>
          <a:bodyPr/>
          <a:lstStyle>
            <a:lvl1pPr>
              <a:defRPr/>
            </a:lvl1pPr>
          </a:lstStyle>
          <a:p>
            <a:fld id="{BC8C9E1F-8E16-468B-931C-C2EDAEB5F811}" type="slidenum">
              <a:rPr lang="en-GB" altLang="en-US"/>
              <a:pPr/>
              <a:t>‹#›</a:t>
            </a:fld>
            <a:endParaRPr lang="en-GB" altLang="en-US"/>
          </a:p>
        </p:txBody>
      </p:sp>
    </p:spTree>
    <p:extLst>
      <p:ext uri="{BB962C8B-B14F-4D97-AF65-F5344CB8AC3E}">
        <p14:creationId xmlns:p14="http://schemas.microsoft.com/office/powerpoint/2010/main" val="215875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Content Placeholder 2"/>
          <p:cNvSpPr>
            <a:spLocks noGrp="1"/>
          </p:cNvSpPr>
          <p:nvPr>
            <p:ph sz="quarter" idx="1"/>
          </p:nvPr>
        </p:nvSpPr>
        <p:spPr>
          <a:xfrm>
            <a:off x="468313" y="1484313"/>
            <a:ext cx="4038600" cy="218598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468313" y="3822700"/>
            <a:ext cx="4038600" cy="21875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half" idx="3"/>
          </p:nvPr>
        </p:nvSpPr>
        <p:spPr>
          <a:xfrm>
            <a:off x="4659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Rectangle 4">
            <a:extLst>
              <a:ext uri="{FF2B5EF4-FFF2-40B4-BE49-F238E27FC236}">
                <a16:creationId xmlns:a16="http://schemas.microsoft.com/office/drawing/2014/main" id="{B5800041-C855-41F2-B797-1F35075A6A4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E9BEB29-ECD6-4B37-9EC1-EFF3B92961B7}"/>
              </a:ext>
            </a:extLst>
          </p:cNvPr>
          <p:cNvSpPr>
            <a:spLocks noGrp="1" noChangeArrowheads="1"/>
          </p:cNvSpPr>
          <p:nvPr>
            <p:ph type="sldNum" sz="quarter" idx="11"/>
          </p:nvPr>
        </p:nvSpPr>
        <p:spPr>
          <a:ln/>
        </p:spPr>
        <p:txBody>
          <a:bodyPr/>
          <a:lstStyle>
            <a:lvl1pPr>
              <a:defRPr/>
            </a:lvl1pPr>
          </a:lstStyle>
          <a:p>
            <a:fld id="{2D6FD9FD-6C91-4E03-B004-5D611C5FF7EF}" type="slidenum">
              <a:rPr lang="en-GB" altLang="en-US"/>
              <a:pPr/>
              <a:t>‹#›</a:t>
            </a:fld>
            <a:endParaRPr lang="en-GB" altLang="en-US"/>
          </a:p>
        </p:txBody>
      </p:sp>
    </p:spTree>
    <p:extLst>
      <p:ext uri="{BB962C8B-B14F-4D97-AF65-F5344CB8AC3E}">
        <p14:creationId xmlns:p14="http://schemas.microsoft.com/office/powerpoint/2010/main" val="42597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Text Placeholder 2"/>
          <p:cNvSpPr>
            <a:spLocks noGrp="1"/>
          </p:cNvSpPr>
          <p:nvPr>
            <p:ph type="body" sz="half" idx="1"/>
          </p:nvPr>
        </p:nvSpPr>
        <p:spPr>
          <a:xfrm>
            <a:off x="468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4659313" y="1484313"/>
            <a:ext cx="4038600" cy="218598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Content Placeholder 4"/>
          <p:cNvSpPr>
            <a:spLocks noGrp="1"/>
          </p:cNvSpPr>
          <p:nvPr>
            <p:ph sz="quarter" idx="3"/>
          </p:nvPr>
        </p:nvSpPr>
        <p:spPr>
          <a:xfrm>
            <a:off x="4659313" y="3822700"/>
            <a:ext cx="4038600" cy="21875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Rectangle 4">
            <a:extLst>
              <a:ext uri="{FF2B5EF4-FFF2-40B4-BE49-F238E27FC236}">
                <a16:creationId xmlns:a16="http://schemas.microsoft.com/office/drawing/2014/main" id="{731EF8D8-2802-4F61-A62F-B69E685CB175}"/>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D11F499-FA87-4EAA-9163-315E0508C29B}"/>
              </a:ext>
            </a:extLst>
          </p:cNvPr>
          <p:cNvSpPr>
            <a:spLocks noGrp="1" noChangeArrowheads="1"/>
          </p:cNvSpPr>
          <p:nvPr>
            <p:ph type="sldNum" sz="quarter" idx="11"/>
          </p:nvPr>
        </p:nvSpPr>
        <p:spPr>
          <a:ln/>
        </p:spPr>
        <p:txBody>
          <a:bodyPr/>
          <a:lstStyle>
            <a:lvl1pPr>
              <a:defRPr/>
            </a:lvl1pPr>
          </a:lstStyle>
          <a:p>
            <a:fld id="{FA2808E5-66C8-4BEE-8363-D56B66A24988}" type="slidenum">
              <a:rPr lang="en-GB" altLang="en-US"/>
              <a:pPr/>
              <a:t>‹#›</a:t>
            </a:fld>
            <a:endParaRPr lang="en-GB" altLang="en-US"/>
          </a:p>
        </p:txBody>
      </p:sp>
    </p:spTree>
    <p:extLst>
      <p:ext uri="{BB962C8B-B14F-4D97-AF65-F5344CB8AC3E}">
        <p14:creationId xmlns:p14="http://schemas.microsoft.com/office/powerpoint/2010/main" val="387355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Content Placeholder 2"/>
          <p:cNvSpPr>
            <a:spLocks noGrp="1"/>
          </p:cNvSpPr>
          <p:nvPr>
            <p:ph sz="half" idx="1"/>
          </p:nvPr>
        </p:nvSpPr>
        <p:spPr>
          <a:xfrm>
            <a:off x="468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659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1D40BCAF-206C-4AD5-894C-F0A1BF53069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4D18903-1BC1-4296-A73A-4B6A253C8DDF}"/>
              </a:ext>
            </a:extLst>
          </p:cNvPr>
          <p:cNvSpPr>
            <a:spLocks noGrp="1" noChangeArrowheads="1"/>
          </p:cNvSpPr>
          <p:nvPr>
            <p:ph type="sldNum" sz="quarter" idx="11"/>
          </p:nvPr>
        </p:nvSpPr>
        <p:spPr>
          <a:ln/>
        </p:spPr>
        <p:txBody>
          <a:bodyPr/>
          <a:lstStyle>
            <a:lvl1pPr>
              <a:defRPr/>
            </a:lvl1pPr>
          </a:lstStyle>
          <a:p>
            <a:fld id="{88191622-5A31-41E1-9098-27D88FF5F295}" type="slidenum">
              <a:rPr lang="en-GB" altLang="en-US"/>
              <a:pPr/>
              <a:t>‹#›</a:t>
            </a:fld>
            <a:endParaRPr lang="en-GB" altLang="en-US"/>
          </a:p>
        </p:txBody>
      </p:sp>
    </p:spTree>
    <p:extLst>
      <p:ext uri="{BB962C8B-B14F-4D97-AF65-F5344CB8AC3E}">
        <p14:creationId xmlns:p14="http://schemas.microsoft.com/office/powerpoint/2010/main" val="105681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F77A0DB6-56FD-42AA-8C56-D7FC7BC596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92832DB-18F1-4517-B843-887578730000}"/>
              </a:ext>
            </a:extLst>
          </p:cNvPr>
          <p:cNvSpPr>
            <a:spLocks noGrp="1" noChangeArrowheads="1"/>
          </p:cNvSpPr>
          <p:nvPr>
            <p:ph type="sldNum" sz="quarter" idx="11"/>
          </p:nvPr>
        </p:nvSpPr>
        <p:spPr>
          <a:ln/>
        </p:spPr>
        <p:txBody>
          <a:bodyPr/>
          <a:lstStyle>
            <a:lvl1pPr>
              <a:defRPr/>
            </a:lvl1pPr>
          </a:lstStyle>
          <a:p>
            <a:fld id="{E0872E75-7194-49A8-A33F-1687AE252E6F}" type="slidenum">
              <a:rPr lang="en-GB" altLang="en-US"/>
              <a:pPr/>
              <a:t>‹#›</a:t>
            </a:fld>
            <a:endParaRPr lang="en-GB" altLang="en-US"/>
          </a:p>
        </p:txBody>
      </p:sp>
    </p:spTree>
    <p:extLst>
      <p:ext uri="{BB962C8B-B14F-4D97-AF65-F5344CB8AC3E}">
        <p14:creationId xmlns:p14="http://schemas.microsoft.com/office/powerpoint/2010/main" val="8631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0ABA9B11-439F-4B47-994D-E6DA2B032C6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D7DAB5F-FFFB-43F9-9DFF-43EC22E4AE2A}"/>
              </a:ext>
            </a:extLst>
          </p:cNvPr>
          <p:cNvSpPr>
            <a:spLocks noGrp="1" noChangeArrowheads="1"/>
          </p:cNvSpPr>
          <p:nvPr>
            <p:ph type="sldNum" sz="quarter" idx="11"/>
          </p:nvPr>
        </p:nvSpPr>
        <p:spPr>
          <a:ln/>
        </p:spPr>
        <p:txBody>
          <a:bodyPr/>
          <a:lstStyle>
            <a:lvl1pPr>
              <a:defRPr/>
            </a:lvl1pPr>
          </a:lstStyle>
          <a:p>
            <a:fld id="{B7E93074-83A4-437C-A56C-E95CF4A1EE6C}" type="slidenum">
              <a:rPr lang="en-GB" altLang="en-US"/>
              <a:pPr/>
              <a:t>‹#›</a:t>
            </a:fld>
            <a:endParaRPr lang="en-GB" altLang="en-US"/>
          </a:p>
        </p:txBody>
      </p:sp>
    </p:spTree>
    <p:extLst>
      <p:ext uri="{BB962C8B-B14F-4D97-AF65-F5344CB8AC3E}">
        <p14:creationId xmlns:p14="http://schemas.microsoft.com/office/powerpoint/2010/main" val="34609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8313"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59313"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D0C1615F-A356-4B7D-8836-5EC717C46D4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D0DBF33-87BF-4BD8-A995-4FB6DF663E18}"/>
              </a:ext>
            </a:extLst>
          </p:cNvPr>
          <p:cNvSpPr>
            <a:spLocks noGrp="1" noChangeArrowheads="1"/>
          </p:cNvSpPr>
          <p:nvPr>
            <p:ph type="sldNum" sz="quarter" idx="11"/>
          </p:nvPr>
        </p:nvSpPr>
        <p:spPr>
          <a:ln/>
        </p:spPr>
        <p:txBody>
          <a:bodyPr/>
          <a:lstStyle>
            <a:lvl1pPr>
              <a:defRPr/>
            </a:lvl1pPr>
          </a:lstStyle>
          <a:p>
            <a:fld id="{FC78A2BA-C1B6-4EAF-9FCD-A4B9C77B9E93}" type="slidenum">
              <a:rPr lang="en-GB" altLang="en-US"/>
              <a:pPr/>
              <a:t>‹#›</a:t>
            </a:fld>
            <a:endParaRPr lang="en-GB" altLang="en-US"/>
          </a:p>
        </p:txBody>
      </p:sp>
    </p:spTree>
    <p:extLst>
      <p:ext uri="{BB962C8B-B14F-4D97-AF65-F5344CB8AC3E}">
        <p14:creationId xmlns:p14="http://schemas.microsoft.com/office/powerpoint/2010/main" val="285978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4DF1BDF8-5A42-4444-AC69-9A80F408BBB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F36F7953-6F2F-4B1A-944C-B6DF50CF0BA6}"/>
              </a:ext>
            </a:extLst>
          </p:cNvPr>
          <p:cNvSpPr>
            <a:spLocks noGrp="1" noChangeArrowheads="1"/>
          </p:cNvSpPr>
          <p:nvPr>
            <p:ph type="sldNum" sz="quarter" idx="11"/>
          </p:nvPr>
        </p:nvSpPr>
        <p:spPr>
          <a:ln/>
        </p:spPr>
        <p:txBody>
          <a:bodyPr/>
          <a:lstStyle>
            <a:lvl1pPr>
              <a:defRPr/>
            </a:lvl1pPr>
          </a:lstStyle>
          <a:p>
            <a:fld id="{A3042066-ABD4-4AE0-9961-8F90B1AB66BB}" type="slidenum">
              <a:rPr lang="en-GB" altLang="en-US"/>
              <a:pPr/>
              <a:t>‹#›</a:t>
            </a:fld>
            <a:endParaRPr lang="en-GB" altLang="en-US"/>
          </a:p>
        </p:txBody>
      </p:sp>
    </p:spTree>
    <p:extLst>
      <p:ext uri="{BB962C8B-B14F-4D97-AF65-F5344CB8AC3E}">
        <p14:creationId xmlns:p14="http://schemas.microsoft.com/office/powerpoint/2010/main" val="1180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604AC3E1-7888-466F-9900-7BC663ABE0D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5E2693E-693E-4254-8243-189856278F85}"/>
              </a:ext>
            </a:extLst>
          </p:cNvPr>
          <p:cNvSpPr>
            <a:spLocks noGrp="1" noChangeArrowheads="1"/>
          </p:cNvSpPr>
          <p:nvPr>
            <p:ph type="sldNum" sz="quarter" idx="11"/>
          </p:nvPr>
        </p:nvSpPr>
        <p:spPr>
          <a:ln/>
        </p:spPr>
        <p:txBody>
          <a:bodyPr/>
          <a:lstStyle>
            <a:lvl1pPr>
              <a:defRPr/>
            </a:lvl1pPr>
          </a:lstStyle>
          <a:p>
            <a:fld id="{88DACEFD-BB7F-4804-831F-D5A9DB240DFD}" type="slidenum">
              <a:rPr lang="en-GB" altLang="en-US"/>
              <a:pPr/>
              <a:t>‹#›</a:t>
            </a:fld>
            <a:endParaRPr lang="en-GB" altLang="en-US"/>
          </a:p>
        </p:txBody>
      </p:sp>
    </p:spTree>
    <p:extLst>
      <p:ext uri="{BB962C8B-B14F-4D97-AF65-F5344CB8AC3E}">
        <p14:creationId xmlns:p14="http://schemas.microsoft.com/office/powerpoint/2010/main" val="416950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4AB50D-E34F-4ED4-823C-62DB6EEFA0A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A46D0FD7-879C-40F4-8E18-3DE8888EF81F}"/>
              </a:ext>
            </a:extLst>
          </p:cNvPr>
          <p:cNvSpPr>
            <a:spLocks noGrp="1" noChangeArrowheads="1"/>
          </p:cNvSpPr>
          <p:nvPr>
            <p:ph type="sldNum" sz="quarter" idx="11"/>
          </p:nvPr>
        </p:nvSpPr>
        <p:spPr>
          <a:ln/>
        </p:spPr>
        <p:txBody>
          <a:bodyPr/>
          <a:lstStyle>
            <a:lvl1pPr>
              <a:defRPr/>
            </a:lvl1pPr>
          </a:lstStyle>
          <a:p>
            <a:fld id="{ED565C5F-0F2E-43C9-8A22-0E4B6F888A01}" type="slidenum">
              <a:rPr lang="en-GB" altLang="en-US"/>
              <a:pPr/>
              <a:t>‹#›</a:t>
            </a:fld>
            <a:endParaRPr lang="en-GB" altLang="en-US"/>
          </a:p>
        </p:txBody>
      </p:sp>
    </p:spTree>
    <p:extLst>
      <p:ext uri="{BB962C8B-B14F-4D97-AF65-F5344CB8AC3E}">
        <p14:creationId xmlns:p14="http://schemas.microsoft.com/office/powerpoint/2010/main" val="410973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5702EA1B-F1DA-45B1-A79D-2B284D14D67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8994918-07DC-422C-B3F1-E48CA9B5CFB7}"/>
              </a:ext>
            </a:extLst>
          </p:cNvPr>
          <p:cNvSpPr>
            <a:spLocks noGrp="1" noChangeArrowheads="1"/>
          </p:cNvSpPr>
          <p:nvPr>
            <p:ph type="sldNum" sz="quarter" idx="11"/>
          </p:nvPr>
        </p:nvSpPr>
        <p:spPr>
          <a:ln/>
        </p:spPr>
        <p:txBody>
          <a:bodyPr/>
          <a:lstStyle>
            <a:lvl1pPr>
              <a:defRPr/>
            </a:lvl1pPr>
          </a:lstStyle>
          <a:p>
            <a:fld id="{A397B83B-673C-4953-92F1-2434EBCF15D2}" type="slidenum">
              <a:rPr lang="en-GB" altLang="en-US"/>
              <a:pPr/>
              <a:t>‹#›</a:t>
            </a:fld>
            <a:endParaRPr lang="en-GB" altLang="en-US"/>
          </a:p>
        </p:txBody>
      </p:sp>
    </p:spTree>
    <p:extLst>
      <p:ext uri="{BB962C8B-B14F-4D97-AF65-F5344CB8AC3E}">
        <p14:creationId xmlns:p14="http://schemas.microsoft.com/office/powerpoint/2010/main" val="350626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A210048A-2E5B-4E69-B812-56A1B7F1E19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85F1337-7E13-48B6-89CA-4A7B63774148}"/>
              </a:ext>
            </a:extLst>
          </p:cNvPr>
          <p:cNvSpPr>
            <a:spLocks noGrp="1" noChangeArrowheads="1"/>
          </p:cNvSpPr>
          <p:nvPr>
            <p:ph type="sldNum" sz="quarter" idx="11"/>
          </p:nvPr>
        </p:nvSpPr>
        <p:spPr>
          <a:ln/>
        </p:spPr>
        <p:txBody>
          <a:bodyPr/>
          <a:lstStyle>
            <a:lvl1pPr>
              <a:defRPr/>
            </a:lvl1pPr>
          </a:lstStyle>
          <a:p>
            <a:fld id="{B38F215F-B4AB-4333-84DC-F8795DDF1996}" type="slidenum">
              <a:rPr lang="en-GB" altLang="en-US"/>
              <a:pPr/>
              <a:t>‹#›</a:t>
            </a:fld>
            <a:endParaRPr lang="en-GB" altLang="en-US"/>
          </a:p>
        </p:txBody>
      </p:sp>
    </p:spTree>
    <p:extLst>
      <p:ext uri="{BB962C8B-B14F-4D97-AF65-F5344CB8AC3E}">
        <p14:creationId xmlns:p14="http://schemas.microsoft.com/office/powerpoint/2010/main" val="311490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jpeg"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450998-BBC8-4FAC-9284-C6A4596D6FFF}"/>
              </a:ext>
            </a:extLst>
          </p:cNvPr>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C16364A-E78C-4296-8C3A-DC541BD23EFE}"/>
              </a:ext>
            </a:extLst>
          </p:cNvPr>
          <p:cNvSpPr>
            <a:spLocks noGrp="1" noChangeArrowheads="1"/>
          </p:cNvSpPr>
          <p:nvPr>
            <p:ph type="body" idx="1"/>
          </p:nvPr>
        </p:nvSpPr>
        <p:spPr bwMode="auto">
          <a:xfrm>
            <a:off x="468313"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a:extLst>
              <a:ext uri="{FF2B5EF4-FFF2-40B4-BE49-F238E27FC236}">
                <a16:creationId xmlns:a16="http://schemas.microsoft.com/office/drawing/2014/main" id="{C1C6F183-DA35-43F2-B5B5-884659A5AC3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GB"/>
          </a:p>
        </p:txBody>
      </p:sp>
      <p:sp>
        <p:nvSpPr>
          <p:cNvPr id="1030" name="Rectangle 6">
            <a:extLst>
              <a:ext uri="{FF2B5EF4-FFF2-40B4-BE49-F238E27FC236}">
                <a16:creationId xmlns:a16="http://schemas.microsoft.com/office/drawing/2014/main" id="{F3E49DCA-7C5D-43AD-AA31-B6400015D6E6}"/>
              </a:ext>
            </a:extLst>
          </p:cNvPr>
          <p:cNvSpPr>
            <a:spLocks noGrp="1" noChangeArrowheads="1"/>
          </p:cNvSpPr>
          <p:nvPr>
            <p:ph type="sldNum" sz="quarter" idx="4"/>
          </p:nvPr>
        </p:nvSpPr>
        <p:spPr bwMode="auto">
          <a:xfrm>
            <a:off x="6516688" y="6381750"/>
            <a:ext cx="7651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vl1pPr>
          </a:lstStyle>
          <a:p>
            <a:fld id="{AD382FFD-71AC-4405-A747-52B0F9EC8A22}" type="slidenum">
              <a:rPr lang="en-GB" altLang="en-US"/>
              <a:pPr/>
              <a:t>‹#›</a:t>
            </a:fld>
            <a:endParaRPr lang="en-GB" altLang="en-US"/>
          </a:p>
        </p:txBody>
      </p:sp>
      <p:sp>
        <p:nvSpPr>
          <p:cNvPr id="9" name="Rectangle 12">
            <a:extLst>
              <a:ext uri="{FF2B5EF4-FFF2-40B4-BE49-F238E27FC236}">
                <a16:creationId xmlns:a16="http://schemas.microsoft.com/office/drawing/2014/main" id="{ED4859D1-17D5-4F35-932C-D9B0388A417F}"/>
              </a:ext>
            </a:extLst>
          </p:cNvPr>
          <p:cNvSpPr>
            <a:spLocks noChangeArrowheads="1"/>
          </p:cNvSpPr>
          <p:nvPr userDrawn="1"/>
        </p:nvSpPr>
        <p:spPr bwMode="auto">
          <a:xfrm>
            <a:off x="0" y="6165850"/>
            <a:ext cx="9144000" cy="692150"/>
          </a:xfrm>
          <a:prstGeom prst="rect">
            <a:avLst/>
          </a:prstGeom>
          <a:gradFill flip="none" rotWithShape="1">
            <a:gsLst>
              <a:gs pos="0">
                <a:schemeClr val="folHlink">
                  <a:gamma/>
                  <a:tint val="0"/>
                  <a:invGamma/>
                  <a:alpha val="0"/>
                </a:schemeClr>
              </a:gs>
              <a:gs pos="100000">
                <a:schemeClr val="folHlink"/>
              </a:gs>
            </a:gsLst>
            <a:lin ang="16200000" scaled="0"/>
            <a:tileRect/>
          </a:gradFill>
          <a:ln w="9525">
            <a:noFill/>
            <a:miter lim="800000"/>
            <a:headEnd/>
            <a:tailEnd/>
          </a:ln>
          <a:effectLst/>
        </p:spPr>
        <p:txBody>
          <a:bodyPr wrap="none" anchor="ctr"/>
          <a:lstStyle/>
          <a:p>
            <a:pPr>
              <a:defRPr/>
            </a:pPr>
            <a:endParaRPr lang="en-US">
              <a:latin typeface="Arial" charset="0"/>
              <a:ea typeface="+mn-ea"/>
            </a:endParaRPr>
          </a:p>
        </p:txBody>
      </p:sp>
      <p:pic>
        <p:nvPicPr>
          <p:cNvPr id="1031" name="Picture 8" descr="Smartgrowth logo small">
            <a:extLst>
              <a:ext uri="{FF2B5EF4-FFF2-40B4-BE49-F238E27FC236}">
                <a16:creationId xmlns:a16="http://schemas.microsoft.com/office/drawing/2014/main" id="{48E10D56-7D6C-4606-AE1C-80BC35A6F69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388" y="6237288"/>
            <a:ext cx="20177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4.xml" /><Relationship Id="rId1" Type="http://schemas.openxmlformats.org/officeDocument/2006/relationships/slideLayout" Target="../slideLayouts/slideLayout15.xml" /><Relationship Id="rId4" Type="http://schemas.openxmlformats.org/officeDocument/2006/relationships/image" Target="../media/image10.wmf" /></Relationships>
</file>

<file path=ppt/slides/_rels/slide2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5.xml" /><Relationship Id="rId1" Type="http://schemas.openxmlformats.org/officeDocument/2006/relationships/slideLayout" Target="../slideLayouts/slideLayout13.xml" /><Relationship Id="rId4" Type="http://schemas.openxmlformats.org/officeDocument/2006/relationships/image" Target="../media/image12.jpeg" /></Relationships>
</file>

<file path=ppt/slides/_rels/slide2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6.xml" /><Relationship Id="rId1" Type="http://schemas.openxmlformats.org/officeDocument/2006/relationships/slideLayout" Target="../slideLayouts/slideLayout13.xml" /><Relationship Id="rId5" Type="http://schemas.openxmlformats.org/officeDocument/2006/relationships/image" Target="../media/image10.wmf" /><Relationship Id="rId4" Type="http://schemas.openxmlformats.org/officeDocument/2006/relationships/image" Target="../media/image14.jpeg" /></Relationships>
</file>

<file path=ppt/slides/_rels/slide2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7.xml" /><Relationship Id="rId1" Type="http://schemas.openxmlformats.org/officeDocument/2006/relationships/slideLayout" Target="../slideLayouts/slideLayout14.xml" /><Relationship Id="rId4" Type="http://schemas.openxmlformats.org/officeDocument/2006/relationships/image" Target="../media/image16.jpeg" /></Relationships>
</file>

<file path=ppt/slides/_rels/slide2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25.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9.xml" /><Relationship Id="rId1" Type="http://schemas.openxmlformats.org/officeDocument/2006/relationships/slideLayout" Target="../slideLayouts/slideLayout14.xml" /><Relationship Id="rId5" Type="http://schemas.openxmlformats.org/officeDocument/2006/relationships/image" Target="../media/image10.wmf" /><Relationship Id="rId4" Type="http://schemas.openxmlformats.org/officeDocument/2006/relationships/image" Target="../media/image20.jpeg"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a:extLst>
              <a:ext uri="{FF2B5EF4-FFF2-40B4-BE49-F238E27FC236}">
                <a16:creationId xmlns:a16="http://schemas.microsoft.com/office/drawing/2014/main" id="{707CB0CD-28DC-4788-A0B6-9F71802022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2C34F02-0EDD-47FA-917A-D7F66D324813}" type="slidenum">
              <a:rPr lang="en-GB" altLang="en-US" sz="1600"/>
              <a:pPr eaLnBrk="1" hangingPunct="1"/>
              <a:t>1</a:t>
            </a:fld>
            <a:endParaRPr lang="en-GB" altLang="en-US" sz="1600"/>
          </a:p>
        </p:txBody>
      </p:sp>
      <p:pic>
        <p:nvPicPr>
          <p:cNvPr id="19458" name="Picture 4" descr="HIGH RES CROWD">
            <a:extLst>
              <a:ext uri="{FF2B5EF4-FFF2-40B4-BE49-F238E27FC236}">
                <a16:creationId xmlns:a16="http://schemas.microsoft.com/office/drawing/2014/main" id="{32F84E27-4C62-4E50-A19A-285A28959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37353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2D817642-E920-8C4B-8722-DFEF6D799DFA}"/>
              </a:ext>
            </a:extLst>
          </p:cNvPr>
          <p:cNvSpPr>
            <a:spLocks noGrp="1"/>
          </p:cNvSpPr>
          <p:nvPr>
            <p:ph type="ctrTitle"/>
          </p:nvPr>
        </p:nvSpPr>
        <p:spPr>
          <a:xfrm rot="21445458">
            <a:off x="3490113" y="2565249"/>
            <a:ext cx="4974771" cy="1332590"/>
          </a:xfrm>
        </p:spPr>
        <p:txBody>
          <a:bodyPr/>
          <a:lstStyle/>
          <a:p>
            <a:r>
              <a:rPr lang="en-US" b="1"/>
              <a:t>Migration and types of migration </a:t>
            </a:r>
          </a:p>
        </p:txBody>
      </p:sp>
      <p:sp>
        <p:nvSpPr>
          <p:cNvPr id="5" name="Subtitle 4">
            <a:extLst>
              <a:ext uri="{FF2B5EF4-FFF2-40B4-BE49-F238E27FC236}">
                <a16:creationId xmlns:a16="http://schemas.microsoft.com/office/drawing/2014/main" id="{8792627C-94FC-D14E-8960-72F1C5567F2E}"/>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1B4424-618C-8949-AB2F-E358FBC556D7}"/>
              </a:ext>
            </a:extLst>
          </p:cNvPr>
          <p:cNvSpPr>
            <a:spLocks noGrp="1"/>
          </p:cNvSpPr>
          <p:nvPr>
            <p:ph idx="1"/>
          </p:nvPr>
        </p:nvSpPr>
        <p:spPr/>
        <p:txBody>
          <a:bodyPr/>
          <a:lstStyle/>
          <a:p>
            <a:r>
              <a:rPr lang="en-US" b="1" i="0">
                <a:solidFill>
                  <a:srgbClr val="3E3E3E"/>
                </a:solidFill>
                <a:effectLst/>
                <a:latin typeface="Quattrocento Sans"/>
              </a:rPr>
              <a:t>Vegetation</a:t>
            </a:r>
            <a:br>
              <a:rPr lang="en-US"/>
            </a:br>
            <a:r>
              <a:rPr lang="en-US" b="0" i="0">
                <a:solidFill>
                  <a:srgbClr val="3E3E3E"/>
                </a:solidFill>
                <a:effectLst/>
                <a:latin typeface="Quattrocento Sans"/>
              </a:rPr>
              <a:t>Some types of vegetation make the development of settlement more likely, e.g. grasslands. Areas with particularly dense rainforest, coniferous forests or those with little vegetation tend to have sparse populations.</a:t>
            </a:r>
            <a:endParaRPr lang="en-US"/>
          </a:p>
        </p:txBody>
      </p:sp>
      <p:sp>
        <p:nvSpPr>
          <p:cNvPr id="4" name="Slide Number Placeholder 3">
            <a:extLst>
              <a:ext uri="{FF2B5EF4-FFF2-40B4-BE49-F238E27FC236}">
                <a16:creationId xmlns:a16="http://schemas.microsoft.com/office/drawing/2014/main" id="{CFD9C7FA-DD11-0A46-8DC8-6BA07FDEDB3D}"/>
              </a:ext>
            </a:extLst>
          </p:cNvPr>
          <p:cNvSpPr>
            <a:spLocks noGrp="1"/>
          </p:cNvSpPr>
          <p:nvPr>
            <p:ph type="sldNum" sz="quarter" idx="11"/>
          </p:nvPr>
        </p:nvSpPr>
        <p:spPr/>
        <p:txBody>
          <a:bodyPr/>
          <a:lstStyle/>
          <a:p>
            <a:fld id="{E0872E75-7194-49A8-A33F-1687AE252E6F}" type="slidenum">
              <a:rPr lang="en-GB" altLang="en-US" smtClean="0"/>
              <a:pPr/>
              <a:t>10</a:t>
            </a:fld>
            <a:endParaRPr lang="en-GB" altLang="en-US"/>
          </a:p>
        </p:txBody>
      </p:sp>
    </p:spTree>
    <p:extLst>
      <p:ext uri="{BB962C8B-B14F-4D97-AF65-F5344CB8AC3E}">
        <p14:creationId xmlns:p14="http://schemas.microsoft.com/office/powerpoint/2010/main" val="203970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582F-1376-1B43-B9EC-B6A23F22D9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9F5E6D-F99E-7F48-B897-63CFCB1D6831}"/>
              </a:ext>
            </a:extLst>
          </p:cNvPr>
          <p:cNvSpPr>
            <a:spLocks noGrp="1"/>
          </p:cNvSpPr>
          <p:nvPr>
            <p:ph idx="1"/>
          </p:nvPr>
        </p:nvSpPr>
        <p:spPr/>
        <p:txBody>
          <a:bodyPr/>
          <a:lstStyle/>
          <a:p>
            <a:r>
              <a:rPr lang="en-US" b="1" i="0">
                <a:solidFill>
                  <a:srgbClr val="3E3E3E"/>
                </a:solidFill>
                <a:effectLst/>
                <a:latin typeface="Quattrocento Sans"/>
              </a:rPr>
              <a:t>Raw materials/natural resources</a:t>
            </a:r>
            <a:br>
              <a:rPr lang="en-US"/>
            </a:br>
            <a:r>
              <a:rPr lang="en-US" b="0" i="0">
                <a:solidFill>
                  <a:srgbClr val="3E3E3E"/>
                </a:solidFill>
                <a:effectLst/>
                <a:latin typeface="Quattrocento Sans"/>
              </a:rPr>
              <a:t>Areas with a wealth of natural resources such as oil, coal or minerals may have higher population densities than areas which do not. It is important to remember though that natural resources may be found in otherwise harsh environments and that they may be traded and exported/used  in areas other than where they are extracted.</a:t>
            </a:r>
            <a:br>
              <a:rPr lang="en-US"/>
            </a:br>
            <a:endParaRPr lang="en-US"/>
          </a:p>
        </p:txBody>
      </p:sp>
      <p:sp>
        <p:nvSpPr>
          <p:cNvPr id="4" name="Slide Number Placeholder 3">
            <a:extLst>
              <a:ext uri="{FF2B5EF4-FFF2-40B4-BE49-F238E27FC236}">
                <a16:creationId xmlns:a16="http://schemas.microsoft.com/office/drawing/2014/main" id="{7CDDC0BA-F3F3-AB44-ADB7-9D7E87870820}"/>
              </a:ext>
            </a:extLst>
          </p:cNvPr>
          <p:cNvSpPr>
            <a:spLocks noGrp="1"/>
          </p:cNvSpPr>
          <p:nvPr>
            <p:ph type="sldNum" sz="quarter" idx="11"/>
          </p:nvPr>
        </p:nvSpPr>
        <p:spPr/>
        <p:txBody>
          <a:bodyPr/>
          <a:lstStyle/>
          <a:p>
            <a:fld id="{E0872E75-7194-49A8-A33F-1687AE252E6F}" type="slidenum">
              <a:rPr lang="en-GB" altLang="en-US" smtClean="0"/>
              <a:pPr/>
              <a:t>11</a:t>
            </a:fld>
            <a:endParaRPr lang="en-GB" altLang="en-US"/>
          </a:p>
        </p:txBody>
      </p:sp>
    </p:spTree>
    <p:extLst>
      <p:ext uri="{BB962C8B-B14F-4D97-AF65-F5344CB8AC3E}">
        <p14:creationId xmlns:p14="http://schemas.microsoft.com/office/powerpoint/2010/main" val="201070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D5C5-0077-CB4E-921E-956001CA95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8EC87E-68C6-864B-85BB-00A74DA5AF19}"/>
              </a:ext>
            </a:extLst>
          </p:cNvPr>
          <p:cNvSpPr>
            <a:spLocks noGrp="1"/>
          </p:cNvSpPr>
          <p:nvPr>
            <p:ph idx="1"/>
          </p:nvPr>
        </p:nvSpPr>
        <p:spPr/>
        <p:txBody>
          <a:bodyPr/>
          <a:lstStyle/>
          <a:p>
            <a:r>
              <a:rPr lang="en-US" b="1" i="0">
                <a:solidFill>
                  <a:srgbClr val="3E3E3E"/>
                </a:solidFill>
                <a:effectLst/>
                <a:latin typeface="Quattrocento Sans"/>
              </a:rPr>
              <a:t>Natural threats</a:t>
            </a:r>
            <a:br>
              <a:rPr lang="en-US" b="0" i="0">
                <a:solidFill>
                  <a:srgbClr val="3E3E3E"/>
                </a:solidFill>
                <a:effectLst/>
                <a:latin typeface="Quattrocento Sans"/>
              </a:rPr>
            </a:br>
            <a:r>
              <a:rPr lang="en-US" b="0" i="0">
                <a:solidFill>
                  <a:srgbClr val="3E3E3E"/>
                </a:solidFill>
                <a:effectLst/>
                <a:latin typeface="Quattrocento Sans"/>
              </a:rPr>
              <a:t>These may affect population density as people may try to avoid areas where pests, threatening animals and diseases are particular risks.</a:t>
            </a:r>
          </a:p>
          <a:p>
            <a:br>
              <a:rPr lang="en-US"/>
            </a:br>
            <a:endParaRPr lang="en-US"/>
          </a:p>
        </p:txBody>
      </p:sp>
      <p:sp>
        <p:nvSpPr>
          <p:cNvPr id="4" name="Slide Number Placeholder 3">
            <a:extLst>
              <a:ext uri="{FF2B5EF4-FFF2-40B4-BE49-F238E27FC236}">
                <a16:creationId xmlns:a16="http://schemas.microsoft.com/office/drawing/2014/main" id="{7922E153-4C95-E642-AF8C-F92515F3DDA3}"/>
              </a:ext>
            </a:extLst>
          </p:cNvPr>
          <p:cNvSpPr>
            <a:spLocks noGrp="1"/>
          </p:cNvSpPr>
          <p:nvPr>
            <p:ph type="sldNum" sz="quarter" idx="11"/>
          </p:nvPr>
        </p:nvSpPr>
        <p:spPr/>
        <p:txBody>
          <a:bodyPr/>
          <a:lstStyle/>
          <a:p>
            <a:fld id="{E0872E75-7194-49A8-A33F-1687AE252E6F}" type="slidenum">
              <a:rPr lang="en-GB" altLang="en-US" smtClean="0"/>
              <a:pPr/>
              <a:t>12</a:t>
            </a:fld>
            <a:endParaRPr lang="en-GB" altLang="en-US"/>
          </a:p>
        </p:txBody>
      </p:sp>
    </p:spTree>
    <p:extLst>
      <p:ext uri="{BB962C8B-B14F-4D97-AF65-F5344CB8AC3E}">
        <p14:creationId xmlns:p14="http://schemas.microsoft.com/office/powerpoint/2010/main" val="76023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8B6D4-6946-094D-B4D9-247E0B1EB2E9}"/>
              </a:ext>
            </a:extLst>
          </p:cNvPr>
          <p:cNvSpPr>
            <a:spLocks noGrp="1"/>
          </p:cNvSpPr>
          <p:nvPr>
            <p:ph idx="1"/>
          </p:nvPr>
        </p:nvSpPr>
        <p:spPr>
          <a:xfrm>
            <a:off x="468313" y="299357"/>
            <a:ext cx="8229600" cy="5710918"/>
          </a:xfrm>
        </p:spPr>
        <p:txBody>
          <a:bodyPr/>
          <a:lstStyle/>
          <a:p>
            <a:r>
              <a:rPr lang="en-US" b="1" i="0">
                <a:solidFill>
                  <a:srgbClr val="000000"/>
                </a:solidFill>
                <a:effectLst/>
                <a:latin typeface="Quattrocento"/>
              </a:rPr>
              <a:t>Human Factors</a:t>
            </a:r>
          </a:p>
          <a:p>
            <a:r>
              <a:rPr lang="en-US" b="1" i="0">
                <a:solidFill>
                  <a:srgbClr val="3E3E3E"/>
                </a:solidFill>
                <a:effectLst/>
                <a:latin typeface="Quattrocento Sans"/>
              </a:rPr>
              <a:t>1) Agriculture </a:t>
            </a:r>
            <a:br>
              <a:rPr lang="en-US" b="0" i="0">
                <a:solidFill>
                  <a:srgbClr val="3E3E3E"/>
                </a:solidFill>
                <a:effectLst/>
                <a:latin typeface="Quattrocento Sans"/>
              </a:rPr>
            </a:br>
            <a:r>
              <a:rPr lang="en-US" b="0" i="0">
                <a:solidFill>
                  <a:srgbClr val="3E3E3E"/>
                </a:solidFill>
                <a:effectLst/>
                <a:latin typeface="Quattrocento Sans"/>
              </a:rPr>
              <a:t>Areas with well developed farming of crops or animals are often densely populated.</a:t>
            </a:r>
            <a:br>
              <a:rPr lang="en-US" b="0" i="0">
                <a:solidFill>
                  <a:srgbClr val="3E3E3E"/>
                </a:solidFill>
                <a:effectLst/>
                <a:latin typeface="Quattrocento Sans"/>
              </a:rPr>
            </a:br>
            <a:br>
              <a:rPr lang="en-US" b="0" i="0">
                <a:solidFill>
                  <a:srgbClr val="3E3E3E"/>
                </a:solidFill>
                <a:effectLst/>
                <a:latin typeface="Quattrocento Sans"/>
              </a:rPr>
            </a:br>
            <a:r>
              <a:rPr lang="en-US" b="1" i="0">
                <a:solidFill>
                  <a:srgbClr val="3E3E3E"/>
                </a:solidFill>
                <a:effectLst/>
                <a:latin typeface="Quattrocento Sans"/>
              </a:rPr>
              <a:t>2) Secondary industry</a:t>
            </a:r>
            <a:br>
              <a:rPr lang="en-US" b="0" i="0">
                <a:solidFill>
                  <a:srgbClr val="3E3E3E"/>
                </a:solidFill>
                <a:effectLst/>
                <a:latin typeface="Quattrocento Sans"/>
              </a:rPr>
            </a:br>
            <a:r>
              <a:rPr lang="en-US" b="0" i="0">
                <a:solidFill>
                  <a:srgbClr val="3E3E3E"/>
                </a:solidFill>
                <a:effectLst/>
                <a:latin typeface="Quattrocento Sans"/>
              </a:rPr>
              <a:t>Those areas in which manufacturing has developed tend to be densely populated. It is worth noting that even in old industrial areas in which manufacturing has declined or even closed, population densities may remain high.</a:t>
            </a:r>
            <a:br>
              <a:rPr lang="en-US" b="0" i="0">
                <a:solidFill>
                  <a:srgbClr val="3E3E3E"/>
                </a:solidFill>
                <a:effectLst/>
                <a:latin typeface="Quattrocento Sans"/>
              </a:rPr>
            </a:br>
            <a:endParaRPr lang="en-US" b="0" i="0">
              <a:solidFill>
                <a:srgbClr val="3E3E3E"/>
              </a:solidFill>
              <a:effectLst/>
              <a:latin typeface="Quattrocento Sans"/>
            </a:endParaRPr>
          </a:p>
        </p:txBody>
      </p:sp>
      <p:sp>
        <p:nvSpPr>
          <p:cNvPr id="4" name="Slide Number Placeholder 3">
            <a:extLst>
              <a:ext uri="{FF2B5EF4-FFF2-40B4-BE49-F238E27FC236}">
                <a16:creationId xmlns:a16="http://schemas.microsoft.com/office/drawing/2014/main" id="{4C70CBD2-C542-7A47-808D-3105FCE942D0}"/>
              </a:ext>
            </a:extLst>
          </p:cNvPr>
          <p:cNvSpPr>
            <a:spLocks noGrp="1"/>
          </p:cNvSpPr>
          <p:nvPr>
            <p:ph type="sldNum" sz="quarter" idx="11"/>
          </p:nvPr>
        </p:nvSpPr>
        <p:spPr/>
        <p:txBody>
          <a:bodyPr/>
          <a:lstStyle/>
          <a:p>
            <a:fld id="{E0872E75-7194-49A8-A33F-1687AE252E6F}" type="slidenum">
              <a:rPr lang="en-GB" altLang="en-US" smtClean="0"/>
              <a:pPr/>
              <a:t>13</a:t>
            </a:fld>
            <a:endParaRPr lang="en-GB" altLang="en-US"/>
          </a:p>
        </p:txBody>
      </p:sp>
    </p:spTree>
    <p:extLst>
      <p:ext uri="{BB962C8B-B14F-4D97-AF65-F5344CB8AC3E}">
        <p14:creationId xmlns:p14="http://schemas.microsoft.com/office/powerpoint/2010/main" val="359774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6751-E071-A941-B190-BED27D517F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C8ACC0-5D06-2745-9019-99545DF5FB33}"/>
              </a:ext>
            </a:extLst>
          </p:cNvPr>
          <p:cNvSpPr>
            <a:spLocks noGrp="1"/>
          </p:cNvSpPr>
          <p:nvPr>
            <p:ph idx="1"/>
          </p:nvPr>
        </p:nvSpPr>
        <p:spPr>
          <a:xfrm>
            <a:off x="468313" y="188912"/>
            <a:ext cx="8229600" cy="5821363"/>
          </a:xfrm>
        </p:spPr>
        <p:txBody>
          <a:bodyPr/>
          <a:lstStyle/>
          <a:p>
            <a:r>
              <a:rPr lang="en-US" b="1" i="0">
                <a:solidFill>
                  <a:srgbClr val="3E3E3E"/>
                </a:solidFill>
                <a:effectLst/>
                <a:latin typeface="Quattrocento Sans"/>
              </a:rPr>
              <a:t>Accessibility</a:t>
            </a:r>
            <a:br>
              <a:rPr lang="en-US"/>
            </a:br>
            <a:r>
              <a:rPr lang="en-US" b="0" i="0">
                <a:solidFill>
                  <a:srgbClr val="3E3E3E"/>
                </a:solidFill>
                <a:effectLst/>
                <a:latin typeface="Quattrocento Sans"/>
              </a:rPr>
              <a:t>Areas with well developed transport infrastructure and links through road, rail, shipping, canals and air are likely to be more densely populated than areas which are poorly connected</a:t>
            </a:r>
            <a:br>
              <a:rPr lang="en-US"/>
            </a:br>
            <a:br>
              <a:rPr lang="en-US"/>
            </a:br>
            <a:r>
              <a:rPr lang="en-US" b="1" i="0">
                <a:solidFill>
                  <a:srgbClr val="3E3E3E"/>
                </a:solidFill>
                <a:effectLst/>
                <a:latin typeface="Quattrocento Sans"/>
              </a:rPr>
              <a:t>4) Political decisions</a:t>
            </a:r>
            <a:br>
              <a:rPr lang="en-US"/>
            </a:br>
            <a:r>
              <a:rPr lang="en-US" b="0" i="0">
                <a:solidFill>
                  <a:srgbClr val="3E3E3E"/>
                </a:solidFill>
                <a:effectLst/>
                <a:latin typeface="Quattrocento Sans"/>
              </a:rPr>
              <a:t>Government policy can have a significant impact upon population densities. This can occur if governments decide to open up previously underdeveloped areas (e.g. Brasilia and the</a:t>
            </a:r>
            <a:endParaRPr lang="en-US"/>
          </a:p>
        </p:txBody>
      </p:sp>
      <p:sp>
        <p:nvSpPr>
          <p:cNvPr id="4" name="Slide Number Placeholder 3">
            <a:extLst>
              <a:ext uri="{FF2B5EF4-FFF2-40B4-BE49-F238E27FC236}">
                <a16:creationId xmlns:a16="http://schemas.microsoft.com/office/drawing/2014/main" id="{42BFB8EA-B785-424C-8F0B-9CC2B675B999}"/>
              </a:ext>
            </a:extLst>
          </p:cNvPr>
          <p:cNvSpPr>
            <a:spLocks noGrp="1"/>
          </p:cNvSpPr>
          <p:nvPr>
            <p:ph type="sldNum" sz="quarter" idx="11"/>
          </p:nvPr>
        </p:nvSpPr>
        <p:spPr/>
        <p:txBody>
          <a:bodyPr/>
          <a:lstStyle/>
          <a:p>
            <a:fld id="{E0872E75-7194-49A8-A33F-1687AE252E6F}" type="slidenum">
              <a:rPr lang="en-GB" altLang="en-US" smtClean="0"/>
              <a:pPr/>
              <a:t>14</a:t>
            </a:fld>
            <a:endParaRPr lang="en-GB" altLang="en-US"/>
          </a:p>
        </p:txBody>
      </p:sp>
    </p:spTree>
    <p:extLst>
      <p:ext uri="{BB962C8B-B14F-4D97-AF65-F5344CB8AC3E}">
        <p14:creationId xmlns:p14="http://schemas.microsoft.com/office/powerpoint/2010/main" val="292022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CF4-CE17-FF42-BED2-E2F298E8AC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82C3E4-83E2-2844-ACAA-C945128B56D4}"/>
              </a:ext>
            </a:extLst>
          </p:cNvPr>
          <p:cNvSpPr>
            <a:spLocks noGrp="1"/>
          </p:cNvSpPr>
          <p:nvPr>
            <p:ph idx="1"/>
          </p:nvPr>
        </p:nvSpPr>
        <p:spPr/>
        <p:txBody>
          <a:bodyPr/>
          <a:lstStyle/>
          <a:p>
            <a:r>
              <a:rPr lang="en-US" b="0" i="0">
                <a:solidFill>
                  <a:srgbClr val="3E3E3E"/>
                </a:solidFill>
                <a:effectLst/>
                <a:latin typeface="Quattrocento Sans"/>
              </a:rPr>
              <a:t>(e.g. Brasilia and the development of the Trans-Amazonian Highway in Brazil; the movement of Han Chinese to Tibet; the development of Abuja as a new capital city in Nigeria). If governments decide not to invest in an area it may also lose large numbers of people leading to reduced population density.</a:t>
            </a:r>
            <a:br>
              <a:rPr lang="en-US"/>
            </a:br>
            <a:endParaRPr lang="en-US"/>
          </a:p>
        </p:txBody>
      </p:sp>
      <p:sp>
        <p:nvSpPr>
          <p:cNvPr id="4" name="Slide Number Placeholder 3">
            <a:extLst>
              <a:ext uri="{FF2B5EF4-FFF2-40B4-BE49-F238E27FC236}">
                <a16:creationId xmlns:a16="http://schemas.microsoft.com/office/drawing/2014/main" id="{45821D10-8A42-3B45-B3B4-CB25FBA8E51A}"/>
              </a:ext>
            </a:extLst>
          </p:cNvPr>
          <p:cNvSpPr>
            <a:spLocks noGrp="1"/>
          </p:cNvSpPr>
          <p:nvPr>
            <p:ph type="sldNum" sz="quarter" idx="11"/>
          </p:nvPr>
        </p:nvSpPr>
        <p:spPr/>
        <p:txBody>
          <a:bodyPr/>
          <a:lstStyle/>
          <a:p>
            <a:fld id="{E0872E75-7194-49A8-A33F-1687AE252E6F}" type="slidenum">
              <a:rPr lang="en-GB" altLang="en-US" smtClean="0"/>
              <a:pPr/>
              <a:t>15</a:t>
            </a:fld>
            <a:endParaRPr lang="en-GB" altLang="en-US"/>
          </a:p>
        </p:txBody>
      </p:sp>
    </p:spTree>
    <p:extLst>
      <p:ext uri="{BB962C8B-B14F-4D97-AF65-F5344CB8AC3E}">
        <p14:creationId xmlns:p14="http://schemas.microsoft.com/office/powerpoint/2010/main" val="27804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3CE5-3F81-2543-9E64-2AB6A6F7FD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884EF1-41CE-8340-B8F7-FEC49EEE34BE}"/>
              </a:ext>
            </a:extLst>
          </p:cNvPr>
          <p:cNvSpPr>
            <a:spLocks noGrp="1"/>
          </p:cNvSpPr>
          <p:nvPr>
            <p:ph idx="1"/>
          </p:nvPr>
        </p:nvSpPr>
        <p:spPr/>
        <p:txBody>
          <a:bodyPr/>
          <a:lstStyle/>
          <a:p>
            <a:br>
              <a:rPr lang="en-US"/>
            </a:br>
            <a:r>
              <a:rPr lang="en-US" b="1" i="0">
                <a:solidFill>
                  <a:srgbClr val="3E3E3E"/>
                </a:solidFill>
                <a:effectLst/>
                <a:latin typeface="Quattrocento Sans"/>
              </a:rPr>
              <a:t>5) Conflict</a:t>
            </a:r>
            <a:br>
              <a:rPr lang="en-US"/>
            </a:br>
            <a:r>
              <a:rPr lang="en-US" b="0" i="0">
                <a:solidFill>
                  <a:srgbClr val="3E3E3E"/>
                </a:solidFill>
                <a:effectLst/>
                <a:latin typeface="Quattrocento Sans"/>
              </a:rPr>
              <a:t>Wars and conflicts can lead to significant movements of population and a simultaneous decrease in density in some areas while others may increase.</a:t>
            </a:r>
            <a:endParaRPr lang="en-US"/>
          </a:p>
        </p:txBody>
      </p:sp>
      <p:sp>
        <p:nvSpPr>
          <p:cNvPr id="4" name="Slide Number Placeholder 3">
            <a:extLst>
              <a:ext uri="{FF2B5EF4-FFF2-40B4-BE49-F238E27FC236}">
                <a16:creationId xmlns:a16="http://schemas.microsoft.com/office/drawing/2014/main" id="{041AD2A6-20E1-0545-9AE1-A98CF5969ECB}"/>
              </a:ext>
            </a:extLst>
          </p:cNvPr>
          <p:cNvSpPr>
            <a:spLocks noGrp="1"/>
          </p:cNvSpPr>
          <p:nvPr>
            <p:ph type="sldNum" sz="quarter" idx="11"/>
          </p:nvPr>
        </p:nvSpPr>
        <p:spPr/>
        <p:txBody>
          <a:bodyPr/>
          <a:lstStyle/>
          <a:p>
            <a:fld id="{E0872E75-7194-49A8-A33F-1687AE252E6F}" type="slidenum">
              <a:rPr lang="en-GB" altLang="en-US" smtClean="0"/>
              <a:pPr/>
              <a:t>16</a:t>
            </a:fld>
            <a:endParaRPr lang="en-GB" altLang="en-US"/>
          </a:p>
        </p:txBody>
      </p:sp>
    </p:spTree>
    <p:extLst>
      <p:ext uri="{BB962C8B-B14F-4D97-AF65-F5344CB8AC3E}">
        <p14:creationId xmlns:p14="http://schemas.microsoft.com/office/powerpoint/2010/main" val="136486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0FF8-343F-8E45-92D3-324439B579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0FD1C5-0708-A941-BC63-1743680B812F}"/>
              </a:ext>
            </a:extLst>
          </p:cNvPr>
          <p:cNvSpPr>
            <a:spLocks noGrp="1"/>
          </p:cNvSpPr>
          <p:nvPr>
            <p:ph idx="1"/>
          </p:nvPr>
        </p:nvSpPr>
        <p:spPr/>
        <p:txBody>
          <a:bodyPr/>
          <a:lstStyle/>
          <a:p>
            <a:r>
              <a:rPr lang="en-US" b="1" i="0">
                <a:solidFill>
                  <a:srgbClr val="3E3E3E"/>
                </a:solidFill>
                <a:effectLst/>
                <a:latin typeface="Quattrocento Sans"/>
              </a:rPr>
              <a:t>Water supply</a:t>
            </a:r>
            <a:br>
              <a:rPr lang="en-US"/>
            </a:br>
            <a:r>
              <a:rPr lang="en-US" b="0" i="0">
                <a:solidFill>
                  <a:srgbClr val="3E3E3E"/>
                </a:solidFill>
                <a:effectLst/>
                <a:latin typeface="Quattrocento Sans"/>
              </a:rPr>
              <a:t>Water supply is essential for human survival and development and because of this areas which have sufficient water (but not too much) tend to have denser populations than areas which are dry or suffer from regular drought or areas which have excessive rainfall or which may be prone to flooding.</a:t>
            </a:r>
            <a:br>
              <a:rPr lang="en-US"/>
            </a:br>
            <a:endParaRPr lang="en-US"/>
          </a:p>
        </p:txBody>
      </p:sp>
      <p:sp>
        <p:nvSpPr>
          <p:cNvPr id="4" name="Slide Number Placeholder 3">
            <a:extLst>
              <a:ext uri="{FF2B5EF4-FFF2-40B4-BE49-F238E27FC236}">
                <a16:creationId xmlns:a16="http://schemas.microsoft.com/office/drawing/2014/main" id="{4F920EA0-B269-5945-9B85-BEAB0B0C12A8}"/>
              </a:ext>
            </a:extLst>
          </p:cNvPr>
          <p:cNvSpPr>
            <a:spLocks noGrp="1"/>
          </p:cNvSpPr>
          <p:nvPr>
            <p:ph type="sldNum" sz="quarter" idx="11"/>
          </p:nvPr>
        </p:nvSpPr>
        <p:spPr/>
        <p:txBody>
          <a:bodyPr/>
          <a:lstStyle/>
          <a:p>
            <a:fld id="{E0872E75-7194-49A8-A33F-1687AE252E6F}" type="slidenum">
              <a:rPr lang="en-GB" altLang="en-US" smtClean="0"/>
              <a:pPr/>
              <a:t>17</a:t>
            </a:fld>
            <a:endParaRPr lang="en-GB" altLang="en-US"/>
          </a:p>
        </p:txBody>
      </p:sp>
    </p:spTree>
    <p:extLst>
      <p:ext uri="{BB962C8B-B14F-4D97-AF65-F5344CB8AC3E}">
        <p14:creationId xmlns:p14="http://schemas.microsoft.com/office/powerpoint/2010/main" val="76093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a:extLst>
              <a:ext uri="{FF2B5EF4-FFF2-40B4-BE49-F238E27FC236}">
                <a16:creationId xmlns:a16="http://schemas.microsoft.com/office/drawing/2014/main" id="{31BCE220-A6ED-46D3-9D99-137EA71C51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03CECE-C70B-4DF4-90F1-E93C92B8FCE5}" type="slidenum">
              <a:rPr lang="en-GB" altLang="en-US" sz="1600"/>
              <a:pPr eaLnBrk="1" hangingPunct="1"/>
              <a:t>18</a:t>
            </a:fld>
            <a:endParaRPr lang="en-GB" altLang="en-US" sz="1600"/>
          </a:p>
        </p:txBody>
      </p:sp>
      <p:pic>
        <p:nvPicPr>
          <p:cNvPr id="31746" name="Picture 11" descr="population_density_map_1994 small">
            <a:extLst>
              <a:ext uri="{FF2B5EF4-FFF2-40B4-BE49-F238E27FC236}">
                <a16:creationId xmlns:a16="http://schemas.microsoft.com/office/drawing/2014/main" id="{57F1AE86-6786-4ECA-9DB5-54026BCAE5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1196975"/>
            <a:ext cx="7272338" cy="4705350"/>
          </a:xfrm>
          <a:noFill/>
        </p:spPr>
      </p:pic>
      <p:sp>
        <p:nvSpPr>
          <p:cNvPr id="31747" name="Rectangle 7">
            <a:extLst>
              <a:ext uri="{FF2B5EF4-FFF2-40B4-BE49-F238E27FC236}">
                <a16:creationId xmlns:a16="http://schemas.microsoft.com/office/drawing/2014/main" id="{B91EACED-51E7-4D65-A8CF-EA6F75D99247}"/>
              </a:ext>
            </a:extLst>
          </p:cNvPr>
          <p:cNvSpPr>
            <a:spLocks noGrp="1" noChangeArrowheads="1"/>
          </p:cNvSpPr>
          <p:nvPr>
            <p:ph type="title"/>
          </p:nvPr>
        </p:nvSpPr>
        <p:spPr>
          <a:xfrm>
            <a:off x="179388" y="115888"/>
            <a:ext cx="8518525" cy="1143000"/>
          </a:xfrm>
        </p:spPr>
        <p:txBody>
          <a:bodyPr/>
          <a:lstStyle/>
          <a:p>
            <a:pPr eaLnBrk="1" hangingPunct="1"/>
            <a:r>
              <a:rPr lang="en-AU" altLang="en-US" b="1">
                <a:ea typeface="ＭＳ Ｐゴシック" panose="020B0600070205080204" pitchFamily="34" charset="-128"/>
              </a:rPr>
              <a:t>Global Population Distribution</a:t>
            </a:r>
          </a:p>
        </p:txBody>
      </p:sp>
      <p:sp>
        <p:nvSpPr>
          <p:cNvPr id="31748" name="Text Box 10">
            <a:extLst>
              <a:ext uri="{FF2B5EF4-FFF2-40B4-BE49-F238E27FC236}">
                <a16:creationId xmlns:a16="http://schemas.microsoft.com/office/drawing/2014/main" id="{87DB6DF0-DC7E-4594-8F8F-1C3BAA41571B}"/>
              </a:ext>
            </a:extLst>
          </p:cNvPr>
          <p:cNvSpPr txBox="1">
            <a:spLocks noChangeArrowheads="1"/>
          </p:cNvSpPr>
          <p:nvPr/>
        </p:nvSpPr>
        <p:spPr bwMode="auto">
          <a:xfrm rot="-5400000">
            <a:off x="6105526" y="2903537"/>
            <a:ext cx="522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Source: US Department of Agriculture - http://soils.usda.gov/use/worldsoils/mapindex/popden.html</a:t>
            </a:r>
            <a:endParaRPr lang="en-GB"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A9250747-3FF6-425F-BC11-2F5648FA60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6F5D36-D578-4684-9571-EA9D1249E284}" type="slidenum">
              <a:rPr lang="en-GB" altLang="en-US" sz="1600"/>
              <a:pPr eaLnBrk="1" hangingPunct="1"/>
              <a:t>19</a:t>
            </a:fld>
            <a:endParaRPr lang="en-GB" altLang="en-US" sz="1600"/>
          </a:p>
        </p:txBody>
      </p:sp>
      <p:sp>
        <p:nvSpPr>
          <p:cNvPr id="32770" name="Rectangle 4">
            <a:extLst>
              <a:ext uri="{FF2B5EF4-FFF2-40B4-BE49-F238E27FC236}">
                <a16:creationId xmlns:a16="http://schemas.microsoft.com/office/drawing/2014/main" id="{8CE7021B-0152-4116-AB7B-2A14B024AE8F}"/>
              </a:ext>
            </a:extLst>
          </p:cNvPr>
          <p:cNvSpPr>
            <a:spLocks noGrp="1" noChangeArrowheads="1"/>
          </p:cNvSpPr>
          <p:nvPr>
            <p:ph type="title"/>
          </p:nvPr>
        </p:nvSpPr>
        <p:spPr>
          <a:xfrm>
            <a:off x="468313" y="333375"/>
            <a:ext cx="8229600" cy="1143000"/>
          </a:xfrm>
        </p:spPr>
        <p:txBody>
          <a:bodyPr/>
          <a:lstStyle/>
          <a:p>
            <a:pPr eaLnBrk="1" hangingPunct="1"/>
            <a:r>
              <a:rPr lang="en-AU" altLang="en-US" b="1">
                <a:ea typeface="ＭＳ Ｐゴシック" panose="020B0600070205080204" pitchFamily="34" charset="-128"/>
              </a:rPr>
              <a:t>Population density</a:t>
            </a:r>
          </a:p>
        </p:txBody>
      </p:sp>
      <p:sp>
        <p:nvSpPr>
          <p:cNvPr id="32771" name="Rectangle 5">
            <a:extLst>
              <a:ext uri="{FF2B5EF4-FFF2-40B4-BE49-F238E27FC236}">
                <a16:creationId xmlns:a16="http://schemas.microsoft.com/office/drawing/2014/main" id="{92539033-0C59-4B7A-A173-07CAD6B91193}"/>
              </a:ext>
            </a:extLst>
          </p:cNvPr>
          <p:cNvSpPr>
            <a:spLocks noGrp="1" noChangeArrowheads="1"/>
          </p:cNvSpPr>
          <p:nvPr>
            <p:ph type="body" sz="half" idx="1"/>
          </p:nvPr>
        </p:nvSpPr>
        <p:spPr>
          <a:xfrm>
            <a:off x="0" y="1268413"/>
            <a:ext cx="5292725" cy="5256212"/>
          </a:xfrm>
        </p:spPr>
        <p:txBody>
          <a:bodyPr/>
          <a:lstStyle/>
          <a:p>
            <a:pPr eaLnBrk="1" hangingPunct="1"/>
            <a:endParaRPr lang="en-AU" altLang="en-US" sz="2800">
              <a:ea typeface="ＭＳ Ｐゴシック" panose="020B0600070205080204" pitchFamily="34" charset="-128"/>
            </a:endParaRPr>
          </a:p>
          <a:p>
            <a:pPr lvl="1" eaLnBrk="1" hangingPunct="1">
              <a:buFont typeface="Arial" panose="020B0604020202020204" pitchFamily="34" charset="0"/>
              <a:buChar char="•"/>
            </a:pPr>
            <a:r>
              <a:rPr lang="en-AU" altLang="en-US" sz="2400"/>
              <a:t>measurement of number of people living in an area</a:t>
            </a:r>
          </a:p>
          <a:p>
            <a:pPr lvl="1" eaLnBrk="1" hangingPunct="1">
              <a:buFont typeface="Arial" panose="020B0604020202020204" pitchFamily="34" charset="0"/>
              <a:buChar char="•"/>
            </a:pPr>
            <a:endParaRPr lang="en-AU" altLang="en-US" sz="2400"/>
          </a:p>
          <a:p>
            <a:pPr lvl="1" eaLnBrk="1" hangingPunct="1">
              <a:buFont typeface="Arial" panose="020B0604020202020204" pitchFamily="34" charset="0"/>
              <a:buChar char="•"/>
            </a:pPr>
            <a:r>
              <a:rPr lang="en-AU" altLang="en-US" sz="2400"/>
              <a:t>calculated by dividing the number of people by area</a:t>
            </a:r>
          </a:p>
          <a:p>
            <a:pPr lvl="1" eaLnBrk="1" hangingPunct="1">
              <a:buFont typeface="Arial" panose="020B0604020202020204" pitchFamily="34" charset="0"/>
              <a:buChar char="•"/>
            </a:pPr>
            <a:endParaRPr lang="en-AU" altLang="en-US" sz="2400"/>
          </a:p>
          <a:p>
            <a:pPr lvl="1" eaLnBrk="1" hangingPunct="1">
              <a:buFont typeface="Arial" panose="020B0604020202020204" pitchFamily="34" charset="0"/>
              <a:buChar char="•"/>
            </a:pPr>
            <a:r>
              <a:rPr lang="en-AU" altLang="en-US" sz="2400"/>
              <a:t>shown as the number of people per square kilometre</a:t>
            </a:r>
          </a:p>
          <a:p>
            <a:pPr eaLnBrk="1" hangingPunct="1"/>
            <a:endParaRPr lang="en-AU" altLang="en-US" sz="2800">
              <a:ea typeface="ＭＳ Ｐゴシック" panose="020B0600070205080204" pitchFamily="34" charset="-128"/>
            </a:endParaRPr>
          </a:p>
        </p:txBody>
      </p:sp>
      <p:sp>
        <p:nvSpPr>
          <p:cNvPr id="32772" name="Text Box 8">
            <a:extLst>
              <a:ext uri="{FF2B5EF4-FFF2-40B4-BE49-F238E27FC236}">
                <a16:creationId xmlns:a16="http://schemas.microsoft.com/office/drawing/2014/main" id="{E2510924-CBED-46C6-9660-C2C6FC8EEBCA}"/>
              </a:ext>
            </a:extLst>
          </p:cNvPr>
          <p:cNvSpPr txBox="1">
            <a:spLocks noChangeArrowheads="1"/>
          </p:cNvSpPr>
          <p:nvPr/>
        </p:nvSpPr>
        <p:spPr bwMode="auto">
          <a:xfrm>
            <a:off x="4932363" y="5084763"/>
            <a:ext cx="38512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 © Smart Growth</a:t>
            </a:r>
          </a:p>
          <a:p>
            <a:pPr algn="ctr" eaLnBrk="1" hangingPunct="1">
              <a:spcBef>
                <a:spcPct val="50000"/>
              </a:spcBef>
            </a:pPr>
            <a:endParaRPr lang="en-GB" altLang="en-US" sz="1400"/>
          </a:p>
        </p:txBody>
      </p:sp>
      <p:pic>
        <p:nvPicPr>
          <p:cNvPr id="32773" name="Picture 10" descr="Aerial papamoa">
            <a:extLst>
              <a:ext uri="{FF2B5EF4-FFF2-40B4-BE49-F238E27FC236}">
                <a16:creationId xmlns:a16="http://schemas.microsoft.com/office/drawing/2014/main" id="{17143B33-598D-4971-A281-B9E2710AFA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35600" y="2781300"/>
            <a:ext cx="2973388" cy="2236788"/>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6AA1-D60B-5344-8679-B11B1F97FA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83BEE3-1BC4-6849-AEEC-8901D33A56FC}"/>
              </a:ext>
            </a:extLst>
          </p:cNvPr>
          <p:cNvSpPr>
            <a:spLocks noGrp="1"/>
          </p:cNvSpPr>
          <p:nvPr>
            <p:ph idx="1"/>
          </p:nvPr>
        </p:nvSpPr>
        <p:spPr/>
        <p:txBody>
          <a:bodyPr/>
          <a:lstStyle/>
          <a:p>
            <a:r>
              <a:rPr lang="en-US" b="1" i="0">
                <a:solidFill>
                  <a:srgbClr val="3C4043"/>
                </a:solidFill>
                <a:effectLst/>
                <a:latin typeface="Roboto" panose="02000000000000000000" pitchFamily="2" charset="0"/>
              </a:rPr>
              <a:t>Migration</a:t>
            </a:r>
            <a:r>
              <a:rPr lang="en-US" b="0" i="0">
                <a:solidFill>
                  <a:srgbClr val="3C4043"/>
                </a:solidFill>
                <a:effectLst/>
                <a:latin typeface="Roboto" panose="02000000000000000000" pitchFamily="2" charset="0"/>
              </a:rPr>
              <a:t> is a way to move from one place to another in order to live and work. Movement of people from their home to another city, state or country for a job, shelter or some other reasons is </a:t>
            </a:r>
            <a:r>
              <a:rPr lang="en-US" b="1" i="0">
                <a:solidFill>
                  <a:srgbClr val="3C4043"/>
                </a:solidFill>
                <a:effectLst/>
                <a:latin typeface="Roboto" panose="02000000000000000000" pitchFamily="2" charset="0"/>
              </a:rPr>
              <a:t>called migration</a:t>
            </a:r>
            <a:r>
              <a:rPr lang="en-US" b="0" i="0">
                <a:solidFill>
                  <a:srgbClr val="3C4043"/>
                </a:solidFill>
                <a:effectLst/>
                <a:latin typeface="Roboto" panose="02000000000000000000" pitchFamily="2" charset="0"/>
              </a:rPr>
              <a:t>.</a:t>
            </a:r>
            <a:endParaRPr lang="en-US"/>
          </a:p>
        </p:txBody>
      </p:sp>
      <p:sp>
        <p:nvSpPr>
          <p:cNvPr id="4" name="Slide Number Placeholder 3">
            <a:extLst>
              <a:ext uri="{FF2B5EF4-FFF2-40B4-BE49-F238E27FC236}">
                <a16:creationId xmlns:a16="http://schemas.microsoft.com/office/drawing/2014/main" id="{14705768-EE88-EA47-8966-572FB1E5F817}"/>
              </a:ext>
            </a:extLst>
          </p:cNvPr>
          <p:cNvSpPr>
            <a:spLocks noGrp="1"/>
          </p:cNvSpPr>
          <p:nvPr>
            <p:ph type="sldNum" sz="quarter" idx="11"/>
          </p:nvPr>
        </p:nvSpPr>
        <p:spPr/>
        <p:txBody>
          <a:bodyPr/>
          <a:lstStyle/>
          <a:p>
            <a:fld id="{E0872E75-7194-49A8-A33F-1687AE252E6F}" type="slidenum">
              <a:rPr lang="en-GB" altLang="en-US" smtClean="0"/>
              <a:pPr/>
              <a:t>2</a:t>
            </a:fld>
            <a:endParaRPr lang="en-GB" altLang="en-US"/>
          </a:p>
        </p:txBody>
      </p:sp>
    </p:spTree>
    <p:extLst>
      <p:ext uri="{BB962C8B-B14F-4D97-AF65-F5344CB8AC3E}">
        <p14:creationId xmlns:p14="http://schemas.microsoft.com/office/powerpoint/2010/main" val="161637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a:extLst>
              <a:ext uri="{FF2B5EF4-FFF2-40B4-BE49-F238E27FC236}">
                <a16:creationId xmlns:a16="http://schemas.microsoft.com/office/drawing/2014/main" id="{9B62C9AB-8DCE-4831-993E-E76DC389CCD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6186A4C-5A53-45FD-B845-64F851C7342B}" type="slidenum">
              <a:rPr lang="en-GB" altLang="en-US" sz="1600"/>
              <a:pPr eaLnBrk="1" hangingPunct="1"/>
              <a:t>20</a:t>
            </a:fld>
            <a:endParaRPr lang="en-GB" altLang="en-US" sz="1600"/>
          </a:p>
        </p:txBody>
      </p:sp>
      <p:sp>
        <p:nvSpPr>
          <p:cNvPr id="34818" name="Rectangle 2">
            <a:extLst>
              <a:ext uri="{FF2B5EF4-FFF2-40B4-BE49-F238E27FC236}">
                <a16:creationId xmlns:a16="http://schemas.microsoft.com/office/drawing/2014/main" id="{5F61F2E1-4089-4F36-90E8-9220042BBD59}"/>
              </a:ext>
            </a:extLst>
          </p:cNvPr>
          <p:cNvSpPr>
            <a:spLocks noGrp="1" noChangeArrowheads="1"/>
          </p:cNvSpPr>
          <p:nvPr>
            <p:ph type="title"/>
          </p:nvPr>
        </p:nvSpPr>
        <p:spPr>
          <a:xfrm>
            <a:off x="250825" y="0"/>
            <a:ext cx="8447088" cy="1143000"/>
          </a:xfrm>
        </p:spPr>
        <p:txBody>
          <a:bodyPr/>
          <a:lstStyle/>
          <a:p>
            <a:r>
              <a:rPr lang="en-AU" altLang="en-US" sz="4000" b="1">
                <a:ea typeface="ＭＳ Ｐゴシック" panose="020B0600070205080204" pitchFamily="34" charset="-128"/>
              </a:rPr>
              <a:t>Western Bay of Plenty Sub-region</a:t>
            </a:r>
            <a:endParaRPr lang="en-GB" altLang="en-US" sz="4000" b="1">
              <a:ea typeface="ＭＳ Ｐゴシック" panose="020B0600070205080204" pitchFamily="34" charset="-128"/>
            </a:endParaRPr>
          </a:p>
        </p:txBody>
      </p:sp>
      <p:sp>
        <p:nvSpPr>
          <p:cNvPr id="34819" name="Rectangle 3">
            <a:extLst>
              <a:ext uri="{FF2B5EF4-FFF2-40B4-BE49-F238E27FC236}">
                <a16:creationId xmlns:a16="http://schemas.microsoft.com/office/drawing/2014/main" id="{D5A36508-CBE4-48F5-8469-5633A7D584F2}"/>
              </a:ext>
            </a:extLst>
          </p:cNvPr>
          <p:cNvSpPr>
            <a:spLocks noGrp="1" noChangeArrowheads="1"/>
          </p:cNvSpPr>
          <p:nvPr>
            <p:ph type="body" sz="half" idx="2"/>
          </p:nvPr>
        </p:nvSpPr>
        <p:spPr>
          <a:xfrm>
            <a:off x="4724400" y="990600"/>
            <a:ext cx="4240213" cy="4525963"/>
          </a:xfrm>
        </p:spPr>
        <p:txBody>
          <a:bodyPr/>
          <a:lstStyle/>
          <a:p>
            <a:pPr>
              <a:buFontTx/>
              <a:buNone/>
            </a:pPr>
            <a:r>
              <a:rPr lang="en-GB" altLang="en-US" sz="2800" b="1">
                <a:ea typeface="ＭＳ Ｐゴシック" panose="020B0600070205080204" pitchFamily="34" charset="-128"/>
              </a:rPr>
              <a:t>Includes:</a:t>
            </a:r>
          </a:p>
          <a:p>
            <a:r>
              <a:rPr lang="en-GB" altLang="en-US" sz="2400">
                <a:ea typeface="ＭＳ Ｐゴシック" panose="020B0600070205080204" pitchFamily="34" charset="-128"/>
              </a:rPr>
              <a:t>Western Bay of Plenty District Council  </a:t>
            </a:r>
          </a:p>
          <a:p>
            <a:r>
              <a:rPr lang="en-GB" altLang="en-US" sz="2400">
                <a:ea typeface="ＭＳ Ｐゴシック" panose="020B0600070205080204" pitchFamily="34" charset="-128"/>
              </a:rPr>
              <a:t>Tauranga City Council </a:t>
            </a:r>
          </a:p>
          <a:p>
            <a:r>
              <a:rPr lang="en-GB" altLang="en-US" sz="2400">
                <a:ea typeface="ＭＳ Ｐゴシック" panose="020B0600070205080204" pitchFamily="34" charset="-128"/>
              </a:rPr>
              <a:t>Coastal Marine Area </a:t>
            </a:r>
          </a:p>
          <a:p>
            <a:r>
              <a:rPr lang="en-GB" altLang="en-US" sz="2400">
                <a:ea typeface="ＭＳ Ｐゴシック" panose="020B0600070205080204" pitchFamily="34" charset="-128"/>
              </a:rPr>
              <a:t>Total land area 2289km</a:t>
            </a:r>
            <a:r>
              <a:rPr lang="en-GB" altLang="en-US" sz="2400" baseline="30000">
                <a:ea typeface="ＭＳ Ｐゴシック" panose="020B0600070205080204" pitchFamily="34" charset="-128"/>
              </a:rPr>
              <a:t>2</a:t>
            </a:r>
            <a:r>
              <a:rPr lang="en-GB" altLang="en-US" sz="2400">
                <a:ea typeface="ＭＳ Ｐゴシック" panose="020B0600070205080204" pitchFamily="34" charset="-128"/>
              </a:rPr>
              <a:t> </a:t>
            </a:r>
          </a:p>
          <a:p>
            <a:r>
              <a:rPr lang="en-GB" altLang="en-US" sz="2400">
                <a:ea typeface="ＭＳ Ｐゴシック" panose="020B0600070205080204" pitchFamily="34" charset="-128"/>
              </a:rPr>
              <a:t>Population 2001  130,000</a:t>
            </a:r>
          </a:p>
          <a:p>
            <a:pPr>
              <a:buFontTx/>
              <a:buNone/>
            </a:pPr>
            <a:endParaRPr lang="en-AU" altLang="en-US" sz="2000" b="1">
              <a:solidFill>
                <a:srgbClr val="99CC00"/>
              </a:solidFill>
              <a:ea typeface="ＭＳ Ｐゴシック" panose="020B0600070205080204" pitchFamily="34" charset="-128"/>
            </a:endParaRPr>
          </a:p>
          <a:p>
            <a:pPr>
              <a:buFontTx/>
              <a:buNone/>
            </a:pPr>
            <a:r>
              <a:rPr lang="en-AU" altLang="en-US" sz="2000" b="1">
                <a:solidFill>
                  <a:srgbClr val="99CC00"/>
                </a:solidFill>
                <a:ea typeface="ＭＳ Ｐゴシック" panose="020B0600070205080204" pitchFamily="34" charset="-128"/>
              </a:rPr>
              <a:t>Activity / Mahi</a:t>
            </a:r>
          </a:p>
          <a:p>
            <a:r>
              <a:rPr lang="en-GB" altLang="en-US" sz="2400">
                <a:ea typeface="ＭＳ Ｐゴシック" panose="020B0600070205080204" pitchFamily="34" charset="-128"/>
              </a:rPr>
              <a:t>Calculate sub-region</a:t>
            </a:r>
            <a:r>
              <a:rPr lang="ja-JP" altLang="en-GB" sz="2400">
                <a:ea typeface="ＭＳ Ｐゴシック" panose="020B0600070205080204" pitchFamily="34" charset="-128"/>
              </a:rPr>
              <a:t>’</a:t>
            </a:r>
            <a:r>
              <a:rPr lang="en-GB" altLang="ja-JP" sz="2400">
                <a:ea typeface="ＭＳ Ｐゴシック" panose="020B0600070205080204" pitchFamily="34" charset="-128"/>
              </a:rPr>
              <a:t>s population density</a:t>
            </a:r>
            <a:endParaRPr lang="en-AU" altLang="ja-JP" sz="2000">
              <a:solidFill>
                <a:srgbClr val="99CC00"/>
              </a:solidFill>
              <a:ea typeface="ＭＳ Ｐゴシック" panose="020B0600070205080204" pitchFamily="34" charset="-128"/>
            </a:endParaRPr>
          </a:p>
          <a:p>
            <a:pPr>
              <a:buFontTx/>
              <a:buNone/>
            </a:pPr>
            <a:endParaRPr lang="en-GB" altLang="en-US" sz="2000">
              <a:ea typeface="ＭＳ Ｐゴシック" panose="020B0600070205080204" pitchFamily="34" charset="-128"/>
            </a:endParaRPr>
          </a:p>
          <a:p>
            <a:endParaRPr lang="en-GB" altLang="en-US" sz="2000">
              <a:ea typeface="ＭＳ Ｐゴシック" panose="020B0600070205080204" pitchFamily="34" charset="-128"/>
            </a:endParaRPr>
          </a:p>
          <a:p>
            <a:endParaRPr lang="en-GB" altLang="en-US" sz="2400">
              <a:ea typeface="ＭＳ Ｐゴシック" panose="020B0600070205080204" pitchFamily="34" charset="-128"/>
            </a:endParaRPr>
          </a:p>
          <a:p>
            <a:endParaRPr lang="en-AU" altLang="en-US" sz="2400">
              <a:ea typeface="ＭＳ Ｐゴシック" panose="020B0600070205080204" pitchFamily="34" charset="-128"/>
            </a:endParaRPr>
          </a:p>
        </p:txBody>
      </p:sp>
      <p:pic>
        <p:nvPicPr>
          <p:cNvPr id="34820" name="Picture 6" descr="WBOPmap-large">
            <a:extLst>
              <a:ext uri="{FF2B5EF4-FFF2-40B4-BE49-F238E27FC236}">
                <a16:creationId xmlns:a16="http://schemas.microsoft.com/office/drawing/2014/main" id="{083428AE-4A44-4DE7-BD77-A54205A3823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447800"/>
            <a:ext cx="4038600" cy="4498975"/>
          </a:xfrm>
          <a:noFill/>
        </p:spPr>
      </p:pic>
      <p:pic>
        <p:nvPicPr>
          <p:cNvPr id="34821" name="Picture 14" descr="boxmanwmf">
            <a:extLst>
              <a:ext uri="{FF2B5EF4-FFF2-40B4-BE49-F238E27FC236}">
                <a16:creationId xmlns:a16="http://schemas.microsoft.com/office/drawing/2014/main" id="{BD242517-D3D0-4DD6-AA51-32C8DC176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00526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6">
            <a:extLst>
              <a:ext uri="{FF2B5EF4-FFF2-40B4-BE49-F238E27FC236}">
                <a16:creationId xmlns:a16="http://schemas.microsoft.com/office/drawing/2014/main" id="{39831012-E202-4592-ABFA-17D9BAAA44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71ABE2-C90C-4D76-9370-794476B8473C}" type="slidenum">
              <a:rPr lang="en-GB" altLang="en-US" sz="1600"/>
              <a:pPr eaLnBrk="1" hangingPunct="1"/>
              <a:t>21</a:t>
            </a:fld>
            <a:endParaRPr lang="en-GB" altLang="en-US" sz="1600"/>
          </a:p>
        </p:txBody>
      </p:sp>
      <p:sp>
        <p:nvSpPr>
          <p:cNvPr id="36866" name="Rectangle 2">
            <a:extLst>
              <a:ext uri="{FF2B5EF4-FFF2-40B4-BE49-F238E27FC236}">
                <a16:creationId xmlns:a16="http://schemas.microsoft.com/office/drawing/2014/main" id="{7976B5C0-5F4C-4B78-AC76-715FD3443474}"/>
              </a:ext>
            </a:extLst>
          </p:cNvPr>
          <p:cNvSpPr>
            <a:spLocks noGrp="1" noChangeArrowheads="1"/>
          </p:cNvSpPr>
          <p:nvPr>
            <p:ph type="title"/>
          </p:nvPr>
        </p:nvSpPr>
        <p:spPr>
          <a:xfrm>
            <a:off x="179388" y="260350"/>
            <a:ext cx="8785225" cy="1143000"/>
          </a:xfrm>
        </p:spPr>
        <p:txBody>
          <a:bodyPr/>
          <a:lstStyle/>
          <a:p>
            <a:pPr eaLnBrk="1" hangingPunct="1"/>
            <a:r>
              <a:rPr lang="en-AU" altLang="en-US" sz="4000" b="1">
                <a:ea typeface="ＭＳ Ｐゴシック" panose="020B0600070205080204" pitchFamily="34" charset="-128"/>
              </a:rPr>
              <a:t>Factors affecting population density</a:t>
            </a:r>
          </a:p>
        </p:txBody>
      </p:sp>
      <p:sp>
        <p:nvSpPr>
          <p:cNvPr id="36867" name="Rectangle 3">
            <a:extLst>
              <a:ext uri="{FF2B5EF4-FFF2-40B4-BE49-F238E27FC236}">
                <a16:creationId xmlns:a16="http://schemas.microsoft.com/office/drawing/2014/main" id="{E8F8B11C-8CC9-47BB-AC93-4E7A7364EC04}"/>
              </a:ext>
            </a:extLst>
          </p:cNvPr>
          <p:cNvSpPr>
            <a:spLocks noGrp="1" noChangeArrowheads="1"/>
          </p:cNvSpPr>
          <p:nvPr>
            <p:ph type="body" sz="half" idx="3"/>
          </p:nvPr>
        </p:nvSpPr>
        <p:spPr>
          <a:xfrm>
            <a:off x="4572000" y="2205038"/>
            <a:ext cx="4038600" cy="2520950"/>
          </a:xfrm>
        </p:spPr>
        <p:txBody>
          <a:bodyPr/>
          <a:lstStyle/>
          <a:p>
            <a:pPr eaLnBrk="1" hangingPunct="1"/>
            <a:r>
              <a:rPr lang="en-AU" altLang="en-US" u="sng">
                <a:ea typeface="ＭＳ Ｐゴシック" panose="020B0600070205080204" pitchFamily="34" charset="-128"/>
              </a:rPr>
              <a:t>Physical</a:t>
            </a:r>
            <a:r>
              <a:rPr lang="en-AU" altLang="en-US">
                <a:ea typeface="ＭＳ Ｐゴシック" panose="020B0600070205080204" pitchFamily="34" charset="-128"/>
              </a:rPr>
              <a:t> factors </a:t>
            </a:r>
          </a:p>
          <a:p>
            <a:pPr eaLnBrk="1" hangingPunct="1"/>
            <a:endParaRPr lang="en-AU" altLang="en-US">
              <a:ea typeface="ＭＳ Ｐゴシック" panose="020B0600070205080204" pitchFamily="34" charset="-128"/>
            </a:endParaRPr>
          </a:p>
          <a:p>
            <a:pPr eaLnBrk="1" hangingPunct="1"/>
            <a:r>
              <a:rPr lang="en-AU" altLang="en-US" u="sng">
                <a:ea typeface="ＭＳ Ｐゴシック" panose="020B0600070205080204" pitchFamily="34" charset="-128"/>
              </a:rPr>
              <a:t>Human</a:t>
            </a:r>
            <a:r>
              <a:rPr lang="en-AU" altLang="en-US">
                <a:ea typeface="ＭＳ Ｐゴシック" panose="020B0600070205080204" pitchFamily="34" charset="-128"/>
              </a:rPr>
              <a:t> factors</a:t>
            </a:r>
          </a:p>
          <a:p>
            <a:pPr eaLnBrk="1" hangingPunct="1"/>
            <a:endParaRPr lang="en-AU" altLang="en-US" b="1">
              <a:ea typeface="ＭＳ Ｐゴシック" panose="020B0600070205080204" pitchFamily="34" charset="-128"/>
            </a:endParaRPr>
          </a:p>
          <a:p>
            <a:pPr eaLnBrk="1" hangingPunct="1"/>
            <a:endParaRPr lang="en-AU" altLang="en-US" sz="2800">
              <a:ea typeface="ＭＳ Ｐゴシック" panose="020B0600070205080204" pitchFamily="34" charset="-128"/>
            </a:endParaRPr>
          </a:p>
          <a:p>
            <a:pPr eaLnBrk="1" hangingPunct="1">
              <a:buFontTx/>
              <a:buNone/>
            </a:pPr>
            <a:endParaRPr lang="en-AU" altLang="en-US" sz="2800">
              <a:ea typeface="ＭＳ Ｐゴシック" panose="020B0600070205080204" pitchFamily="34" charset="-128"/>
            </a:endParaRPr>
          </a:p>
        </p:txBody>
      </p:sp>
      <p:pic>
        <p:nvPicPr>
          <p:cNvPr id="36868" name="Picture 13" descr="Aerial shot - harbour entrance">
            <a:extLst>
              <a:ext uri="{FF2B5EF4-FFF2-40B4-BE49-F238E27FC236}">
                <a16:creationId xmlns:a16="http://schemas.microsoft.com/office/drawing/2014/main" id="{FDA11077-C080-4D3C-AFCE-CFA35144961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27088" y="3644900"/>
            <a:ext cx="2808287" cy="2187575"/>
          </a:xfrm>
          <a:noFill/>
        </p:spPr>
      </p:pic>
      <p:pic>
        <p:nvPicPr>
          <p:cNvPr id="36869" name="Picture 16" descr="Image2">
            <a:extLst>
              <a:ext uri="{FF2B5EF4-FFF2-40B4-BE49-F238E27FC236}">
                <a16:creationId xmlns:a16="http://schemas.microsoft.com/office/drawing/2014/main" id="{B7183EA4-2842-48F9-9015-BA1A1890E497}"/>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27088" y="1341438"/>
            <a:ext cx="2808287" cy="2185987"/>
          </a:xfrm>
          <a:noFill/>
        </p:spPr>
      </p:pic>
      <p:sp>
        <p:nvSpPr>
          <p:cNvPr id="36870" name="Text Box 17">
            <a:extLst>
              <a:ext uri="{FF2B5EF4-FFF2-40B4-BE49-F238E27FC236}">
                <a16:creationId xmlns:a16="http://schemas.microsoft.com/office/drawing/2014/main" id="{1412D2A8-A073-4DFA-A145-6D4627139D11}"/>
              </a:ext>
            </a:extLst>
          </p:cNvPr>
          <p:cNvSpPr txBox="1">
            <a:spLocks noChangeArrowheads="1"/>
          </p:cNvSpPr>
          <p:nvPr/>
        </p:nvSpPr>
        <p:spPr bwMode="auto">
          <a:xfrm rot="-5400000">
            <a:off x="-1254919" y="3207545"/>
            <a:ext cx="3851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Photos © Tauranga City Council (top); Indigo Pacific (below)</a:t>
            </a:r>
          </a:p>
          <a:p>
            <a:pPr algn="ctr" eaLnBrk="1" hangingPunct="1">
              <a:spcBef>
                <a:spcPct val="50000"/>
              </a:spcBef>
            </a:pPr>
            <a:endParaRPr lang="en-GB"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6">
            <a:extLst>
              <a:ext uri="{FF2B5EF4-FFF2-40B4-BE49-F238E27FC236}">
                <a16:creationId xmlns:a16="http://schemas.microsoft.com/office/drawing/2014/main" id="{9968ABC3-B441-4C58-A543-900C5F8924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5371A3-7A8C-4962-90F2-8529953AF936}" type="slidenum">
              <a:rPr lang="en-GB" altLang="en-US" sz="1600"/>
              <a:pPr eaLnBrk="1" hangingPunct="1"/>
              <a:t>22</a:t>
            </a:fld>
            <a:endParaRPr lang="en-GB" altLang="en-US" sz="1600"/>
          </a:p>
        </p:txBody>
      </p:sp>
      <p:sp>
        <p:nvSpPr>
          <p:cNvPr id="38914" name="Rectangle 2">
            <a:extLst>
              <a:ext uri="{FF2B5EF4-FFF2-40B4-BE49-F238E27FC236}">
                <a16:creationId xmlns:a16="http://schemas.microsoft.com/office/drawing/2014/main" id="{77DC859B-0FC3-4ADB-9058-F90D7D5DB600}"/>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Physical factors: relief</a:t>
            </a:r>
            <a:r>
              <a:rPr lang="en-AU" altLang="en-US">
                <a:ea typeface="ＭＳ Ｐゴシック" panose="020B0600070205080204" pitchFamily="34" charset="-128"/>
              </a:rPr>
              <a:t>  </a:t>
            </a:r>
          </a:p>
        </p:txBody>
      </p:sp>
      <p:sp>
        <p:nvSpPr>
          <p:cNvPr id="38915" name="Rectangle 3">
            <a:extLst>
              <a:ext uri="{FF2B5EF4-FFF2-40B4-BE49-F238E27FC236}">
                <a16:creationId xmlns:a16="http://schemas.microsoft.com/office/drawing/2014/main" id="{F18950F3-697E-4A1C-96D6-F19927A2F9A9}"/>
              </a:ext>
            </a:extLst>
          </p:cNvPr>
          <p:cNvSpPr>
            <a:spLocks noGrp="1" noChangeArrowheads="1"/>
          </p:cNvSpPr>
          <p:nvPr>
            <p:ph type="body" sz="half" idx="3"/>
          </p:nvPr>
        </p:nvSpPr>
        <p:spPr>
          <a:xfrm>
            <a:off x="4284663" y="1295400"/>
            <a:ext cx="4859337" cy="4611688"/>
          </a:xfrm>
        </p:spPr>
        <p:txBody>
          <a:bodyPr/>
          <a:lstStyle/>
          <a:p>
            <a:pPr eaLnBrk="1" hangingPunct="1">
              <a:lnSpc>
                <a:spcPct val="80000"/>
              </a:lnSpc>
            </a:pPr>
            <a:r>
              <a:rPr lang="en-AU" altLang="en-US">
                <a:ea typeface="ＭＳ Ｐゴシック" panose="020B0600070205080204" pitchFamily="34" charset="-128"/>
              </a:rPr>
              <a:t>Mountainous land - sparsely populated</a:t>
            </a:r>
          </a:p>
          <a:p>
            <a:pPr eaLnBrk="1" hangingPunct="1">
              <a:lnSpc>
                <a:spcPct val="80000"/>
              </a:lnSpc>
            </a:pPr>
            <a:r>
              <a:rPr lang="en-AU" altLang="en-US">
                <a:ea typeface="ＭＳ Ｐゴシック" panose="020B0600070205080204" pitchFamily="34" charset="-128"/>
              </a:rPr>
              <a:t>Flat land - higher density populations</a:t>
            </a:r>
          </a:p>
          <a:p>
            <a:pPr eaLnBrk="1" hangingPunct="1">
              <a:lnSpc>
                <a:spcPct val="80000"/>
              </a:lnSpc>
            </a:pPr>
            <a:endParaRPr lang="en-AU" altLang="en-US" sz="2800" b="1">
              <a:ea typeface="ＭＳ Ｐゴシック" panose="020B0600070205080204" pitchFamily="34" charset="-128"/>
            </a:endParaRPr>
          </a:p>
          <a:p>
            <a:pPr eaLnBrk="1" hangingPunct="1">
              <a:lnSpc>
                <a:spcPct val="80000"/>
              </a:lnSpc>
              <a:buFontTx/>
              <a:buNone/>
            </a:pPr>
            <a:r>
              <a:rPr lang="en-AU" altLang="en-US" sz="2400" b="1">
                <a:solidFill>
                  <a:srgbClr val="99CC00"/>
                </a:solidFill>
                <a:ea typeface="ＭＳ Ｐゴシック" panose="020B0600070205080204" pitchFamily="34" charset="-128"/>
              </a:rPr>
              <a:t>Question / Pātai</a:t>
            </a:r>
          </a:p>
          <a:p>
            <a:pPr eaLnBrk="1" hangingPunct="1">
              <a:lnSpc>
                <a:spcPct val="80000"/>
              </a:lnSpc>
            </a:pPr>
            <a:r>
              <a:rPr lang="en-AU" altLang="en-US" sz="2800">
                <a:ea typeface="ＭＳ Ｐゴシック" panose="020B0600070205080204" pitchFamily="34" charset="-128"/>
              </a:rPr>
              <a:t>Examples of flat land, steep land in sub-region?</a:t>
            </a:r>
          </a:p>
          <a:p>
            <a:pPr eaLnBrk="1" hangingPunct="1">
              <a:lnSpc>
                <a:spcPct val="80000"/>
              </a:lnSpc>
            </a:pPr>
            <a:r>
              <a:rPr lang="en-AU" altLang="en-US" sz="2800">
                <a:ea typeface="ＭＳ Ｐゴシック" panose="020B0600070205080204" pitchFamily="34" charset="-128"/>
              </a:rPr>
              <a:t> How dense / sparse is the population?</a:t>
            </a:r>
          </a:p>
          <a:p>
            <a:pPr eaLnBrk="1" hangingPunct="1">
              <a:lnSpc>
                <a:spcPct val="80000"/>
              </a:lnSpc>
            </a:pPr>
            <a:endParaRPr lang="en-AU" altLang="en-US" sz="2400" b="1">
              <a:ea typeface="ＭＳ Ｐゴシック" panose="020B0600070205080204" pitchFamily="34" charset="-128"/>
            </a:endParaRPr>
          </a:p>
        </p:txBody>
      </p:sp>
      <p:pic>
        <p:nvPicPr>
          <p:cNvPr id="38916" name="Picture 7" descr="Mauao">
            <a:extLst>
              <a:ext uri="{FF2B5EF4-FFF2-40B4-BE49-F238E27FC236}">
                <a16:creationId xmlns:a16="http://schemas.microsoft.com/office/drawing/2014/main" id="{AC3AFF62-3F36-4638-B052-A312F449CAC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68313" y="1341438"/>
            <a:ext cx="3816350" cy="1955800"/>
          </a:xfrm>
          <a:noFill/>
        </p:spPr>
      </p:pic>
      <p:pic>
        <p:nvPicPr>
          <p:cNvPr id="38917" name="Picture 12" descr="flat dense housing pop">
            <a:extLst>
              <a:ext uri="{FF2B5EF4-FFF2-40B4-BE49-F238E27FC236}">
                <a16:creationId xmlns:a16="http://schemas.microsoft.com/office/drawing/2014/main" id="{8657E43B-3283-4289-96C0-EF069E2FAA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3652838"/>
            <a:ext cx="3743325" cy="2314575"/>
          </a:xfrm>
          <a:noFill/>
        </p:spPr>
      </p:pic>
      <p:sp>
        <p:nvSpPr>
          <p:cNvPr id="38918" name="Text Box 13">
            <a:extLst>
              <a:ext uri="{FF2B5EF4-FFF2-40B4-BE49-F238E27FC236}">
                <a16:creationId xmlns:a16="http://schemas.microsoft.com/office/drawing/2014/main" id="{4BD42168-1107-45D2-8690-CDF220001096}"/>
              </a:ext>
            </a:extLst>
          </p:cNvPr>
          <p:cNvSpPr txBox="1">
            <a:spLocks noChangeArrowheads="1"/>
          </p:cNvSpPr>
          <p:nvPr/>
        </p:nvSpPr>
        <p:spPr bwMode="auto">
          <a:xfrm rot="-5400000">
            <a:off x="-1665288" y="3402013"/>
            <a:ext cx="385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Photos © Indigo Pacific </a:t>
            </a:r>
            <a:endParaRPr lang="en-GB" altLang="en-US" sz="1400"/>
          </a:p>
        </p:txBody>
      </p:sp>
      <p:pic>
        <p:nvPicPr>
          <p:cNvPr id="38919" name="Picture 14" descr="boxmanwmf">
            <a:extLst>
              <a:ext uri="{FF2B5EF4-FFF2-40B4-BE49-F238E27FC236}">
                <a16:creationId xmlns:a16="http://schemas.microsoft.com/office/drawing/2014/main" id="{5FB47666-AFF9-4FBB-9076-1F453DAF1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124200"/>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6">
            <a:extLst>
              <a:ext uri="{FF2B5EF4-FFF2-40B4-BE49-F238E27FC236}">
                <a16:creationId xmlns:a16="http://schemas.microsoft.com/office/drawing/2014/main" id="{FCA9CA5D-785C-4CF8-96C5-6DCC43C317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EF9495-A018-4D27-8832-F22FB2D2C107}" type="slidenum">
              <a:rPr lang="en-GB" altLang="en-US" sz="1600"/>
              <a:pPr eaLnBrk="1" hangingPunct="1"/>
              <a:t>23</a:t>
            </a:fld>
            <a:endParaRPr lang="en-GB" altLang="en-US" sz="1600"/>
          </a:p>
        </p:txBody>
      </p:sp>
      <p:sp>
        <p:nvSpPr>
          <p:cNvPr id="40962" name="Rectangle 2">
            <a:extLst>
              <a:ext uri="{FF2B5EF4-FFF2-40B4-BE49-F238E27FC236}">
                <a16:creationId xmlns:a16="http://schemas.microsoft.com/office/drawing/2014/main" id="{632C9E26-20EA-41DB-9B59-428DB08EE45A}"/>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Physical factors: resources</a:t>
            </a:r>
            <a:endParaRPr lang="en-GB" altLang="en-US" b="1">
              <a:ea typeface="ＭＳ Ｐゴシック" panose="020B0600070205080204" pitchFamily="34" charset="-128"/>
            </a:endParaRPr>
          </a:p>
        </p:txBody>
      </p:sp>
      <p:sp>
        <p:nvSpPr>
          <p:cNvPr id="40963" name="Rectangle 3">
            <a:extLst>
              <a:ext uri="{FF2B5EF4-FFF2-40B4-BE49-F238E27FC236}">
                <a16:creationId xmlns:a16="http://schemas.microsoft.com/office/drawing/2014/main" id="{189EF75A-4AE7-4C1B-B51A-A153EF6C4DFA}"/>
              </a:ext>
            </a:extLst>
          </p:cNvPr>
          <p:cNvSpPr>
            <a:spLocks noGrp="1" noChangeArrowheads="1"/>
          </p:cNvSpPr>
          <p:nvPr>
            <p:ph type="body" sz="half" idx="1"/>
          </p:nvPr>
        </p:nvSpPr>
        <p:spPr>
          <a:xfrm>
            <a:off x="381000" y="1628775"/>
            <a:ext cx="4125913" cy="4381500"/>
          </a:xfrm>
        </p:spPr>
        <p:txBody>
          <a:bodyPr/>
          <a:lstStyle/>
          <a:p>
            <a:pPr eaLnBrk="1" hangingPunct="1">
              <a:lnSpc>
                <a:spcPct val="90000"/>
              </a:lnSpc>
            </a:pPr>
            <a:r>
              <a:rPr lang="en-AU" altLang="en-US" sz="2800">
                <a:ea typeface="ＭＳ Ｐゴシック" panose="020B0600070205080204" pitchFamily="34" charset="-128"/>
              </a:rPr>
              <a:t>Water, fertile soil, fish, wood, coal, oil....</a:t>
            </a:r>
          </a:p>
          <a:p>
            <a:pPr eaLnBrk="1" hangingPunct="1">
              <a:lnSpc>
                <a:spcPct val="90000"/>
              </a:lnSpc>
              <a:buFontTx/>
              <a:buNone/>
            </a:pPr>
            <a:endParaRPr lang="en-AU" altLang="en-US" b="1">
              <a:solidFill>
                <a:srgbClr val="99CC00"/>
              </a:solidFill>
              <a:ea typeface="ＭＳ Ｐゴシック" panose="020B0600070205080204" pitchFamily="34" charset="-128"/>
            </a:endParaRPr>
          </a:p>
          <a:p>
            <a:pPr eaLnBrk="1" hangingPunct="1">
              <a:lnSpc>
                <a:spcPct val="90000"/>
              </a:lnSpc>
              <a:buFontTx/>
              <a:buNone/>
            </a:pPr>
            <a:endParaRPr lang="en-AU" altLang="en-US" b="1">
              <a:solidFill>
                <a:srgbClr val="99CC00"/>
              </a:solidFill>
              <a:ea typeface="ＭＳ Ｐゴシック" panose="020B0600070205080204" pitchFamily="34" charset="-128"/>
            </a:endParaRPr>
          </a:p>
        </p:txBody>
      </p:sp>
      <p:pic>
        <p:nvPicPr>
          <p:cNvPr id="40965" name="Picture 9" descr="MP900400015[1]">
            <a:extLst>
              <a:ext uri="{FF2B5EF4-FFF2-40B4-BE49-F238E27FC236}">
                <a16:creationId xmlns:a16="http://schemas.microsoft.com/office/drawing/2014/main" id="{E757530D-B2DE-42D8-AB8C-548BEAFCDAF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03800" y="1341438"/>
            <a:ext cx="3279775" cy="2185987"/>
          </a:xfrm>
          <a:noFill/>
        </p:spPr>
      </p:pic>
      <p:pic>
        <p:nvPicPr>
          <p:cNvPr id="40966" name="Picture 10" descr="Pagrus auratus - snapper D8">
            <a:extLst>
              <a:ext uri="{FF2B5EF4-FFF2-40B4-BE49-F238E27FC236}">
                <a16:creationId xmlns:a16="http://schemas.microsoft.com/office/drawing/2014/main" id="{052D5FE4-4DEB-4D31-BECB-5ECD5DB29AD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03800" y="3644900"/>
            <a:ext cx="3289300" cy="2466975"/>
          </a:xfrm>
          <a:noFill/>
        </p:spPr>
      </p:pic>
      <p:sp>
        <p:nvSpPr>
          <p:cNvPr id="40967" name="Text Box 11">
            <a:extLst>
              <a:ext uri="{FF2B5EF4-FFF2-40B4-BE49-F238E27FC236}">
                <a16:creationId xmlns:a16="http://schemas.microsoft.com/office/drawing/2014/main" id="{F68E9940-1CE7-4F13-9464-CCFC7C5E116B}"/>
              </a:ext>
            </a:extLst>
          </p:cNvPr>
          <p:cNvSpPr txBox="1">
            <a:spLocks noChangeArrowheads="1"/>
          </p:cNvSpPr>
          <p:nvPr/>
        </p:nvSpPr>
        <p:spPr bwMode="auto">
          <a:xfrm rot="5400000">
            <a:off x="6630194" y="3458369"/>
            <a:ext cx="38512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Tāmure or Snapper - Photo © Indigo Pacific </a:t>
            </a:r>
          </a:p>
          <a:p>
            <a:pPr algn="ctr" eaLnBrk="1" hangingPunct="1">
              <a:spcBef>
                <a:spcPct val="50000"/>
              </a:spcBef>
            </a:pPr>
            <a:endParaRPr lang="en-GB"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a:extLst>
              <a:ext uri="{FF2B5EF4-FFF2-40B4-BE49-F238E27FC236}">
                <a16:creationId xmlns:a16="http://schemas.microsoft.com/office/drawing/2014/main" id="{91AD02CF-8D54-46A3-B217-D23710FC18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547FF4-8FF1-431F-9C33-449367587BDE}" type="slidenum">
              <a:rPr lang="en-GB" altLang="en-US" sz="1600"/>
              <a:pPr eaLnBrk="1" hangingPunct="1"/>
              <a:t>24</a:t>
            </a:fld>
            <a:endParaRPr lang="en-GB" altLang="en-US" sz="1600"/>
          </a:p>
        </p:txBody>
      </p:sp>
      <p:sp>
        <p:nvSpPr>
          <p:cNvPr id="43010" name="Rectangle 2">
            <a:extLst>
              <a:ext uri="{FF2B5EF4-FFF2-40B4-BE49-F238E27FC236}">
                <a16:creationId xmlns:a16="http://schemas.microsoft.com/office/drawing/2014/main" id="{4118C347-E4E7-4A08-93B2-9BBA5D6996E3}"/>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Physical factors: climate</a:t>
            </a:r>
          </a:p>
        </p:txBody>
      </p:sp>
      <p:sp>
        <p:nvSpPr>
          <p:cNvPr id="43011" name="Rectangle 3">
            <a:extLst>
              <a:ext uri="{FF2B5EF4-FFF2-40B4-BE49-F238E27FC236}">
                <a16:creationId xmlns:a16="http://schemas.microsoft.com/office/drawing/2014/main" id="{D9FD0256-174F-4E0E-AA0D-845BDD9902BA}"/>
              </a:ext>
            </a:extLst>
          </p:cNvPr>
          <p:cNvSpPr>
            <a:spLocks noGrp="1" noChangeArrowheads="1"/>
          </p:cNvSpPr>
          <p:nvPr>
            <p:ph type="body" idx="1"/>
          </p:nvPr>
        </p:nvSpPr>
        <p:spPr/>
        <p:txBody>
          <a:bodyPr/>
          <a:lstStyle/>
          <a:p>
            <a:pPr lvl="1" eaLnBrk="1" hangingPunct="1">
              <a:buFontTx/>
              <a:buNone/>
            </a:pPr>
            <a:r>
              <a:rPr lang="en-AU" altLang="en-US" sz="3200" b="1"/>
              <a:t>Climate:</a:t>
            </a:r>
          </a:p>
          <a:p>
            <a:pPr lvl="2" eaLnBrk="1" hangingPunct="1"/>
            <a:r>
              <a:rPr lang="en-AU" altLang="en-US" sz="2800"/>
              <a:t>Temperate climates - more densely populated than extreme climates</a:t>
            </a:r>
          </a:p>
          <a:p>
            <a:pPr lvl="1" eaLnBrk="1" hangingPunct="1"/>
            <a:endParaRPr lang="en-AU" altLang="en-US"/>
          </a:p>
        </p:txBody>
      </p:sp>
      <p:pic>
        <p:nvPicPr>
          <p:cNvPr id="43012" name="Picture 4" descr="MP900410082[1]">
            <a:extLst>
              <a:ext uri="{FF2B5EF4-FFF2-40B4-BE49-F238E27FC236}">
                <a16:creationId xmlns:a16="http://schemas.microsoft.com/office/drawing/2014/main" id="{A01A3486-F459-45BC-8A41-0C0618A1E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213100"/>
            <a:ext cx="3119437"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MP900182676[1]">
            <a:extLst>
              <a:ext uri="{FF2B5EF4-FFF2-40B4-BE49-F238E27FC236}">
                <a16:creationId xmlns:a16="http://schemas.microsoft.com/office/drawing/2014/main" id="{607883D2-AE89-4391-8661-141ECEDF7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178175"/>
            <a:ext cx="31686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6">
            <a:extLst>
              <a:ext uri="{FF2B5EF4-FFF2-40B4-BE49-F238E27FC236}">
                <a16:creationId xmlns:a16="http://schemas.microsoft.com/office/drawing/2014/main" id="{6623EBE0-9673-4715-9AE6-E5BA61008D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D3ADD2-DD2B-4DEC-9BBF-38378D8BE4E5}" type="slidenum">
              <a:rPr lang="en-GB" altLang="en-US" sz="1600"/>
              <a:pPr eaLnBrk="1" hangingPunct="1"/>
              <a:t>25</a:t>
            </a:fld>
            <a:endParaRPr lang="en-GB" altLang="en-US" sz="1600"/>
          </a:p>
        </p:txBody>
      </p:sp>
      <p:sp>
        <p:nvSpPr>
          <p:cNvPr id="45058" name="Rectangle 2">
            <a:extLst>
              <a:ext uri="{FF2B5EF4-FFF2-40B4-BE49-F238E27FC236}">
                <a16:creationId xmlns:a16="http://schemas.microsoft.com/office/drawing/2014/main" id="{DB00336B-D160-4083-B574-5A89AC966679}"/>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Human factors</a:t>
            </a:r>
          </a:p>
        </p:txBody>
      </p:sp>
      <p:sp>
        <p:nvSpPr>
          <p:cNvPr id="45059" name="Rectangle 3">
            <a:extLst>
              <a:ext uri="{FF2B5EF4-FFF2-40B4-BE49-F238E27FC236}">
                <a16:creationId xmlns:a16="http://schemas.microsoft.com/office/drawing/2014/main" id="{3939ED3B-74B6-4483-8382-4A99876B4D5F}"/>
              </a:ext>
            </a:extLst>
          </p:cNvPr>
          <p:cNvSpPr>
            <a:spLocks noGrp="1" noChangeArrowheads="1"/>
          </p:cNvSpPr>
          <p:nvPr>
            <p:ph type="body" sz="half" idx="1"/>
          </p:nvPr>
        </p:nvSpPr>
        <p:spPr>
          <a:xfrm>
            <a:off x="250825" y="1570038"/>
            <a:ext cx="6265863" cy="4525962"/>
          </a:xfrm>
        </p:spPr>
        <p:txBody>
          <a:bodyPr/>
          <a:lstStyle/>
          <a:p>
            <a:pPr eaLnBrk="1" hangingPunct="1"/>
            <a:r>
              <a:rPr lang="en-AU" altLang="en-US" sz="2400" u="sng">
                <a:ea typeface="ＭＳ Ｐゴシック" panose="020B0600070205080204" pitchFamily="34" charset="-128"/>
              </a:rPr>
              <a:t>Political</a:t>
            </a:r>
            <a:r>
              <a:rPr lang="en-AU" altLang="en-US" sz="2400">
                <a:ea typeface="ＭＳ Ｐゴシック" panose="020B0600070205080204" pitchFamily="34" charset="-128"/>
              </a:rPr>
              <a:t> factors – government stability </a:t>
            </a:r>
          </a:p>
          <a:p>
            <a:pPr eaLnBrk="1" hangingPunct="1"/>
            <a:r>
              <a:rPr lang="en-AU" altLang="en-US" sz="2400" u="sng">
                <a:ea typeface="ＭＳ Ｐゴシック" panose="020B0600070205080204" pitchFamily="34" charset="-128"/>
              </a:rPr>
              <a:t>Social</a:t>
            </a:r>
            <a:r>
              <a:rPr lang="en-AU" altLang="en-US" sz="2400">
                <a:ea typeface="ＭＳ Ｐゴシック" panose="020B0600070205080204" pitchFamily="34" charset="-128"/>
              </a:rPr>
              <a:t> factors - desire of people to live close to one another / whānaungatanga</a:t>
            </a:r>
          </a:p>
          <a:p>
            <a:pPr eaLnBrk="1" hangingPunct="1"/>
            <a:r>
              <a:rPr lang="en-AU" altLang="en-US" sz="2400" u="sng">
                <a:ea typeface="ＭＳ Ｐゴシック" panose="020B0600070205080204" pitchFamily="34" charset="-128"/>
              </a:rPr>
              <a:t>Economic</a:t>
            </a:r>
            <a:r>
              <a:rPr lang="en-AU" altLang="en-US" sz="2400">
                <a:ea typeface="ＭＳ Ｐゴシック" panose="020B0600070205080204" pitchFamily="34" charset="-128"/>
              </a:rPr>
              <a:t> factors - job opportunities</a:t>
            </a:r>
          </a:p>
          <a:p>
            <a:pPr eaLnBrk="1" hangingPunct="1">
              <a:buFontTx/>
              <a:buNone/>
            </a:pPr>
            <a:endParaRPr lang="en-AU" altLang="en-US" sz="2400" b="1">
              <a:solidFill>
                <a:srgbClr val="99CC00"/>
              </a:solidFill>
              <a:ea typeface="ＭＳ Ｐゴシック" panose="020B0600070205080204" pitchFamily="34" charset="-128"/>
            </a:endParaRPr>
          </a:p>
          <a:p>
            <a:pPr eaLnBrk="1" hangingPunct="1">
              <a:buFontTx/>
              <a:buNone/>
            </a:pPr>
            <a:r>
              <a:rPr lang="en-AU" altLang="en-US" sz="2400" b="1">
                <a:solidFill>
                  <a:srgbClr val="99CC00"/>
                </a:solidFill>
                <a:ea typeface="ＭＳ Ｐゴシック" panose="020B0600070205080204" pitchFamily="34" charset="-128"/>
              </a:rPr>
              <a:t>Question / Pātai</a:t>
            </a:r>
          </a:p>
          <a:p>
            <a:pPr marL="0" indent="0" eaLnBrk="1" hangingPunct="1">
              <a:buNone/>
            </a:pPr>
            <a:endParaRPr lang="en-GB" altLang="en-US" sz="2400">
              <a:ea typeface="ＭＳ Ｐゴシック" panose="020B0600070205080204" pitchFamily="34" charset="-128"/>
            </a:endParaRPr>
          </a:p>
        </p:txBody>
      </p:sp>
      <p:pic>
        <p:nvPicPr>
          <p:cNvPr id="45060" name="Picture 6" descr="SMARTGROWTH75">
            <a:extLst>
              <a:ext uri="{FF2B5EF4-FFF2-40B4-BE49-F238E27FC236}">
                <a16:creationId xmlns:a16="http://schemas.microsoft.com/office/drawing/2014/main" id="{3052E673-0846-44F1-AEAE-159FE519B37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16688" y="1341438"/>
            <a:ext cx="1455737" cy="2185987"/>
          </a:xfrm>
          <a:noFill/>
        </p:spPr>
      </p:pic>
      <p:pic>
        <p:nvPicPr>
          <p:cNvPr id="45061" name="Picture 7" descr="SMARTGROWTH37">
            <a:extLst>
              <a:ext uri="{FF2B5EF4-FFF2-40B4-BE49-F238E27FC236}">
                <a16:creationId xmlns:a16="http://schemas.microsoft.com/office/drawing/2014/main" id="{D5DF543D-3D25-48E7-A721-CC7B97C5360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16688" y="3716338"/>
            <a:ext cx="1455737" cy="2187575"/>
          </a:xfrm>
          <a:noFill/>
        </p:spPr>
      </p:pic>
      <p:sp>
        <p:nvSpPr>
          <p:cNvPr id="45062" name="Text Box 8">
            <a:extLst>
              <a:ext uri="{FF2B5EF4-FFF2-40B4-BE49-F238E27FC236}">
                <a16:creationId xmlns:a16="http://schemas.microsoft.com/office/drawing/2014/main" id="{908D876A-6981-4114-B4B5-76D9E19A09D3}"/>
              </a:ext>
            </a:extLst>
          </p:cNvPr>
          <p:cNvSpPr txBox="1">
            <a:spLocks noChangeArrowheads="1"/>
          </p:cNvSpPr>
          <p:nvPr/>
        </p:nvSpPr>
        <p:spPr bwMode="auto">
          <a:xfrm rot="-5400000">
            <a:off x="6630194" y="3386932"/>
            <a:ext cx="38512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Photos © Smart Growth</a:t>
            </a:r>
          </a:p>
          <a:p>
            <a:pPr algn="ctr" eaLnBrk="1" hangingPunct="1">
              <a:spcBef>
                <a:spcPct val="50000"/>
              </a:spcBef>
            </a:pPr>
            <a:endParaRPr lang="en-GB" altLang="en-US" sz="1400"/>
          </a:p>
        </p:txBody>
      </p:sp>
      <p:pic>
        <p:nvPicPr>
          <p:cNvPr id="45063" name="Picture 10" descr="boxmanwmf">
            <a:extLst>
              <a:ext uri="{FF2B5EF4-FFF2-40B4-BE49-F238E27FC236}">
                <a16:creationId xmlns:a16="http://schemas.microsoft.com/office/drawing/2014/main" id="{256F112E-DDB4-454C-81AF-D19649F2F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35756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a:extLst>
              <a:ext uri="{FF2B5EF4-FFF2-40B4-BE49-F238E27FC236}">
                <a16:creationId xmlns:a16="http://schemas.microsoft.com/office/drawing/2014/main" id="{B9EA2FAC-7A7A-4820-BC9B-06D010C9D1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F53C50-45E6-446E-9650-8C9713E28D03}" type="slidenum">
              <a:rPr lang="en-GB" altLang="en-US" sz="1600"/>
              <a:pPr eaLnBrk="1" hangingPunct="1"/>
              <a:t>3</a:t>
            </a:fld>
            <a:endParaRPr lang="en-GB" altLang="en-US" sz="1600"/>
          </a:p>
        </p:txBody>
      </p:sp>
      <p:sp>
        <p:nvSpPr>
          <p:cNvPr id="20482" name="Rectangle 2">
            <a:extLst>
              <a:ext uri="{FF2B5EF4-FFF2-40B4-BE49-F238E27FC236}">
                <a16:creationId xmlns:a16="http://schemas.microsoft.com/office/drawing/2014/main" id="{B4FE7296-76FA-4289-B765-39007D533E6C}"/>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Population distribution</a:t>
            </a:r>
            <a:endParaRPr lang="en-GB" altLang="en-US" b="1">
              <a:ea typeface="ＭＳ Ｐゴシック" panose="020B0600070205080204" pitchFamily="34" charset="-128"/>
            </a:endParaRPr>
          </a:p>
        </p:txBody>
      </p:sp>
      <p:sp>
        <p:nvSpPr>
          <p:cNvPr id="20483" name="Rectangle 3">
            <a:extLst>
              <a:ext uri="{FF2B5EF4-FFF2-40B4-BE49-F238E27FC236}">
                <a16:creationId xmlns:a16="http://schemas.microsoft.com/office/drawing/2014/main" id="{5F95F524-7D8F-47D8-BB4D-1FF559B6E507}"/>
              </a:ext>
            </a:extLst>
          </p:cNvPr>
          <p:cNvSpPr>
            <a:spLocks noGrp="1" noChangeArrowheads="1"/>
          </p:cNvSpPr>
          <p:nvPr>
            <p:ph type="body" idx="1"/>
          </p:nvPr>
        </p:nvSpPr>
        <p:spPr>
          <a:xfrm>
            <a:off x="250825" y="2060575"/>
            <a:ext cx="5688013" cy="3673475"/>
          </a:xfrm>
        </p:spPr>
        <p:txBody>
          <a:bodyPr/>
          <a:lstStyle/>
          <a:p>
            <a:pPr eaLnBrk="1" hangingPunct="1"/>
            <a:r>
              <a:rPr lang="en-AU" altLang="en-US">
                <a:ea typeface="ＭＳ Ｐゴシック" panose="020B0600070205080204" pitchFamily="34" charset="-128"/>
              </a:rPr>
              <a:t>Pattern of where people live</a:t>
            </a:r>
          </a:p>
          <a:p>
            <a:pPr eaLnBrk="1" hangingPunct="1"/>
            <a:r>
              <a:rPr lang="en-AU" altLang="en-US" u="sng">
                <a:ea typeface="ＭＳ Ｐゴシック" panose="020B0600070205080204" pitchFamily="34" charset="-128"/>
              </a:rPr>
              <a:t>Sparsely</a:t>
            </a:r>
            <a:r>
              <a:rPr lang="en-AU" altLang="en-US">
                <a:ea typeface="ＭＳ Ｐゴシック" panose="020B0600070205080204" pitchFamily="34" charset="-128"/>
              </a:rPr>
              <a:t> populated = few people</a:t>
            </a:r>
          </a:p>
          <a:p>
            <a:pPr eaLnBrk="1" hangingPunct="1"/>
            <a:r>
              <a:rPr lang="en-AU" altLang="en-US" u="sng">
                <a:ea typeface="ＭＳ Ｐゴシック" panose="020B0600070205080204" pitchFamily="34" charset="-128"/>
              </a:rPr>
              <a:t>Densely</a:t>
            </a:r>
            <a:r>
              <a:rPr lang="en-AU" altLang="en-US">
                <a:ea typeface="ＭＳ Ｐゴシック" panose="020B0600070205080204" pitchFamily="34" charset="-128"/>
              </a:rPr>
              <a:t> populated = many people</a:t>
            </a:r>
          </a:p>
        </p:txBody>
      </p:sp>
      <p:pic>
        <p:nvPicPr>
          <p:cNvPr id="20484" name="Picture 4" descr="MP900431317[1]">
            <a:extLst>
              <a:ext uri="{FF2B5EF4-FFF2-40B4-BE49-F238E27FC236}">
                <a16:creationId xmlns:a16="http://schemas.microsoft.com/office/drawing/2014/main" id="{6A36CF38-BC8F-487E-AC1E-0B49E78E5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636838"/>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a:extLst>
              <a:ext uri="{FF2B5EF4-FFF2-40B4-BE49-F238E27FC236}">
                <a16:creationId xmlns:a16="http://schemas.microsoft.com/office/drawing/2014/main" id="{ACE64E7A-FCD9-47BB-9402-E07556C24B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3F77C1-9B32-44E3-81B7-89F52C0C105D}" type="slidenum">
              <a:rPr lang="en-GB" altLang="en-US" sz="1600"/>
              <a:pPr eaLnBrk="1" hangingPunct="1"/>
              <a:t>4</a:t>
            </a:fld>
            <a:endParaRPr lang="en-GB" altLang="en-US" sz="1600"/>
          </a:p>
        </p:txBody>
      </p:sp>
      <p:sp>
        <p:nvSpPr>
          <p:cNvPr id="22530" name="Rectangle 2">
            <a:extLst>
              <a:ext uri="{FF2B5EF4-FFF2-40B4-BE49-F238E27FC236}">
                <a16:creationId xmlns:a16="http://schemas.microsoft.com/office/drawing/2014/main" id="{C016727D-E045-4302-A94D-ABB9BB6E7DDD}"/>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Population distribution</a:t>
            </a:r>
          </a:p>
        </p:txBody>
      </p:sp>
      <p:sp>
        <p:nvSpPr>
          <p:cNvPr id="22531" name="Rectangle 3">
            <a:extLst>
              <a:ext uri="{FF2B5EF4-FFF2-40B4-BE49-F238E27FC236}">
                <a16:creationId xmlns:a16="http://schemas.microsoft.com/office/drawing/2014/main" id="{4F114B78-7D62-44D7-AF85-F93A9421DB4D}"/>
              </a:ext>
            </a:extLst>
          </p:cNvPr>
          <p:cNvSpPr>
            <a:spLocks noGrp="1" noChangeArrowheads="1"/>
          </p:cNvSpPr>
          <p:nvPr>
            <p:ph type="body" idx="1"/>
          </p:nvPr>
        </p:nvSpPr>
        <p:spPr>
          <a:xfrm>
            <a:off x="250825" y="2060575"/>
            <a:ext cx="5834063" cy="3944938"/>
          </a:xfrm>
        </p:spPr>
        <p:txBody>
          <a:bodyPr/>
          <a:lstStyle/>
          <a:p>
            <a:pPr eaLnBrk="1" hangingPunct="1"/>
            <a:r>
              <a:rPr lang="en-AU" altLang="en-US" u="sng">
                <a:ea typeface="ＭＳ Ｐゴシック" panose="020B0600070205080204" pitchFamily="34" charset="-128"/>
              </a:rPr>
              <a:t>Sparsely</a:t>
            </a:r>
            <a:r>
              <a:rPr lang="en-AU" altLang="en-US">
                <a:ea typeface="ＭＳ Ｐゴシック" panose="020B0600070205080204" pitchFamily="34" charset="-128"/>
              </a:rPr>
              <a:t> populated - more hostile environments</a:t>
            </a:r>
          </a:p>
          <a:p>
            <a:pPr eaLnBrk="1" hangingPunct="1"/>
            <a:endParaRPr lang="en-AU" altLang="en-US">
              <a:ea typeface="ＭＳ Ｐゴシック" panose="020B0600070205080204" pitchFamily="34" charset="-128"/>
            </a:endParaRPr>
          </a:p>
          <a:p>
            <a:pPr eaLnBrk="1" hangingPunct="1"/>
            <a:r>
              <a:rPr lang="en-AU" altLang="en-US" u="sng">
                <a:ea typeface="ＭＳ Ｐゴシック" panose="020B0600070205080204" pitchFamily="34" charset="-128"/>
              </a:rPr>
              <a:t>Densely</a:t>
            </a:r>
            <a:r>
              <a:rPr lang="en-AU" altLang="en-US">
                <a:ea typeface="ＭＳ Ｐゴシック" panose="020B0600070205080204" pitchFamily="34" charset="-128"/>
              </a:rPr>
              <a:t> populated - more habitable environments</a:t>
            </a:r>
            <a:endParaRPr lang="en-GB" altLang="en-US">
              <a:ea typeface="ＭＳ Ｐゴシック" panose="020B0600070205080204" pitchFamily="34" charset="-128"/>
            </a:endParaRPr>
          </a:p>
        </p:txBody>
      </p:sp>
      <p:pic>
        <p:nvPicPr>
          <p:cNvPr id="22532" name="Picture 5" descr="MP900414057[1]">
            <a:extLst>
              <a:ext uri="{FF2B5EF4-FFF2-40B4-BE49-F238E27FC236}">
                <a16:creationId xmlns:a16="http://schemas.microsoft.com/office/drawing/2014/main" id="{F6DDBD31-1A91-4C60-8513-1C3AD516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005263"/>
            <a:ext cx="266541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MP900185211[1]">
            <a:extLst>
              <a:ext uri="{FF2B5EF4-FFF2-40B4-BE49-F238E27FC236}">
                <a16:creationId xmlns:a16="http://schemas.microsoft.com/office/drawing/2014/main" id="{159C30EC-8B2D-4EDF-BDB1-D6856CF26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700213"/>
            <a:ext cx="26638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4">
            <a:extLst>
              <a:ext uri="{FF2B5EF4-FFF2-40B4-BE49-F238E27FC236}">
                <a16:creationId xmlns:a16="http://schemas.microsoft.com/office/drawing/2014/main" id="{130AA714-7DCF-4A07-B583-632C6053CE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0BFF2FA-C605-4668-8190-69164E0323C5}" type="slidenum">
              <a:rPr lang="en-GB" altLang="en-US" sz="1600"/>
              <a:pPr eaLnBrk="1" hangingPunct="1"/>
              <a:t>5</a:t>
            </a:fld>
            <a:endParaRPr lang="en-GB" altLang="en-US" sz="1600"/>
          </a:p>
        </p:txBody>
      </p:sp>
      <p:pic>
        <p:nvPicPr>
          <p:cNvPr id="26626" name="Picture 9" descr="world_e_7_1024">
            <a:extLst>
              <a:ext uri="{FF2B5EF4-FFF2-40B4-BE49-F238E27FC236}">
                <a16:creationId xmlns:a16="http://schemas.microsoft.com/office/drawing/2014/main" id="{C2116D31-0493-4786-81AD-88E0777846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016" b="4778"/>
          <a:stretch>
            <a:fillRect/>
          </a:stretch>
        </p:blipFill>
        <p:spPr>
          <a:xfrm>
            <a:off x="539750" y="260350"/>
            <a:ext cx="8064500" cy="55165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4043-9748-2B4C-B530-611810C86F04}"/>
              </a:ext>
            </a:extLst>
          </p:cNvPr>
          <p:cNvSpPr>
            <a:spLocks noGrp="1"/>
          </p:cNvSpPr>
          <p:nvPr>
            <p:ph type="title"/>
          </p:nvPr>
        </p:nvSpPr>
        <p:spPr/>
        <p:txBody>
          <a:bodyPr/>
          <a:lstStyle/>
          <a:p>
            <a:r>
              <a:rPr lang="en-US" b="1" i="0">
                <a:solidFill>
                  <a:srgbClr val="000000"/>
                </a:solidFill>
                <a:effectLst/>
                <a:latin typeface="Quattrocento"/>
              </a:rPr>
              <a:t>Physical Factors</a:t>
            </a:r>
            <a:endParaRPr lang="en-US"/>
          </a:p>
        </p:txBody>
      </p:sp>
      <p:sp>
        <p:nvSpPr>
          <p:cNvPr id="3" name="Content Placeholder 2">
            <a:extLst>
              <a:ext uri="{FF2B5EF4-FFF2-40B4-BE49-F238E27FC236}">
                <a16:creationId xmlns:a16="http://schemas.microsoft.com/office/drawing/2014/main" id="{BA2CB749-E18D-D64B-86F8-63F2DD76DCFB}"/>
              </a:ext>
            </a:extLst>
          </p:cNvPr>
          <p:cNvSpPr>
            <a:spLocks noGrp="1"/>
          </p:cNvSpPr>
          <p:nvPr>
            <p:ph idx="1"/>
          </p:nvPr>
        </p:nvSpPr>
        <p:spPr>
          <a:xfrm>
            <a:off x="468313" y="1484313"/>
            <a:ext cx="8229600" cy="4525962"/>
          </a:xfrm>
        </p:spPr>
        <p:txBody>
          <a:bodyPr/>
          <a:lstStyle/>
          <a:p>
            <a:endParaRPr lang="en-US" b="1" i="0">
              <a:solidFill>
                <a:srgbClr val="000000"/>
              </a:solidFill>
              <a:effectLst/>
              <a:latin typeface="Quattrocento"/>
            </a:endParaRPr>
          </a:p>
          <a:p>
            <a:r>
              <a:rPr lang="en-US" b="1" i="0">
                <a:solidFill>
                  <a:srgbClr val="3E3E3E"/>
                </a:solidFill>
                <a:effectLst/>
                <a:latin typeface="Quattrocento Sans"/>
              </a:rPr>
              <a:t>1. Relief and landforms</a:t>
            </a:r>
            <a:br>
              <a:rPr lang="en-US" b="0" i="0">
                <a:solidFill>
                  <a:srgbClr val="3E3E3E"/>
                </a:solidFill>
                <a:effectLst/>
                <a:latin typeface="Quattrocento Sans"/>
              </a:rPr>
            </a:br>
            <a:r>
              <a:rPr lang="en-US" b="0" i="0">
                <a:solidFill>
                  <a:srgbClr val="3E3E3E"/>
                </a:solidFill>
                <a:effectLst/>
                <a:latin typeface="Quattrocento Sans"/>
              </a:rPr>
              <a:t>Lowland plains, flat river valleys and deltas and volcanic areas with fertile soil tend to have high population densities. Mountainous areas with steep slopes and poor quality soil tend to have low population densities.</a:t>
            </a:r>
          </a:p>
        </p:txBody>
      </p:sp>
      <p:sp>
        <p:nvSpPr>
          <p:cNvPr id="4" name="Slide Number Placeholder 3">
            <a:extLst>
              <a:ext uri="{FF2B5EF4-FFF2-40B4-BE49-F238E27FC236}">
                <a16:creationId xmlns:a16="http://schemas.microsoft.com/office/drawing/2014/main" id="{44F26623-9E18-2F43-A37C-1D651E340193}"/>
              </a:ext>
            </a:extLst>
          </p:cNvPr>
          <p:cNvSpPr>
            <a:spLocks noGrp="1"/>
          </p:cNvSpPr>
          <p:nvPr>
            <p:ph type="sldNum" sz="quarter" idx="11"/>
          </p:nvPr>
        </p:nvSpPr>
        <p:spPr/>
        <p:txBody>
          <a:bodyPr/>
          <a:lstStyle/>
          <a:p>
            <a:fld id="{E0872E75-7194-49A8-A33F-1687AE252E6F}" type="slidenum">
              <a:rPr lang="en-GB" altLang="en-US" smtClean="0"/>
              <a:pPr/>
              <a:t>6</a:t>
            </a:fld>
            <a:endParaRPr lang="en-GB" altLang="en-US"/>
          </a:p>
        </p:txBody>
      </p:sp>
    </p:spTree>
    <p:extLst>
      <p:ext uri="{BB962C8B-B14F-4D97-AF65-F5344CB8AC3E}">
        <p14:creationId xmlns:p14="http://schemas.microsoft.com/office/powerpoint/2010/main" val="154639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C86B-1B9E-9341-85EB-5AB655570E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B43657-7A85-4D4B-82B2-B255C28CC448}"/>
              </a:ext>
            </a:extLst>
          </p:cNvPr>
          <p:cNvSpPr>
            <a:spLocks noGrp="1"/>
          </p:cNvSpPr>
          <p:nvPr>
            <p:ph idx="1"/>
          </p:nvPr>
        </p:nvSpPr>
        <p:spPr>
          <a:xfrm>
            <a:off x="468313" y="489857"/>
            <a:ext cx="8229600" cy="5520418"/>
          </a:xfrm>
        </p:spPr>
        <p:txBody>
          <a:bodyPr/>
          <a:lstStyle/>
          <a:p>
            <a:br>
              <a:rPr lang="en-US"/>
            </a:br>
            <a:r>
              <a:rPr lang="en-US" b="1" i="0">
                <a:solidFill>
                  <a:srgbClr val="3E3E3E"/>
                </a:solidFill>
                <a:effectLst/>
                <a:latin typeface="Quattrocento Sans"/>
              </a:rPr>
              <a:t>2. Weather and climate</a:t>
            </a:r>
            <a:br>
              <a:rPr lang="en-US"/>
            </a:br>
            <a:r>
              <a:rPr lang="en-US" b="0" i="0">
                <a:solidFill>
                  <a:srgbClr val="3E3E3E"/>
                </a:solidFill>
                <a:effectLst/>
                <a:latin typeface="Quattrocento Sans"/>
              </a:rPr>
              <a:t>Temperate areas which experience few extremes of weather and climate tend to be more attracted than areas which experience extremes. Areas which are very dry, very cold or very wet tend to have sparse populations whereas areas which have a moderate climate with evenly distributed rainfall or with monsoon type climates have denser populations.</a:t>
            </a:r>
            <a:br>
              <a:rPr lang="en-US"/>
            </a:br>
            <a:endParaRPr lang="en-US"/>
          </a:p>
        </p:txBody>
      </p:sp>
      <p:sp>
        <p:nvSpPr>
          <p:cNvPr id="4" name="Slide Number Placeholder 3">
            <a:extLst>
              <a:ext uri="{FF2B5EF4-FFF2-40B4-BE49-F238E27FC236}">
                <a16:creationId xmlns:a16="http://schemas.microsoft.com/office/drawing/2014/main" id="{D572A952-2924-EB4E-B732-4CD5F99848C0}"/>
              </a:ext>
            </a:extLst>
          </p:cNvPr>
          <p:cNvSpPr>
            <a:spLocks noGrp="1"/>
          </p:cNvSpPr>
          <p:nvPr>
            <p:ph type="sldNum" sz="quarter" idx="11"/>
          </p:nvPr>
        </p:nvSpPr>
        <p:spPr/>
        <p:txBody>
          <a:bodyPr/>
          <a:lstStyle/>
          <a:p>
            <a:fld id="{E0872E75-7194-49A8-A33F-1687AE252E6F}" type="slidenum">
              <a:rPr lang="en-GB" altLang="en-US" smtClean="0"/>
              <a:pPr/>
              <a:t>7</a:t>
            </a:fld>
            <a:endParaRPr lang="en-GB" altLang="en-US"/>
          </a:p>
        </p:txBody>
      </p:sp>
    </p:spTree>
    <p:extLst>
      <p:ext uri="{BB962C8B-B14F-4D97-AF65-F5344CB8AC3E}">
        <p14:creationId xmlns:p14="http://schemas.microsoft.com/office/powerpoint/2010/main" val="387214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83BA-E5B3-834C-89DF-A92B587B08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8D7994-8DA1-CA42-85CC-726A95D1B69F}"/>
              </a:ext>
            </a:extLst>
          </p:cNvPr>
          <p:cNvSpPr>
            <a:spLocks noGrp="1"/>
          </p:cNvSpPr>
          <p:nvPr>
            <p:ph idx="1"/>
          </p:nvPr>
        </p:nvSpPr>
        <p:spPr>
          <a:xfrm>
            <a:off x="468313" y="775607"/>
            <a:ext cx="8229600" cy="5234668"/>
          </a:xfrm>
        </p:spPr>
        <p:txBody>
          <a:bodyPr/>
          <a:lstStyle/>
          <a:p>
            <a:r>
              <a:rPr lang="en-US" b="1" i="0">
                <a:solidFill>
                  <a:srgbClr val="3E3E3E"/>
                </a:solidFill>
                <a:effectLst/>
                <a:latin typeface="Quattrocento Sans"/>
              </a:rPr>
              <a:t>Soil type and quality </a:t>
            </a:r>
            <a:br>
              <a:rPr lang="en-US"/>
            </a:br>
            <a:r>
              <a:rPr lang="en-US" b="0" i="0">
                <a:solidFill>
                  <a:srgbClr val="3E3E3E"/>
                </a:solidFill>
                <a:effectLst/>
                <a:latin typeface="Quattrocento Sans"/>
              </a:rPr>
              <a:t>Areas which have rich, fertile soils allowing successful agriculture tend to have higher population densities than areas which have poor quality soils have sparse populations. Good quality soils may be found in low lying areas such as river flood plains and deltas where silt is deposited; in volcanic areas; in areas which have a high natural humus content.</a:t>
            </a:r>
            <a:endParaRPr lang="en-US"/>
          </a:p>
        </p:txBody>
      </p:sp>
      <p:sp>
        <p:nvSpPr>
          <p:cNvPr id="4" name="Slide Number Placeholder 3">
            <a:extLst>
              <a:ext uri="{FF2B5EF4-FFF2-40B4-BE49-F238E27FC236}">
                <a16:creationId xmlns:a16="http://schemas.microsoft.com/office/drawing/2014/main" id="{77C4683C-9939-D94E-96C9-803A38DA892A}"/>
              </a:ext>
            </a:extLst>
          </p:cNvPr>
          <p:cNvSpPr>
            <a:spLocks noGrp="1"/>
          </p:cNvSpPr>
          <p:nvPr>
            <p:ph type="sldNum" sz="quarter" idx="11"/>
          </p:nvPr>
        </p:nvSpPr>
        <p:spPr/>
        <p:txBody>
          <a:bodyPr/>
          <a:lstStyle/>
          <a:p>
            <a:fld id="{E0872E75-7194-49A8-A33F-1687AE252E6F}" type="slidenum">
              <a:rPr lang="en-GB" altLang="en-US" smtClean="0"/>
              <a:pPr/>
              <a:t>8</a:t>
            </a:fld>
            <a:endParaRPr lang="en-GB" altLang="en-US"/>
          </a:p>
        </p:txBody>
      </p:sp>
    </p:spTree>
    <p:extLst>
      <p:ext uri="{BB962C8B-B14F-4D97-AF65-F5344CB8AC3E}">
        <p14:creationId xmlns:p14="http://schemas.microsoft.com/office/powerpoint/2010/main" val="255088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DD18-0288-4D44-8844-0E641B5D3F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CBBFF3-9AFE-CA4E-9C47-C5CDB5B7A8C2}"/>
              </a:ext>
            </a:extLst>
          </p:cNvPr>
          <p:cNvSpPr>
            <a:spLocks noGrp="1"/>
          </p:cNvSpPr>
          <p:nvPr>
            <p:ph idx="1"/>
          </p:nvPr>
        </p:nvSpPr>
        <p:spPr/>
        <p:txBody>
          <a:bodyPr/>
          <a:lstStyle/>
          <a:p>
            <a:r>
              <a:rPr lang="en-US" b="0" i="0">
                <a:solidFill>
                  <a:srgbClr val="3E3E3E"/>
                </a:solidFill>
                <a:effectLst/>
                <a:latin typeface="Quattrocento Sans"/>
              </a:rPr>
              <a:t>Poor quality soils may be found in areas with steep slopes; areas with very high rainfall throughout the year which tends to leach nutrients fro the soil; cold areas of permafrost; areas experiencing soil degradation through human management e.g. over-grazing/deforestation.</a:t>
            </a:r>
            <a:endParaRPr lang="en-US"/>
          </a:p>
        </p:txBody>
      </p:sp>
      <p:sp>
        <p:nvSpPr>
          <p:cNvPr id="4" name="Slide Number Placeholder 3">
            <a:extLst>
              <a:ext uri="{FF2B5EF4-FFF2-40B4-BE49-F238E27FC236}">
                <a16:creationId xmlns:a16="http://schemas.microsoft.com/office/drawing/2014/main" id="{190DDD0B-706D-5744-A109-1BCB1EF99C1D}"/>
              </a:ext>
            </a:extLst>
          </p:cNvPr>
          <p:cNvSpPr>
            <a:spLocks noGrp="1"/>
          </p:cNvSpPr>
          <p:nvPr>
            <p:ph type="sldNum" sz="quarter" idx="11"/>
          </p:nvPr>
        </p:nvSpPr>
        <p:spPr/>
        <p:txBody>
          <a:bodyPr/>
          <a:lstStyle/>
          <a:p>
            <a:fld id="{E0872E75-7194-49A8-A33F-1687AE252E6F}" type="slidenum">
              <a:rPr lang="en-GB" altLang="en-US" smtClean="0"/>
              <a:pPr/>
              <a:t>9</a:t>
            </a:fld>
            <a:endParaRPr lang="en-GB" altLang="en-US"/>
          </a:p>
        </p:txBody>
      </p:sp>
    </p:spTree>
    <p:extLst>
      <p:ext uri="{BB962C8B-B14F-4D97-AF65-F5344CB8AC3E}">
        <p14:creationId xmlns:p14="http://schemas.microsoft.com/office/powerpoint/2010/main" val="4461215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2121</TotalTime>
  <Words>1466</Words>
  <Application>Microsoft Office PowerPoint</Application>
  <PresentationFormat>On-screen Show (4:3)</PresentationFormat>
  <Paragraphs>219</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Migration and types of migration </vt:lpstr>
      <vt:lpstr>PowerPoint Presentation</vt:lpstr>
      <vt:lpstr>Population distribution</vt:lpstr>
      <vt:lpstr>Population distribution</vt:lpstr>
      <vt:lpstr>PowerPoint Presentation</vt:lpstr>
      <vt:lpstr>Physical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Population Distribution</vt:lpstr>
      <vt:lpstr>Population density</vt:lpstr>
      <vt:lpstr>Western Bay of Plenty Sub-region</vt:lpstr>
      <vt:lpstr>Factors affecting population density</vt:lpstr>
      <vt:lpstr>Physical factors: relief  </vt:lpstr>
      <vt:lpstr>Physical factors: resources</vt:lpstr>
      <vt:lpstr>Physical factors: climate</vt:lpstr>
      <vt:lpstr>Human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distribution &amp; density</dc:title>
  <dc:creator>Rika Milne</dc:creator>
  <cp:lastModifiedBy>Unknown User</cp:lastModifiedBy>
  <cp:revision>45</cp:revision>
  <dcterms:created xsi:type="dcterms:W3CDTF">2010-11-08T22:03:36Z</dcterms:created>
  <dcterms:modified xsi:type="dcterms:W3CDTF">2020-09-03T05:44:24Z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A642458</vt:lpwstr>
  </property>
  <property fmtid="{D5CDD505-2E9C-101B-9397-08002B2CF9AE}" pid="3" name="Objective-Title">
    <vt:lpwstr>1c Population distribution &amp; density</vt:lpwstr>
  </property>
  <property fmtid="{D5CDD505-2E9C-101B-9397-08002B2CF9AE}" pid="4" name="Objective-Comment">
    <vt:lpwstr> </vt:lpwstr>
  </property>
  <property fmtid="{D5CDD505-2E9C-101B-9397-08002B2CF9AE}" pid="5" name="Objective-CreationStamp">
    <vt:filetime>2011-04-08T01:51:02Z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vt:lpwstr>
  </property>
  <property fmtid="{D5CDD505-2E9C-101B-9397-08002B2CF9AE}" pid="9" name="Objective-ModificationStamp">
    <vt:filetime>2011-04-08T01:51:07Z</vt:filetime>
  </property>
  <property fmtid="{D5CDD505-2E9C-101B-9397-08002B2CF9AE}" pid="10" name="Objective-Owner">
    <vt:lpwstr>Kerry Gosling</vt:lpwstr>
  </property>
  <property fmtid="{D5CDD505-2E9C-101B-9397-08002B2CF9AE}" pid="11" name="Objective-Path">
    <vt:lpwstr>EasyInfo Global Folder:'Virtual Filing Cabinet':Relationship Engagement:Education:Education Resources:Smartgrowth:. Managing Growth Resource workshop/s:. Powerpoints:</vt:lpwstr>
  </property>
  <property fmtid="{D5CDD505-2E9C-101B-9397-08002B2CF9AE}" pid="12" name="Objective-Parent">
    <vt:lpwstr>. Powerpoints</vt:lpwstr>
  </property>
  <property fmtid="{D5CDD505-2E9C-101B-9397-08002B2CF9AE}" pid="13" name="Objective-State">
    <vt:lpwstr>Being Drafted</vt:lpwstr>
  </property>
  <property fmtid="{D5CDD505-2E9C-101B-9397-08002B2CF9AE}" pid="14" name="Objective-Version">
    <vt:lpwstr>0.1</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vt:lpwstr>
  </property>
  <property fmtid="{D5CDD505-2E9C-101B-9397-08002B2CF9AE}" pid="18" name="Objective-Classification">
    <vt:lpwstr>[Inherited - Corporate Access]</vt:lpwstr>
  </property>
  <property fmtid="{D5CDD505-2E9C-101B-9397-08002B2CF9AE}" pid="19" name="Objective-Caveats">
    <vt:lpwstr> </vt:lpwstr>
  </property>
  <property fmtid="{D5CDD505-2E9C-101B-9397-08002B2CF9AE}" pid="20" name="Objective-Reference [system]">
    <vt:lpwstr>KG</vt:lpwstr>
  </property>
  <property fmtid="{D5CDD505-2E9C-101B-9397-08002B2CF9AE}" pid="21" name="Objective-Reference Source [system]">
    <vt:lpwstr> </vt:lpwstr>
  </property>
  <property fmtid="{D5CDD505-2E9C-101B-9397-08002B2CF9AE}" pid="22" name="Objective-On Behalf Of [system]">
    <vt:lpwstr> </vt:lpwstr>
  </property>
  <property fmtid="{D5CDD505-2E9C-101B-9397-08002B2CF9AE}" pid="23" name="Objective-GIS Location [system]">
    <vt:lpwstr> </vt:lpwstr>
  </property>
</Properties>
</file>