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67" r:id="rId3"/>
    <p:sldId id="268" r:id="rId4"/>
    <p:sldId id="257" r:id="rId5"/>
    <p:sldId id="266" r:id="rId6"/>
    <p:sldId id="292" r:id="rId7"/>
    <p:sldId id="276" r:id="rId8"/>
    <p:sldId id="278" r:id="rId9"/>
    <p:sldId id="258" r:id="rId10"/>
    <p:sldId id="259" r:id="rId11"/>
    <p:sldId id="289" r:id="rId12"/>
    <p:sldId id="269" r:id="rId13"/>
    <p:sldId id="270" r:id="rId14"/>
    <p:sldId id="275" r:id="rId15"/>
    <p:sldId id="279" r:id="rId16"/>
    <p:sldId id="273" r:id="rId17"/>
    <p:sldId id="260" r:id="rId18"/>
    <p:sldId id="280" r:id="rId19"/>
    <p:sldId id="288" r:id="rId20"/>
    <p:sldId id="281" r:id="rId21"/>
    <p:sldId id="287" r:id="rId22"/>
    <p:sldId id="283" r:id="rId23"/>
    <p:sldId id="291" r:id="rId2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89" d="100"/>
          <a:sy n="89" d="100"/>
        </p:scale>
        <p:origin x="-120" y="-2648"/>
      </p:cViewPr>
      <p:guideLst>
        <p:guide orient="horz" pos="2160"/>
        <p:guide pos="2880"/>
      </p:guideLst>
    </p:cSldViewPr>
  </p:slideViewPr>
  <p:outlineViewPr>
    <p:cViewPr>
      <p:scale>
        <a:sx n="33" d="100"/>
        <a:sy n="33" d="100"/>
      </p:scale>
      <p:origin x="0" y="580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handoutMaster" Target="handoutMasters/handoutMaster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D707E3-55BA-4F85-B0D3-BE2A0D9AED5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7BD25192-AECB-4BA1-BD83-640F8F7F22B7}"/>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286FD62-298E-4678-910E-90E5339894D7}" type="datetime1">
              <a:rPr lang="en-US" altLang="en-US"/>
              <a:pPr/>
              <a:t>8/20/2020</a:t>
            </a:fld>
            <a:endParaRPr lang="en-US" altLang="en-US"/>
          </a:p>
        </p:txBody>
      </p:sp>
      <p:sp>
        <p:nvSpPr>
          <p:cNvPr id="4" name="Footer Placeholder 3">
            <a:extLst>
              <a:ext uri="{FF2B5EF4-FFF2-40B4-BE49-F238E27FC236}">
                <a16:creationId xmlns:a16="http://schemas.microsoft.com/office/drawing/2014/main" id="{A7D605FE-126F-4251-9045-70E654B059B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Arial" charset="0"/>
                <a:cs typeface="Arial" charset="0"/>
              </a:defRPr>
            </a:lvl1pPr>
          </a:lstStyle>
          <a:p>
            <a:pPr>
              <a:defRPr/>
            </a:pPr>
            <a:r>
              <a:rPr lang="en-US"/>
              <a:t>Managing Growth - SmartGrowth </a:t>
            </a:r>
          </a:p>
        </p:txBody>
      </p:sp>
      <p:sp>
        <p:nvSpPr>
          <p:cNvPr id="5" name="Slide Number Placeholder 4">
            <a:extLst>
              <a:ext uri="{FF2B5EF4-FFF2-40B4-BE49-F238E27FC236}">
                <a16:creationId xmlns:a16="http://schemas.microsoft.com/office/drawing/2014/main" id="{B0B8704B-AA7D-47D5-88C5-0B7534FC0E7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18926B4-B776-4E2F-A2F8-64FA230EA88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F571A33-ECED-4C4D-82BB-1EA3B70B94A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GB"/>
          </a:p>
        </p:txBody>
      </p:sp>
      <p:sp>
        <p:nvSpPr>
          <p:cNvPr id="40963" name="Rectangle 3">
            <a:extLst>
              <a:ext uri="{FF2B5EF4-FFF2-40B4-BE49-F238E27FC236}">
                <a16:creationId xmlns:a16="http://schemas.microsoft.com/office/drawing/2014/main" id="{1D098BDC-BDAC-4C69-A522-FE47A29180C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Arial" charset="0"/>
                <a:cs typeface="Arial" charset="0"/>
              </a:defRPr>
            </a:lvl1pPr>
          </a:lstStyle>
          <a:p>
            <a:pPr>
              <a:defRPr/>
            </a:pPr>
            <a:endParaRPr lang="en-GB"/>
          </a:p>
        </p:txBody>
      </p:sp>
      <p:sp>
        <p:nvSpPr>
          <p:cNvPr id="18436" name="Rectangle 4">
            <a:extLst>
              <a:ext uri="{FF2B5EF4-FFF2-40B4-BE49-F238E27FC236}">
                <a16:creationId xmlns:a16="http://schemas.microsoft.com/office/drawing/2014/main" id="{B2E6D591-B09C-40CA-915B-BBA581E39B8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a:extLst>
              <a:ext uri="{FF2B5EF4-FFF2-40B4-BE49-F238E27FC236}">
                <a16:creationId xmlns:a16="http://schemas.microsoft.com/office/drawing/2014/main" id="{DDC75F52-2524-4AC9-8159-3BD3970F749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0966" name="Rectangle 6">
            <a:extLst>
              <a:ext uri="{FF2B5EF4-FFF2-40B4-BE49-F238E27FC236}">
                <a16:creationId xmlns:a16="http://schemas.microsoft.com/office/drawing/2014/main" id="{84B944C5-6D30-402E-A3EA-861788653BD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r>
              <a:rPr lang="en-US"/>
              <a:t>Managing Growth - SmartGrowth </a:t>
            </a:r>
            <a:endParaRPr lang="en-GB"/>
          </a:p>
        </p:txBody>
      </p:sp>
      <p:sp>
        <p:nvSpPr>
          <p:cNvPr id="40967" name="Rectangle 7">
            <a:extLst>
              <a:ext uri="{FF2B5EF4-FFF2-40B4-BE49-F238E27FC236}">
                <a16:creationId xmlns:a16="http://schemas.microsoft.com/office/drawing/2014/main" id="{B4D8AA5A-3F33-472D-887C-200540E52BC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7991A9C-6186-44AD-AB24-4A3BD7854D94}"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C2F70F38-EB83-4FDB-BF6E-0AC6DE5EE67D}"/>
              </a:ext>
            </a:extLst>
          </p:cNvPr>
          <p:cNvSpPr>
            <a:spLocks noGrp="1" noRot="1" noChangeAspect="1" noChangeArrowheads="1" noTextEdit="1"/>
          </p:cNvSpPr>
          <p:nvPr>
            <p:ph type="sldImg"/>
          </p:nvPr>
        </p:nvSpPr>
        <p:spPr>
          <a:ln/>
        </p:spPr>
      </p:sp>
      <p:sp>
        <p:nvSpPr>
          <p:cNvPr id="21506" name="Rectangle 3">
            <a:extLst>
              <a:ext uri="{FF2B5EF4-FFF2-40B4-BE49-F238E27FC236}">
                <a16:creationId xmlns:a16="http://schemas.microsoft.com/office/drawing/2014/main" id="{836A7071-55BA-439F-AF0B-8AE3B94186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u="sng">
                <a:latin typeface="Arial" panose="020B0604020202020204" pitchFamily="34" charset="0"/>
                <a:ea typeface="ＭＳ Ｐゴシック" panose="020B0600070205080204" pitchFamily="34" charset="-128"/>
              </a:rPr>
              <a:t>Population distribution</a:t>
            </a:r>
            <a:r>
              <a:rPr lang="en-AU" altLang="en-US">
                <a:latin typeface="Arial" panose="020B0604020202020204" pitchFamily="34" charset="0"/>
                <a:ea typeface="ＭＳ Ｐゴシック" panose="020B0600070205080204" pitchFamily="34" charset="-128"/>
              </a:rPr>
              <a:t> means the pattern of where people live</a:t>
            </a:r>
          </a:p>
          <a:p>
            <a:pPr eaLnBrk="1" hangingPunct="1"/>
            <a:r>
              <a:rPr lang="en-AU" altLang="en-US">
                <a:latin typeface="Arial" panose="020B0604020202020204" pitchFamily="34" charset="0"/>
                <a:ea typeface="ＭＳ Ｐゴシック" panose="020B0600070205080204" pitchFamily="34" charset="-128"/>
              </a:rPr>
              <a:t>Places that are </a:t>
            </a:r>
            <a:r>
              <a:rPr lang="en-AU" altLang="en-US" u="sng">
                <a:latin typeface="Arial" panose="020B0604020202020204" pitchFamily="34" charset="0"/>
                <a:ea typeface="ＭＳ Ｐゴシック" panose="020B0600070205080204" pitchFamily="34" charset="-128"/>
              </a:rPr>
              <a:t>sparsely</a:t>
            </a:r>
            <a:r>
              <a:rPr lang="en-AU" altLang="en-US">
                <a:latin typeface="Arial" panose="020B0604020202020204" pitchFamily="34" charset="0"/>
                <a:ea typeface="ＭＳ Ｐゴシック" panose="020B0600070205080204" pitchFamily="34" charset="-128"/>
              </a:rPr>
              <a:t> populated contain few people</a:t>
            </a:r>
          </a:p>
          <a:p>
            <a:pPr eaLnBrk="1" hangingPunct="1"/>
            <a:r>
              <a:rPr lang="en-AU" altLang="en-US">
                <a:latin typeface="Arial" panose="020B0604020202020204" pitchFamily="34" charset="0"/>
                <a:ea typeface="ＭＳ Ｐゴシック" panose="020B0600070205080204" pitchFamily="34" charset="-128"/>
              </a:rPr>
              <a:t>Places that are </a:t>
            </a:r>
            <a:r>
              <a:rPr lang="en-AU" altLang="en-US" u="sng">
                <a:latin typeface="Arial" panose="020B0604020202020204" pitchFamily="34" charset="0"/>
                <a:ea typeface="ＭＳ Ｐゴシック" panose="020B0600070205080204" pitchFamily="34" charset="-128"/>
              </a:rPr>
              <a:t>densely</a:t>
            </a:r>
            <a:r>
              <a:rPr lang="en-AU" altLang="en-US">
                <a:latin typeface="Arial" panose="020B0604020202020204" pitchFamily="34" charset="0"/>
                <a:ea typeface="ＭＳ Ｐゴシック" panose="020B0600070205080204" pitchFamily="34" charset="-128"/>
              </a:rPr>
              <a:t> populated contain many people</a:t>
            </a:r>
          </a:p>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1DE71BF1-EF44-47C8-90AE-D90EE2A38DAB}"/>
              </a:ext>
            </a:extLst>
          </p:cNvPr>
          <p:cNvSpPr>
            <a:spLocks noGrp="1" noRot="1" noChangeAspect="1" noChangeArrowheads="1" noTextEdit="1"/>
          </p:cNvSpPr>
          <p:nvPr>
            <p:ph type="sldImg"/>
          </p:nvPr>
        </p:nvSpPr>
        <p:spPr>
          <a:ln/>
        </p:spPr>
      </p:sp>
      <p:sp>
        <p:nvSpPr>
          <p:cNvPr id="41986" name="Rectangle 3">
            <a:extLst>
              <a:ext uri="{FF2B5EF4-FFF2-40B4-BE49-F238E27FC236}">
                <a16:creationId xmlns:a16="http://schemas.microsoft.com/office/drawing/2014/main" id="{4A9DE74B-25EA-4380-B374-446A370F38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a:latin typeface="Arial" panose="020B0604020202020204" pitchFamily="34" charset="0"/>
                <a:ea typeface="ＭＳ Ｐゴシック" panose="020B0600070205080204" pitchFamily="34" charset="-128"/>
              </a:rPr>
              <a:t>Resources include things like water, fertile soil, fish, wood, coal, oil....</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Areas that have few resources tend to be sparsely populated </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Areas that are rich in resources tend to be more densely populated</a:t>
            </a:r>
          </a:p>
          <a:p>
            <a:pPr eaLnBrk="1" hangingPunct="1"/>
            <a:endParaRPr lang="en-AU" altLang="en-US" sz="1400" b="1">
              <a:solidFill>
                <a:srgbClr val="99CC00"/>
              </a:solidFill>
              <a:latin typeface="Arial" panose="020B0604020202020204" pitchFamily="34" charset="0"/>
              <a:ea typeface="ＭＳ Ｐゴシック" panose="020B0600070205080204" pitchFamily="34" charset="-128"/>
            </a:endParaRPr>
          </a:p>
          <a:p>
            <a:pPr eaLnBrk="1" hangingPunct="1"/>
            <a:r>
              <a:rPr lang="en-AU" altLang="en-US" sz="1400" b="1">
                <a:solidFill>
                  <a:srgbClr val="99CC00"/>
                </a:solidFill>
                <a:latin typeface="Arial" panose="020B0604020202020204" pitchFamily="34" charset="0"/>
                <a:ea typeface="ＭＳ Ｐゴシック" panose="020B0600070205080204" pitchFamily="34" charset="-128"/>
              </a:rPr>
              <a:t>Question / Pātai</a:t>
            </a:r>
          </a:p>
          <a:p>
            <a:pPr eaLnBrk="1" hangingPunct="1"/>
            <a:r>
              <a:rPr lang="en-AU" altLang="en-US">
                <a:latin typeface="Arial" panose="020B0604020202020204" pitchFamily="34" charset="0"/>
                <a:ea typeface="ＭＳ Ｐゴシック" panose="020B0600070205080204" pitchFamily="34" charset="-128"/>
              </a:rPr>
              <a:t>What physical resources are there in the western Bay of Plenty sub-region (and/or the area where you live)? Is the density of population reflected in the distribution of resources?</a:t>
            </a:r>
          </a:p>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9296EB5D-7A00-4C59-98CE-8F256B2D1234}"/>
              </a:ext>
            </a:extLst>
          </p:cNvPr>
          <p:cNvSpPr>
            <a:spLocks noGrp="1" noRot="1" noChangeAspect="1" noChangeArrowheads="1" noTextEdit="1"/>
          </p:cNvSpPr>
          <p:nvPr>
            <p:ph type="sldImg"/>
          </p:nvPr>
        </p:nvSpPr>
        <p:spPr>
          <a:ln/>
        </p:spPr>
      </p:sp>
      <p:sp>
        <p:nvSpPr>
          <p:cNvPr id="44034" name="Rectangle 3">
            <a:extLst>
              <a:ext uri="{FF2B5EF4-FFF2-40B4-BE49-F238E27FC236}">
                <a16:creationId xmlns:a16="http://schemas.microsoft.com/office/drawing/2014/main" id="{CB56B764-490C-434A-BEAF-ADB4CF6C88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Climate</a:t>
            </a:r>
          </a:p>
          <a:p>
            <a:pPr lvl="2" eaLnBrk="1" hangingPunct="1"/>
            <a:r>
              <a:rPr lang="en-AU" altLang="en-US">
                <a:latin typeface="Arial" panose="020B0604020202020204" pitchFamily="34" charset="0"/>
                <a:ea typeface="Arial" panose="020B0604020202020204" pitchFamily="34" charset="0"/>
                <a:cs typeface="Arial" panose="020B0604020202020204" pitchFamily="34" charset="0"/>
              </a:rPr>
              <a:t>Temperate climates are often more densely populated than areas with extreme climates</a:t>
            </a:r>
          </a:p>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DCE3000C-183D-41C8-B98A-D21DE4C5AF78}"/>
              </a:ext>
            </a:extLst>
          </p:cNvPr>
          <p:cNvSpPr>
            <a:spLocks noGrp="1" noRot="1" noChangeAspect="1" noChangeArrowheads="1" noTextEdit="1"/>
          </p:cNvSpPr>
          <p:nvPr>
            <p:ph type="sldImg"/>
          </p:nvPr>
        </p:nvSpPr>
        <p:spPr>
          <a:ln/>
        </p:spPr>
      </p:sp>
      <p:sp>
        <p:nvSpPr>
          <p:cNvPr id="46082" name="Rectangle 3">
            <a:extLst>
              <a:ext uri="{FF2B5EF4-FFF2-40B4-BE49-F238E27FC236}">
                <a16:creationId xmlns:a16="http://schemas.microsoft.com/office/drawing/2014/main" id="{C8BDC4E3-6B86-4104-B9DE-421A5BD15F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u="sng">
                <a:latin typeface="Arial" panose="020B0604020202020204" pitchFamily="34" charset="0"/>
                <a:ea typeface="ＭＳ Ｐゴシック" panose="020B0600070205080204" pitchFamily="34" charset="-128"/>
              </a:rPr>
              <a:t>Political</a:t>
            </a:r>
            <a:r>
              <a:rPr lang="en-AU" altLang="en-US">
                <a:latin typeface="Arial" panose="020B0604020202020204" pitchFamily="34" charset="0"/>
                <a:ea typeface="ＭＳ Ｐゴシック" panose="020B0600070205080204" pitchFamily="34" charset="-128"/>
              </a:rPr>
              <a:t> factors can include stability of governments</a:t>
            </a:r>
          </a:p>
          <a:p>
            <a:pPr eaLnBrk="1" hangingPunct="1"/>
            <a:r>
              <a:rPr lang="en-AU" altLang="en-US" u="sng">
                <a:latin typeface="Arial" panose="020B0604020202020204" pitchFamily="34" charset="0"/>
                <a:ea typeface="ＭＳ Ｐゴシック" panose="020B0600070205080204" pitchFamily="34" charset="-128"/>
              </a:rPr>
              <a:t>Social</a:t>
            </a:r>
            <a:r>
              <a:rPr lang="en-AU" altLang="en-US">
                <a:latin typeface="Arial" panose="020B0604020202020204" pitchFamily="34" charset="0"/>
                <a:ea typeface="ＭＳ Ｐゴシック" panose="020B0600070205080204" pitchFamily="34" charset="-128"/>
              </a:rPr>
              <a:t> factors can include the desire of people to live close to one another / whānaungatanga</a:t>
            </a:r>
          </a:p>
          <a:p>
            <a:pPr eaLnBrk="1" hangingPunct="1"/>
            <a:r>
              <a:rPr lang="en-AU" altLang="en-US" u="sng">
                <a:latin typeface="Arial" panose="020B0604020202020204" pitchFamily="34" charset="0"/>
                <a:ea typeface="ＭＳ Ｐゴシック" panose="020B0600070205080204" pitchFamily="34" charset="-128"/>
              </a:rPr>
              <a:t>Economic</a:t>
            </a:r>
            <a:r>
              <a:rPr lang="en-AU" altLang="en-US">
                <a:latin typeface="Arial" panose="020B0604020202020204" pitchFamily="34" charset="0"/>
                <a:ea typeface="ＭＳ Ｐゴシック" panose="020B0600070205080204" pitchFamily="34" charset="-128"/>
              </a:rPr>
              <a:t> factors can include job opportunities</a:t>
            </a:r>
          </a:p>
          <a:p>
            <a:pPr eaLnBrk="1" hangingPunct="1"/>
            <a:endParaRPr lang="en-AU" altLang="en-US" b="1">
              <a:solidFill>
                <a:srgbClr val="99CC00"/>
              </a:solidFill>
              <a:latin typeface="Arial" panose="020B0604020202020204" pitchFamily="34" charset="0"/>
              <a:ea typeface="ＭＳ Ｐゴシック" panose="020B0600070205080204" pitchFamily="34" charset="-128"/>
            </a:endParaRPr>
          </a:p>
          <a:p>
            <a:pPr eaLnBrk="1" hangingPunct="1"/>
            <a:r>
              <a:rPr lang="en-AU" altLang="en-US" b="1">
                <a:solidFill>
                  <a:srgbClr val="99CC00"/>
                </a:solidFill>
                <a:latin typeface="Arial" panose="020B0604020202020204" pitchFamily="34" charset="0"/>
                <a:ea typeface="ＭＳ Ｐゴシック" panose="020B0600070205080204" pitchFamily="34" charset="-128"/>
              </a:rPr>
              <a:t>Question / Pātai</a:t>
            </a:r>
          </a:p>
          <a:p>
            <a:pPr eaLnBrk="1" hangingPunct="1"/>
            <a:r>
              <a:rPr lang="en-AU" altLang="en-US" sz="1000">
                <a:latin typeface="Arial" panose="020B0604020202020204" pitchFamily="34" charset="0"/>
                <a:ea typeface="ＭＳ Ｐゴシック" panose="020B0600070205080204" pitchFamily="34" charset="-128"/>
              </a:rPr>
              <a:t>What human factors make the western Bay of Plenty sub-region (and / or the place where you live) a good place to live for you and your family or whānau?</a:t>
            </a:r>
            <a:endParaRPr lang="en-GB" altLang="en-US" sz="1000">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14E168EE-4E70-49DF-9860-7E4B6F4C8083}"/>
              </a:ext>
            </a:extLst>
          </p:cNvPr>
          <p:cNvSpPr>
            <a:spLocks noGrp="1" noRot="1" noChangeAspect="1" noChangeArrowheads="1" noTextEdit="1"/>
          </p:cNvSpPr>
          <p:nvPr>
            <p:ph type="sldImg"/>
          </p:nvPr>
        </p:nvSpPr>
        <p:spPr>
          <a:ln/>
        </p:spPr>
      </p:sp>
      <p:sp>
        <p:nvSpPr>
          <p:cNvPr id="48130" name="Rectangle 3">
            <a:extLst>
              <a:ext uri="{FF2B5EF4-FFF2-40B4-BE49-F238E27FC236}">
                <a16:creationId xmlns:a16="http://schemas.microsoft.com/office/drawing/2014/main" id="{C1220DD4-C991-4A80-AE85-F93E41F945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a:latin typeface="Arial" panose="020B0604020202020204" pitchFamily="34" charset="0"/>
                <a:ea typeface="ＭＳ Ｐゴシック" panose="020B0600070205080204" pitchFamily="34" charset="-128"/>
              </a:rPr>
              <a:t>In groups complete the following:</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1. Identify an area in Aotearoa New Zealand that has a sparse population and an area that has a dense population</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2. List the physical characteristics that may contribute to this areas population density</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3. List the human characteristics that may contribute to this areas population density</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4. Share your answers with the rest of the class</a:t>
            </a:r>
          </a:p>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9F39DBA5-AA36-4979-AAFA-707539EE31BC}"/>
              </a:ext>
            </a:extLst>
          </p:cNvPr>
          <p:cNvSpPr>
            <a:spLocks noGrp="1" noRot="1" noChangeAspect="1" noChangeArrowheads="1" noTextEdit="1"/>
          </p:cNvSpPr>
          <p:nvPr>
            <p:ph type="sldImg"/>
          </p:nvPr>
        </p:nvSpPr>
        <p:spPr>
          <a:ln/>
        </p:spPr>
      </p:sp>
      <p:sp>
        <p:nvSpPr>
          <p:cNvPr id="50178" name="Rectangle 3">
            <a:extLst>
              <a:ext uri="{FF2B5EF4-FFF2-40B4-BE49-F238E27FC236}">
                <a16:creationId xmlns:a16="http://schemas.microsoft.com/office/drawing/2014/main" id="{AF4F71FC-CD6B-49FB-8912-E6683BB8B1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a:latin typeface="Arial" panose="020B0604020202020204" pitchFamily="34" charset="0"/>
                <a:ea typeface="ＭＳ Ｐゴシック" panose="020B0600070205080204" pitchFamily="34" charset="-128"/>
              </a:rPr>
              <a:t>Visit Google Earth and look at an image of your district or town</a:t>
            </a:r>
          </a:p>
          <a:p>
            <a:pPr eaLnBrk="1" hangingPunct="1"/>
            <a:endParaRPr lang="en-AU" altLang="en-US" b="1">
              <a:solidFill>
                <a:srgbClr val="99CC00"/>
              </a:solidFill>
              <a:latin typeface="Arial" panose="020B0604020202020204" pitchFamily="34" charset="0"/>
              <a:ea typeface="ＭＳ Ｐゴシック" panose="020B0600070205080204" pitchFamily="34" charset="-128"/>
            </a:endParaRPr>
          </a:p>
          <a:p>
            <a:pPr eaLnBrk="1" hangingPunct="1"/>
            <a:r>
              <a:rPr lang="en-AU" altLang="en-US" b="1">
                <a:solidFill>
                  <a:srgbClr val="99CC00"/>
                </a:solidFill>
                <a:latin typeface="Arial" panose="020B0604020202020204" pitchFamily="34" charset="0"/>
                <a:ea typeface="ＭＳ Ｐゴシック" panose="020B0600070205080204" pitchFamily="34" charset="-128"/>
              </a:rPr>
              <a:t>Activity / Mahi</a:t>
            </a:r>
          </a:p>
          <a:p>
            <a:pPr eaLnBrk="1" hangingPunct="1"/>
            <a:r>
              <a:rPr lang="en-AU" altLang="en-US">
                <a:latin typeface="Arial" panose="020B0604020202020204" pitchFamily="34" charset="0"/>
                <a:ea typeface="ＭＳ Ｐゴシック" panose="020B0600070205080204" pitchFamily="34" charset="-128"/>
              </a:rPr>
              <a:t>In groups complete the following:</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1. Identify two areas in and around your neighbourhood that have sparse populations and two areas that have dense populations</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2. List the physical characteristics that may contribute to these areas population density</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3. List the human characteristics that may contribute to these areas population density</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4. Share your answers with the rest of the class</a:t>
            </a:r>
            <a:endParaRPr lang="en-GB" altLang="en-US">
              <a:latin typeface="Arial" panose="020B0604020202020204" pitchFamily="34" charset="0"/>
              <a:ea typeface="Arial" panose="020B0604020202020204" pitchFamily="34" charset="0"/>
              <a:cs typeface="Arial" panose="020B0604020202020204" pitchFamily="34" charset="0"/>
            </a:endParaRPr>
          </a:p>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0738DFA9-6013-488F-B909-B0F0EBE4E7C7}"/>
              </a:ext>
            </a:extLst>
          </p:cNvPr>
          <p:cNvSpPr>
            <a:spLocks noGrp="1" noRot="1" noChangeAspect="1" noChangeArrowheads="1" noTextEdit="1"/>
          </p:cNvSpPr>
          <p:nvPr>
            <p:ph type="sldImg"/>
          </p:nvPr>
        </p:nvSpPr>
        <p:spPr>
          <a:ln/>
        </p:spPr>
      </p:sp>
      <p:sp>
        <p:nvSpPr>
          <p:cNvPr id="52226" name="Rectangle 3">
            <a:extLst>
              <a:ext uri="{FF2B5EF4-FFF2-40B4-BE49-F238E27FC236}">
                <a16:creationId xmlns:a16="http://schemas.microsoft.com/office/drawing/2014/main" id="{2D1B58C8-D7CA-42DE-9F3B-49A8E80D25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a:latin typeface="Arial" panose="020B0604020202020204" pitchFamily="34" charset="0"/>
                <a:ea typeface="ＭＳ Ｐゴシック" panose="020B0600070205080204" pitchFamily="34" charset="-128"/>
              </a:rPr>
              <a:t>The western BOP sub-region includes Tauranga City and Western Bay of Plenty District</a:t>
            </a:r>
          </a:p>
          <a:p>
            <a:pPr eaLnBrk="1" hangingPunct="1"/>
            <a:r>
              <a:rPr lang="en-AU" altLang="en-US">
                <a:latin typeface="Arial" panose="020B0604020202020204" pitchFamily="34" charset="0"/>
                <a:ea typeface="ＭＳ Ｐゴシック" panose="020B0600070205080204" pitchFamily="34" charset="-128"/>
              </a:rPr>
              <a:t>The following slides show the population distribution across the sub-region according to district/city boundaries</a:t>
            </a:r>
          </a:p>
          <a:p>
            <a:pPr eaLnBrk="1" hangingPunct="1"/>
            <a:endParaRPr lang="en-AU" altLang="en-US">
              <a:latin typeface="Arial" panose="020B0604020202020204" pitchFamily="34" charset="0"/>
              <a:ea typeface="ＭＳ Ｐゴシック" panose="020B0600070205080204" pitchFamily="34" charset="-128"/>
            </a:endParaRPr>
          </a:p>
          <a:p>
            <a:pPr eaLnBrk="1" hangingPunct="1"/>
            <a:r>
              <a:rPr lang="en-AU" altLang="en-US">
                <a:latin typeface="Arial" panose="020B0604020202020204" pitchFamily="34" charset="0"/>
                <a:ea typeface="ＭＳ Ｐゴシック" panose="020B0600070205080204" pitchFamily="34" charset="-128"/>
              </a:rPr>
              <a:t>Look at the slides and complete the activity on the final slide</a:t>
            </a:r>
          </a:p>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0079957A-9F53-49DA-AD93-2AD159996050}"/>
              </a:ext>
            </a:extLst>
          </p:cNvPr>
          <p:cNvSpPr>
            <a:spLocks noGrp="1" noRot="1" noChangeAspect="1" noChangeArrowheads="1" noTextEdit="1"/>
          </p:cNvSpPr>
          <p:nvPr>
            <p:ph type="sldImg"/>
          </p:nvPr>
        </p:nvSpPr>
        <p:spPr>
          <a:ln/>
        </p:spPr>
      </p:sp>
      <p:sp>
        <p:nvSpPr>
          <p:cNvPr id="56322" name="Rectangle 3">
            <a:extLst>
              <a:ext uri="{FF2B5EF4-FFF2-40B4-BE49-F238E27FC236}">
                <a16:creationId xmlns:a16="http://schemas.microsoft.com/office/drawing/2014/main" id="{6BF21EF2-3053-461B-97E2-A85C73D4F5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b="1">
                <a:latin typeface="Arial" panose="020B0604020202020204" pitchFamily="34" charset="0"/>
                <a:ea typeface="ＭＳ Ｐゴシック" panose="020B0600070205080204" pitchFamily="34" charset="-128"/>
              </a:rPr>
              <a:t>Look at each table on the last two slides</a:t>
            </a:r>
          </a:p>
          <a:p>
            <a:pPr eaLnBrk="1" hangingPunct="1"/>
            <a:r>
              <a:rPr lang="en-AU" altLang="en-US" b="1">
                <a:latin typeface="Arial" panose="020B0604020202020204" pitchFamily="34" charset="0"/>
                <a:ea typeface="ＭＳ Ｐゴシック" panose="020B0600070205080204" pitchFamily="34" charset="-128"/>
              </a:rPr>
              <a:t>What do they tell you about the sub-region’s:</a:t>
            </a:r>
            <a:r>
              <a:rPr lang="en-AU" altLang="en-US">
                <a:latin typeface="Arial" panose="020B0604020202020204" pitchFamily="34" charset="0"/>
                <a:ea typeface="ＭＳ Ｐゴシック" panose="020B0600070205080204" pitchFamily="34" charset="-128"/>
              </a:rPr>
              <a:t> </a:t>
            </a:r>
          </a:p>
          <a:p>
            <a:pPr eaLnBrk="1" hangingPunct="1"/>
            <a:endParaRPr lang="en-AU" altLang="en-US">
              <a:latin typeface="Arial" panose="020B0604020202020204" pitchFamily="34" charset="0"/>
              <a:ea typeface="ＭＳ Ｐゴシック" panose="020B0600070205080204" pitchFamily="34" charset="-128"/>
            </a:endParaRPr>
          </a:p>
          <a:p>
            <a:pPr lvl="1" eaLnBrk="1" hangingPunct="1"/>
            <a:r>
              <a:rPr lang="en-AU" altLang="en-US" b="1">
                <a:latin typeface="Arial" panose="020B0604020202020204" pitchFamily="34" charset="0"/>
                <a:ea typeface="Arial" panose="020B0604020202020204" pitchFamily="34" charset="0"/>
                <a:cs typeface="Arial" panose="020B0604020202020204" pitchFamily="34" charset="0"/>
              </a:rPr>
              <a:t>Population distribution</a:t>
            </a:r>
          </a:p>
          <a:p>
            <a:pPr lvl="1" eaLnBrk="1" hangingPunct="1"/>
            <a:r>
              <a:rPr lang="en-AU" altLang="en-US" b="1">
                <a:latin typeface="Arial" panose="020B0604020202020204" pitchFamily="34" charset="0"/>
                <a:ea typeface="Arial" panose="020B0604020202020204" pitchFamily="34" charset="0"/>
                <a:cs typeface="Arial" panose="020B0604020202020204" pitchFamily="34" charset="0"/>
              </a:rPr>
              <a:t>Growth</a:t>
            </a:r>
          </a:p>
          <a:p>
            <a:pPr lvl="1" eaLnBrk="1" hangingPunct="1"/>
            <a:r>
              <a:rPr lang="en-AU" altLang="en-US" b="1">
                <a:latin typeface="Arial" panose="020B0604020202020204" pitchFamily="34" charset="0"/>
                <a:ea typeface="Arial" panose="020B0604020202020204" pitchFamily="34" charset="0"/>
                <a:cs typeface="Arial" panose="020B0604020202020204" pitchFamily="34" charset="0"/>
              </a:rPr>
              <a:t>Residential housing</a:t>
            </a:r>
          </a:p>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92E0AC9F-C1DE-407E-9731-F8C9627CFF6C}"/>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BF13BC42-4214-434C-8421-FF02E8BD39B7}"/>
              </a:ext>
            </a:extLst>
          </p:cNvPr>
          <p:cNvSpPr>
            <a:spLocks noGrp="1"/>
          </p:cNvSpPr>
          <p:nvPr>
            <p:ph type="body" idx="1"/>
          </p:nvPr>
        </p:nvSpPr>
        <p:spPr/>
        <p:txBody>
          <a:bodyPr>
            <a:normAutofit/>
          </a:bodyPr>
          <a:lstStyle/>
          <a:p>
            <a:pPr lvl="1" eaLnBrk="1" hangingPunct="1">
              <a:lnSpc>
                <a:spcPct val="90000"/>
              </a:lnSpc>
              <a:defRPr/>
            </a:pPr>
            <a:endParaRPr lang="en-GB" dirty="0"/>
          </a:p>
          <a:p>
            <a:pPr marL="685800" lvl="1" indent="-228600" eaLnBrk="1" hangingPunct="1">
              <a:lnSpc>
                <a:spcPct val="90000"/>
              </a:lnSpc>
              <a:buFont typeface="+mj-lt"/>
              <a:buAutoNum type="arabicPeriod"/>
              <a:defRPr/>
            </a:pPr>
            <a:r>
              <a:rPr lang="en-AU" dirty="0"/>
              <a:t>Places that are densely populated contain many people (true)</a:t>
            </a:r>
          </a:p>
          <a:p>
            <a:pPr marL="685800" lvl="1" indent="-228600" eaLnBrk="1" hangingPunct="1">
              <a:lnSpc>
                <a:spcPct val="90000"/>
              </a:lnSpc>
              <a:buFont typeface="+mj-lt"/>
              <a:buAutoNum type="arabicPeriod"/>
              <a:defRPr/>
            </a:pPr>
            <a:r>
              <a:rPr lang="en-AU" dirty="0"/>
              <a:t>The worlds population distribution is even (false it is uneven)</a:t>
            </a:r>
          </a:p>
          <a:p>
            <a:pPr marL="1143000" lvl="2" indent="-228600" eaLnBrk="1" hangingPunct="1">
              <a:lnSpc>
                <a:spcPct val="90000"/>
              </a:lnSpc>
              <a:defRPr/>
            </a:pPr>
            <a:r>
              <a:rPr lang="en-GB" dirty="0"/>
              <a:t>What would have to happen to make this statement true? (encourage discussion here about factors that draw people to live in new locations, how do governing bodies such as councils make areas more attractive to live in?)</a:t>
            </a:r>
          </a:p>
          <a:p>
            <a:pPr marL="685800" lvl="1" indent="-228600" eaLnBrk="1" hangingPunct="1">
              <a:lnSpc>
                <a:spcPct val="90000"/>
              </a:lnSpc>
              <a:buFont typeface="+mj-lt"/>
              <a:buAutoNum type="arabicPeriod"/>
              <a:defRPr/>
            </a:pPr>
            <a:r>
              <a:rPr lang="en-AU" dirty="0"/>
              <a:t>Areas that are rich in resources tend to be more densely populated (true)</a:t>
            </a:r>
          </a:p>
          <a:p>
            <a:pPr marL="685800" lvl="1" indent="-228600" eaLnBrk="1" hangingPunct="1">
              <a:lnSpc>
                <a:spcPct val="90000"/>
              </a:lnSpc>
              <a:buFont typeface="+mj-lt"/>
              <a:buAutoNum type="arabicPeriod"/>
              <a:defRPr/>
            </a:pPr>
            <a:r>
              <a:rPr lang="en-AU" dirty="0"/>
              <a:t>The human factors that impact upon population density are political, climate and economic (false, climate is not a human factor, social is)</a:t>
            </a:r>
          </a:p>
          <a:p>
            <a:pPr marL="685800" lvl="1" indent="-228600" eaLnBrk="1" hangingPunct="1">
              <a:lnSpc>
                <a:spcPct val="90000"/>
              </a:lnSpc>
              <a:buFont typeface="+mj-lt"/>
              <a:buAutoNum type="arabicPeriod"/>
              <a:defRPr/>
            </a:pPr>
            <a:r>
              <a:rPr lang="en-NZ" dirty="0"/>
              <a:t>The total land area of the Western BoP sub-region is 2 289km</a:t>
            </a:r>
            <a:r>
              <a:rPr lang="en-NZ" baseline="30000" dirty="0"/>
              <a:t>2 </a:t>
            </a:r>
            <a:r>
              <a:rPr lang="en-NZ" dirty="0"/>
              <a:t> (true)</a:t>
            </a:r>
            <a:endParaRPr lang="en-GB" dirty="0"/>
          </a:p>
          <a:p>
            <a:pPr>
              <a:defRPr/>
            </a:pPr>
            <a:endParaRPr lang="en-NZ" dirty="0">
              <a:ea typeface="Arial" charset="0"/>
            </a:endParaRPr>
          </a:p>
        </p:txBody>
      </p:sp>
      <p:sp>
        <p:nvSpPr>
          <p:cNvPr id="58371" name="Slide Number Placeholder 3">
            <a:extLst>
              <a:ext uri="{FF2B5EF4-FFF2-40B4-BE49-F238E27FC236}">
                <a16:creationId xmlns:a16="http://schemas.microsoft.com/office/drawing/2014/main" id="{99B0AE0A-B318-455E-A1CB-CF01B1E591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D9F5040-8B5C-4801-9FAE-8EB5321F32BF}" type="slidenum">
              <a:rPr lang="en-GB" altLang="en-US" sz="1200"/>
              <a:pPr eaLnBrk="1" hangingPunct="1"/>
              <a:t>23</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BF426617-B11D-45BB-8823-7A632ADB90A6}"/>
              </a:ext>
            </a:extLst>
          </p:cNvPr>
          <p:cNvSpPr>
            <a:spLocks noGrp="1" noRot="1" noChangeAspect="1" noChangeArrowheads="1" noTextEdit="1"/>
          </p:cNvSpPr>
          <p:nvPr>
            <p:ph type="sldImg"/>
          </p:nvPr>
        </p:nvSpPr>
        <p:spPr>
          <a:ln/>
        </p:spPr>
      </p:sp>
      <p:sp>
        <p:nvSpPr>
          <p:cNvPr id="23554" name="Rectangle 3">
            <a:extLst>
              <a:ext uri="{FF2B5EF4-FFF2-40B4-BE49-F238E27FC236}">
                <a16:creationId xmlns:a16="http://schemas.microsoft.com/office/drawing/2014/main" id="{C5A6DF41-5280-4CB7-BEC4-1A2EBE35CA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a:latin typeface="Arial" panose="020B0604020202020204" pitchFamily="34" charset="0"/>
                <a:ea typeface="ＭＳ Ｐゴシック" panose="020B0600070205080204" pitchFamily="34" charset="-128"/>
              </a:rPr>
              <a:t>Places that are </a:t>
            </a:r>
            <a:r>
              <a:rPr lang="en-AU" altLang="en-US" u="sng">
                <a:latin typeface="Arial" panose="020B0604020202020204" pitchFamily="34" charset="0"/>
                <a:ea typeface="ＭＳ Ｐゴシック" panose="020B0600070205080204" pitchFamily="34" charset="-128"/>
              </a:rPr>
              <a:t>sparsely</a:t>
            </a:r>
            <a:r>
              <a:rPr lang="en-AU" altLang="en-US">
                <a:latin typeface="Arial" panose="020B0604020202020204" pitchFamily="34" charset="0"/>
                <a:ea typeface="ＭＳ Ｐゴシック" panose="020B0600070205080204" pitchFamily="34" charset="-128"/>
              </a:rPr>
              <a:t> populated tend to be more hostile environments</a:t>
            </a:r>
          </a:p>
          <a:p>
            <a:pPr eaLnBrk="1" hangingPunct="1"/>
            <a:r>
              <a:rPr lang="en-AU" altLang="en-US">
                <a:latin typeface="Arial" panose="020B0604020202020204" pitchFamily="34" charset="0"/>
                <a:ea typeface="ＭＳ Ｐゴシック" panose="020B0600070205080204" pitchFamily="34" charset="-128"/>
              </a:rPr>
              <a:t>Places that are </a:t>
            </a:r>
            <a:r>
              <a:rPr lang="en-AU" altLang="en-US" u="sng">
                <a:latin typeface="Arial" panose="020B0604020202020204" pitchFamily="34" charset="0"/>
                <a:ea typeface="ＭＳ Ｐゴシック" panose="020B0600070205080204" pitchFamily="34" charset="-128"/>
              </a:rPr>
              <a:t>densely</a:t>
            </a:r>
            <a:r>
              <a:rPr lang="en-AU" altLang="en-US">
                <a:latin typeface="Arial" panose="020B0604020202020204" pitchFamily="34" charset="0"/>
                <a:ea typeface="ＭＳ Ｐゴシック" panose="020B0600070205080204" pitchFamily="34" charset="-128"/>
              </a:rPr>
              <a:t> populated tend to be more habitable environments</a:t>
            </a:r>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8902B478-B8E2-49E1-91BF-6DA29F20AB0F}"/>
              </a:ext>
            </a:extLst>
          </p:cNvPr>
          <p:cNvSpPr>
            <a:spLocks noGrp="1" noRot="1" noChangeAspect="1" noChangeArrowheads="1" noTextEdit="1"/>
          </p:cNvSpPr>
          <p:nvPr>
            <p:ph type="sldImg"/>
          </p:nvPr>
        </p:nvSpPr>
        <p:spPr>
          <a:ln/>
        </p:spPr>
      </p:sp>
      <p:sp>
        <p:nvSpPr>
          <p:cNvPr id="25602" name="Rectangle 3">
            <a:extLst>
              <a:ext uri="{FF2B5EF4-FFF2-40B4-BE49-F238E27FC236}">
                <a16:creationId xmlns:a16="http://schemas.microsoft.com/office/drawing/2014/main" id="{F58E049D-DD1B-4B5C-AE72-FA46F5E3D2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a:latin typeface="Arial" panose="020B0604020202020204" pitchFamily="34" charset="0"/>
                <a:ea typeface="ＭＳ Ｐゴシック" panose="020B0600070205080204" pitchFamily="34" charset="-128"/>
              </a:rPr>
              <a:t>World population distribution is uneven</a:t>
            </a:r>
          </a:p>
          <a:p>
            <a:pPr eaLnBrk="1" hangingPunct="1"/>
            <a:endParaRPr lang="en-AU" altLang="en-US">
              <a:latin typeface="Arial" panose="020B0604020202020204" pitchFamily="34" charset="0"/>
              <a:ea typeface="ＭＳ Ｐゴシック" panose="020B0600070205080204" pitchFamily="34" charset="-128"/>
            </a:endParaRPr>
          </a:p>
          <a:p>
            <a:pPr eaLnBrk="1" hangingPunct="1"/>
            <a:r>
              <a:rPr lang="en-AU" altLang="en-US" b="1">
                <a:solidFill>
                  <a:srgbClr val="99CC00"/>
                </a:solidFill>
                <a:latin typeface="Arial" panose="020B0604020202020204" pitchFamily="34" charset="0"/>
                <a:ea typeface="ＭＳ Ｐゴシック" panose="020B0600070205080204" pitchFamily="34" charset="-128"/>
              </a:rPr>
              <a:t>Activity / Mahi</a:t>
            </a:r>
          </a:p>
          <a:p>
            <a:pPr eaLnBrk="1" hangingPunct="1"/>
            <a:r>
              <a:rPr lang="en-AU" altLang="en-US">
                <a:latin typeface="Arial" panose="020B0604020202020204" pitchFamily="34" charset="0"/>
                <a:ea typeface="ＭＳ Ｐゴシック" panose="020B0600070205080204" pitchFamily="34" charset="-128"/>
              </a:rPr>
              <a:t>Look at the world map on the next slide and identify three parts of the world that are </a:t>
            </a:r>
            <a:r>
              <a:rPr lang="en-AU" altLang="en-US" u="sng">
                <a:latin typeface="Arial" panose="020B0604020202020204" pitchFamily="34" charset="0"/>
                <a:ea typeface="ＭＳ Ｐゴシック" panose="020B0600070205080204" pitchFamily="34" charset="-128"/>
              </a:rPr>
              <a:t>sparsely</a:t>
            </a:r>
            <a:r>
              <a:rPr lang="en-AU" altLang="en-US">
                <a:latin typeface="Arial" panose="020B0604020202020204" pitchFamily="34" charset="0"/>
                <a:ea typeface="ＭＳ Ｐゴシック" panose="020B0600070205080204" pitchFamily="34" charset="-128"/>
              </a:rPr>
              <a:t> populated and three parts that are </a:t>
            </a:r>
            <a:r>
              <a:rPr lang="en-AU" altLang="en-US" u="sng">
                <a:latin typeface="Arial" panose="020B0604020202020204" pitchFamily="34" charset="0"/>
                <a:ea typeface="ＭＳ Ｐゴシック" panose="020B0600070205080204" pitchFamily="34" charset="-128"/>
              </a:rPr>
              <a:t>densely</a:t>
            </a:r>
            <a:r>
              <a:rPr lang="en-AU" altLang="en-US">
                <a:latin typeface="Arial" panose="020B0604020202020204" pitchFamily="34" charset="0"/>
                <a:ea typeface="ＭＳ Ｐゴシック" panose="020B0600070205080204" pitchFamily="34" charset="-128"/>
              </a:rPr>
              <a:t> populated</a:t>
            </a:r>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7A5A6058-B559-4600-80D3-B2EC95B3AF00}"/>
              </a:ext>
            </a:extLst>
          </p:cNvPr>
          <p:cNvSpPr>
            <a:spLocks noGrp="1" noRot="1" noChangeAspect="1" noChangeArrowheads="1" noTextEdit="1"/>
          </p:cNvSpPr>
          <p:nvPr>
            <p:ph type="sldImg"/>
          </p:nvPr>
        </p:nvSpPr>
        <p:spPr>
          <a:ln/>
        </p:spPr>
      </p:sp>
      <p:sp>
        <p:nvSpPr>
          <p:cNvPr id="28674" name="Rectangle 3">
            <a:extLst>
              <a:ext uri="{FF2B5EF4-FFF2-40B4-BE49-F238E27FC236}">
                <a16:creationId xmlns:a16="http://schemas.microsoft.com/office/drawing/2014/main" id="{F26079DA-E480-4F43-BEC5-E93D7B6C30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Arial" panose="020B0604020202020204" pitchFamily="34" charset="0"/>
                <a:ea typeface="ＭＳ Ｐゴシック" panose="020B0600070205080204" pitchFamily="34" charset="-128"/>
              </a:rPr>
              <a:t>What reasons might there be for the dense and sparse population in the places you identified?</a:t>
            </a:r>
            <a:br>
              <a:rPr lang="en-GB" altLang="en-US">
                <a:latin typeface="Arial" panose="020B0604020202020204" pitchFamily="34" charset="0"/>
                <a:ea typeface="ＭＳ Ｐゴシック" panose="020B0600070205080204" pitchFamily="34" charset="-128"/>
              </a:rPr>
            </a:br>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F0B33C99-FB4D-4911-9C2C-92ED8F175A92}"/>
              </a:ext>
            </a:extLst>
          </p:cNvPr>
          <p:cNvSpPr>
            <a:spLocks noGrp="1" noRot="1" noChangeAspect="1" noChangeArrowheads="1" noTextEdit="1"/>
          </p:cNvSpPr>
          <p:nvPr>
            <p:ph type="sldImg"/>
          </p:nvPr>
        </p:nvSpPr>
        <p:spPr>
          <a:ln/>
        </p:spPr>
      </p:sp>
      <p:sp>
        <p:nvSpPr>
          <p:cNvPr id="30722" name="Rectangle 3">
            <a:extLst>
              <a:ext uri="{FF2B5EF4-FFF2-40B4-BE49-F238E27FC236}">
                <a16:creationId xmlns:a16="http://schemas.microsoft.com/office/drawing/2014/main" id="{B16F97F4-0428-4ED7-B041-A657EBE8B7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a:latin typeface="Arial" panose="020B0604020202020204" pitchFamily="34" charset="0"/>
                <a:ea typeface="ＭＳ Ｐゴシック" panose="020B0600070205080204" pitchFamily="34" charset="-128"/>
              </a:rPr>
              <a:t>Look at the differing population density for different parts of the world on the map on the next slide. Why do you think some of these places are sparsely or densely populated?</a:t>
            </a:r>
            <a:endParaRPr lang="en-GB"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4B9A7A6D-8CA7-457B-9559-89ACAB370A6A}"/>
              </a:ext>
            </a:extLst>
          </p:cNvPr>
          <p:cNvSpPr>
            <a:spLocks noGrp="1" noRot="1" noChangeAspect="1" noChangeArrowheads="1" noTextEdit="1"/>
          </p:cNvSpPr>
          <p:nvPr>
            <p:ph type="sldImg"/>
          </p:nvPr>
        </p:nvSpPr>
        <p:spPr>
          <a:ln/>
        </p:spPr>
      </p:sp>
      <p:sp>
        <p:nvSpPr>
          <p:cNvPr id="33794" name="Rectangle 3">
            <a:extLst>
              <a:ext uri="{FF2B5EF4-FFF2-40B4-BE49-F238E27FC236}">
                <a16:creationId xmlns:a16="http://schemas.microsoft.com/office/drawing/2014/main" id="{49597FAA-1EF0-4ECB-82E6-B74DE4161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a:latin typeface="Arial" panose="020B0604020202020204" pitchFamily="34" charset="0"/>
                <a:ea typeface="ＭＳ Ｐゴシック" panose="020B0600070205080204" pitchFamily="34" charset="-128"/>
              </a:rPr>
              <a:t>Population density is </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the measurement of the number of people that live in an area</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usually calcuated by dividing the number of people by area</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usually shown as the number of people per square kilometer</a:t>
            </a:r>
          </a:p>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46EA2699-1862-452D-BFD3-6918890F28B5}"/>
              </a:ext>
            </a:extLst>
          </p:cNvPr>
          <p:cNvSpPr>
            <a:spLocks noGrp="1" noRot="1" noChangeAspect="1" noChangeArrowheads="1" noTextEdit="1"/>
          </p:cNvSpPr>
          <p:nvPr>
            <p:ph type="sldImg"/>
          </p:nvPr>
        </p:nvSpPr>
        <p:spPr>
          <a:ln/>
        </p:spPr>
      </p:sp>
      <p:sp>
        <p:nvSpPr>
          <p:cNvPr id="35842" name="Rectangle 3">
            <a:extLst>
              <a:ext uri="{FF2B5EF4-FFF2-40B4-BE49-F238E27FC236}">
                <a16:creationId xmlns:a16="http://schemas.microsoft.com/office/drawing/2014/main" id="{26B1D5D1-1BCC-45B5-8720-93F6E36A88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The western Bay of Plenty sub-region encompasses the territorial areas of the </a:t>
            </a:r>
            <a:r>
              <a:rPr lang="en-GB" altLang="en-US" b="1">
                <a:latin typeface="Arial" panose="020B0604020202020204" pitchFamily="34" charset="0"/>
                <a:ea typeface="ＭＳ Ｐゴシック" panose="020B0600070205080204" pitchFamily="34" charset="-128"/>
              </a:rPr>
              <a:t>Western Bay of Plenty District Council</a:t>
            </a:r>
            <a:r>
              <a:rPr lang="en-GB" altLang="en-US">
                <a:latin typeface="Arial" panose="020B0604020202020204" pitchFamily="34" charset="0"/>
                <a:ea typeface="ＭＳ Ｐゴシック" panose="020B0600070205080204" pitchFamily="34" charset="-128"/>
              </a:rPr>
              <a:t> and </a:t>
            </a:r>
            <a:r>
              <a:rPr lang="en-GB" altLang="en-US" b="1">
                <a:latin typeface="Arial" panose="020B0604020202020204" pitchFamily="34" charset="0"/>
                <a:ea typeface="ＭＳ Ｐゴシック" panose="020B0600070205080204" pitchFamily="34" charset="-128"/>
              </a:rPr>
              <a:t>Tauranga City Council</a:t>
            </a:r>
            <a:r>
              <a:rPr lang="en-GB" altLang="en-US">
                <a:latin typeface="Arial" panose="020B0604020202020204" pitchFamily="34" charset="0"/>
                <a:ea typeface="ＭＳ Ｐゴシック" panose="020B0600070205080204" pitchFamily="34" charset="-128"/>
              </a:rPr>
              <a:t> and the Coastal Marine Area (this map shows the sub region)</a:t>
            </a:r>
          </a:p>
          <a:p>
            <a:r>
              <a:rPr lang="en-GB" altLang="en-US">
                <a:latin typeface="Arial" panose="020B0604020202020204" pitchFamily="34" charset="0"/>
                <a:ea typeface="ＭＳ Ｐゴシック" panose="020B0600070205080204" pitchFamily="34" charset="-128"/>
              </a:rPr>
              <a:t>The total land area of the sub-region is 2289km</a:t>
            </a:r>
            <a:r>
              <a:rPr lang="en-GB" altLang="en-US" baseline="30000">
                <a:latin typeface="Arial" panose="020B0604020202020204" pitchFamily="34" charset="0"/>
                <a:ea typeface="ＭＳ Ｐゴシック" panose="020B0600070205080204" pitchFamily="34" charset="-128"/>
              </a:rPr>
              <a:t>2</a:t>
            </a:r>
            <a:r>
              <a:rPr lang="en-GB" altLang="en-US">
                <a:latin typeface="Arial" panose="020B0604020202020204" pitchFamily="34" charset="0"/>
                <a:ea typeface="ＭＳ Ｐゴシック" panose="020B0600070205080204" pitchFamily="34" charset="-128"/>
              </a:rPr>
              <a:t> </a:t>
            </a:r>
          </a:p>
          <a:p>
            <a:r>
              <a:rPr lang="en-GB" altLang="en-US">
                <a:latin typeface="Arial" panose="020B0604020202020204" pitchFamily="34" charset="0"/>
                <a:ea typeface="ＭＳ Ｐゴシック" panose="020B0600070205080204" pitchFamily="34" charset="-128"/>
              </a:rPr>
              <a:t>The population in 2001 was 130,000</a:t>
            </a:r>
          </a:p>
          <a:p>
            <a:r>
              <a:rPr lang="en-AU" altLang="en-US" b="1">
                <a:solidFill>
                  <a:srgbClr val="99CC00"/>
                </a:solidFill>
                <a:latin typeface="Arial" panose="020B0604020202020204" pitchFamily="34" charset="0"/>
                <a:ea typeface="ＭＳ Ｐゴシック" panose="020B0600070205080204" pitchFamily="34" charset="-128"/>
              </a:rPr>
              <a:t>Activity / Mahi</a:t>
            </a:r>
          </a:p>
          <a:p>
            <a:r>
              <a:rPr lang="en-GB" altLang="en-US">
                <a:latin typeface="Arial" panose="020B0604020202020204" pitchFamily="34" charset="0"/>
                <a:ea typeface="ＭＳ Ｐゴシック" panose="020B0600070205080204" pitchFamily="34" charset="-128"/>
              </a:rPr>
              <a:t>Calculate the population density for the sub-region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B9E614CB-6BAE-434B-BDB9-727E4DB76B1F}"/>
              </a:ext>
            </a:extLst>
          </p:cNvPr>
          <p:cNvSpPr>
            <a:spLocks noGrp="1" noRot="1" noChangeAspect="1" noTextEdit="1"/>
          </p:cNvSpPr>
          <p:nvPr>
            <p:ph type="sldImg"/>
          </p:nvPr>
        </p:nvSpPr>
        <p:spPr>
          <a:ln/>
        </p:spPr>
      </p:sp>
      <p:sp>
        <p:nvSpPr>
          <p:cNvPr id="37890" name="Notes Placeholder 2">
            <a:extLst>
              <a:ext uri="{FF2B5EF4-FFF2-40B4-BE49-F238E27FC236}">
                <a16:creationId xmlns:a16="http://schemas.microsoft.com/office/drawing/2014/main" id="{EC231FDB-6A35-45A6-BA94-3EC4595AF4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a:latin typeface="Arial" panose="020B0604020202020204" pitchFamily="34" charset="0"/>
                <a:ea typeface="ＭＳ Ｐゴシック" panose="020B0600070205080204" pitchFamily="34" charset="-128"/>
              </a:rPr>
              <a:t>Factors that affect population density include </a:t>
            </a:r>
            <a:r>
              <a:rPr lang="en-AU" altLang="en-US" u="sng">
                <a:latin typeface="Arial" panose="020B0604020202020204" pitchFamily="34" charset="0"/>
                <a:ea typeface="ＭＳ Ｐゴシック" panose="020B0600070205080204" pitchFamily="34" charset="-128"/>
              </a:rPr>
              <a:t>physical</a:t>
            </a:r>
            <a:r>
              <a:rPr lang="en-AU" altLang="en-US">
                <a:latin typeface="Arial" panose="020B0604020202020204" pitchFamily="34" charset="0"/>
                <a:ea typeface="ＭＳ Ｐゴシック" panose="020B0600070205080204" pitchFamily="34" charset="-128"/>
              </a:rPr>
              <a:t> factors and </a:t>
            </a:r>
            <a:r>
              <a:rPr lang="en-AU" altLang="en-US" u="sng">
                <a:latin typeface="Arial" panose="020B0604020202020204" pitchFamily="34" charset="0"/>
                <a:ea typeface="ＭＳ Ｐゴシック" panose="020B0600070205080204" pitchFamily="34" charset="-128"/>
              </a:rPr>
              <a:t>human</a:t>
            </a:r>
            <a:r>
              <a:rPr lang="en-AU" altLang="en-US">
                <a:latin typeface="Arial" panose="020B0604020202020204" pitchFamily="34" charset="0"/>
                <a:ea typeface="ＭＳ Ｐゴシック" panose="020B0600070205080204" pitchFamily="34" charset="-128"/>
              </a:rPr>
              <a:t> factors</a:t>
            </a:r>
          </a:p>
          <a:p>
            <a:pPr eaLnBrk="1" hangingPunct="1"/>
            <a:endParaRPr lang="en-AU" altLang="en-US">
              <a:latin typeface="Arial" panose="020B0604020202020204" pitchFamily="34" charset="0"/>
              <a:ea typeface="ＭＳ Ｐゴシック" panose="020B0600070205080204" pitchFamily="34" charset="-128"/>
            </a:endParaRPr>
          </a:p>
          <a:p>
            <a:pPr eaLnBrk="1" hangingPunct="1"/>
            <a:r>
              <a:rPr lang="en-AU" altLang="en-US">
                <a:latin typeface="Arial" panose="020B0604020202020204" pitchFamily="34" charset="0"/>
                <a:ea typeface="ＭＳ Ｐゴシック" panose="020B0600070205080204" pitchFamily="34" charset="-128"/>
              </a:rPr>
              <a:t>Some examples of physical and human factors are explored in the following slides</a:t>
            </a:r>
            <a:endParaRPr lang="en-US" altLang="en-US">
              <a:latin typeface="Arial" panose="020B0604020202020204" pitchFamily="34" charset="0"/>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E4CF8E7E-2769-403A-84AA-4917654BE6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8396586-2A8B-46A6-8C2C-6DAEB8D1C9CE}" type="slidenum">
              <a:rPr lang="en-GB" altLang="en-US" sz="1200"/>
              <a:pPr eaLnBrk="1" hangingPunct="1"/>
              <a:t>12</a:t>
            </a:fld>
            <a:endParaRPr lang="en-GB" altLang="en-US" sz="1200"/>
          </a:p>
        </p:txBody>
      </p:sp>
      <p:sp>
        <p:nvSpPr>
          <p:cNvPr id="37892" name="Footer Placeholder 4">
            <a:extLst>
              <a:ext uri="{FF2B5EF4-FFF2-40B4-BE49-F238E27FC236}">
                <a16:creationId xmlns:a16="http://schemas.microsoft.com/office/drawing/2014/main" id="{886DA931-9858-4A5C-AE00-86C9497CCF0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t>Managing Growth - SmartGrowth </a:t>
            </a:r>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5AA614C0-5CDF-44AA-A096-650DFCED8A81}"/>
              </a:ext>
            </a:extLst>
          </p:cNvPr>
          <p:cNvSpPr>
            <a:spLocks noGrp="1" noRot="1" noChangeAspect="1" noChangeArrowheads="1" noTextEdit="1"/>
          </p:cNvSpPr>
          <p:nvPr>
            <p:ph type="sldImg"/>
          </p:nvPr>
        </p:nvSpPr>
        <p:spPr>
          <a:ln/>
        </p:spPr>
      </p:sp>
      <p:sp>
        <p:nvSpPr>
          <p:cNvPr id="39938" name="Rectangle 3">
            <a:extLst>
              <a:ext uri="{FF2B5EF4-FFF2-40B4-BE49-F238E27FC236}">
                <a16:creationId xmlns:a16="http://schemas.microsoft.com/office/drawing/2014/main" id="{0A91BCDF-6A31-48EB-8BF0-204B302643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en-US">
                <a:latin typeface="Arial" panose="020B0604020202020204" pitchFamily="34" charset="0"/>
                <a:ea typeface="ＭＳ Ｐゴシック" panose="020B0600070205080204" pitchFamily="34" charset="-128"/>
              </a:rPr>
              <a:t>Relief, the shape and height of the land</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Mountainous land is more likely to be sparsely populated</a:t>
            </a:r>
          </a:p>
          <a:p>
            <a:pPr lvl="1" eaLnBrk="1" hangingPunct="1"/>
            <a:r>
              <a:rPr lang="en-AU" altLang="en-US">
                <a:latin typeface="Arial" panose="020B0604020202020204" pitchFamily="34" charset="0"/>
                <a:ea typeface="Arial" panose="020B0604020202020204" pitchFamily="34" charset="0"/>
                <a:cs typeface="Arial" panose="020B0604020202020204" pitchFamily="34" charset="0"/>
              </a:rPr>
              <a:t>Flat land may have higher density populations</a:t>
            </a:r>
          </a:p>
          <a:p>
            <a:pPr eaLnBrk="1" hangingPunct="1"/>
            <a:endParaRPr lang="en-AU" altLang="en-US">
              <a:latin typeface="Arial" panose="020B0604020202020204" pitchFamily="34" charset="0"/>
              <a:ea typeface="ＭＳ Ｐゴシック" panose="020B0600070205080204" pitchFamily="34" charset="-128"/>
            </a:endParaRPr>
          </a:p>
          <a:p>
            <a:pPr eaLnBrk="1" hangingPunct="1"/>
            <a:r>
              <a:rPr lang="en-AU" altLang="en-US" b="1">
                <a:solidFill>
                  <a:srgbClr val="99CC00"/>
                </a:solidFill>
                <a:latin typeface="Arial" panose="020B0604020202020204" pitchFamily="34" charset="0"/>
                <a:ea typeface="ＭＳ Ｐゴシック" panose="020B0600070205080204" pitchFamily="34" charset="-128"/>
              </a:rPr>
              <a:t>Question / Pātai</a:t>
            </a:r>
          </a:p>
          <a:p>
            <a:pPr eaLnBrk="1" hangingPunct="1"/>
            <a:r>
              <a:rPr lang="en-AU" altLang="en-US">
                <a:latin typeface="Arial" panose="020B0604020202020204" pitchFamily="34" charset="0"/>
                <a:ea typeface="ＭＳ Ｐゴシック" panose="020B0600070205080204" pitchFamily="34" charset="-128"/>
              </a:rPr>
              <a:t>Think of examples of flat land and steep land in the western Bay of Plenty sub-region (and/or land near where you live). How dense or sparse is the population in these places?</a:t>
            </a:r>
          </a:p>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endParaRPr lang="en-US"/>
          </a:p>
        </p:txBody>
      </p:sp>
      <p:sp>
        <p:nvSpPr>
          <p:cNvPr id="4" name="Rectangle 4">
            <a:extLst>
              <a:ext uri="{FF2B5EF4-FFF2-40B4-BE49-F238E27FC236}">
                <a16:creationId xmlns:a16="http://schemas.microsoft.com/office/drawing/2014/main" id="{836AA296-5CD5-497B-9EDA-0788D5051B8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5E7117CC-0EAB-4085-BCD8-09C594DCC82C}"/>
              </a:ext>
            </a:extLst>
          </p:cNvPr>
          <p:cNvSpPr>
            <a:spLocks noGrp="1" noChangeArrowheads="1"/>
          </p:cNvSpPr>
          <p:nvPr>
            <p:ph type="sldNum" sz="quarter" idx="11"/>
          </p:nvPr>
        </p:nvSpPr>
        <p:spPr>
          <a:ln/>
        </p:spPr>
        <p:txBody>
          <a:bodyPr/>
          <a:lstStyle>
            <a:lvl1pPr>
              <a:defRPr/>
            </a:lvl1pPr>
          </a:lstStyle>
          <a:p>
            <a:fld id="{77FBA972-2FBC-419D-9B5F-39C9C198AB5D}" type="slidenum">
              <a:rPr lang="en-GB" altLang="en-US"/>
              <a:pPr/>
              <a:t>‹#›</a:t>
            </a:fld>
            <a:endParaRPr lang="en-GB" altLang="en-US"/>
          </a:p>
        </p:txBody>
      </p:sp>
    </p:spTree>
    <p:extLst>
      <p:ext uri="{BB962C8B-B14F-4D97-AF65-F5344CB8AC3E}">
        <p14:creationId xmlns:p14="http://schemas.microsoft.com/office/powerpoint/2010/main" val="8288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1AE68A64-6191-4AC8-8447-C1D9B949743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7A3B373E-F571-4C9D-96EE-AFB72028E788}"/>
              </a:ext>
            </a:extLst>
          </p:cNvPr>
          <p:cNvSpPr>
            <a:spLocks noGrp="1" noChangeArrowheads="1"/>
          </p:cNvSpPr>
          <p:nvPr>
            <p:ph type="sldNum" sz="quarter" idx="11"/>
          </p:nvPr>
        </p:nvSpPr>
        <p:spPr>
          <a:ln/>
        </p:spPr>
        <p:txBody>
          <a:bodyPr/>
          <a:lstStyle>
            <a:lvl1pPr>
              <a:defRPr/>
            </a:lvl1pPr>
          </a:lstStyle>
          <a:p>
            <a:fld id="{2BFC10D7-FF1D-475B-8E76-6783EB3DEE35}" type="slidenum">
              <a:rPr lang="en-GB" altLang="en-US"/>
              <a:pPr/>
              <a:t>‹#›</a:t>
            </a:fld>
            <a:endParaRPr lang="en-GB" altLang="en-US"/>
          </a:p>
        </p:txBody>
      </p:sp>
    </p:spTree>
    <p:extLst>
      <p:ext uri="{BB962C8B-B14F-4D97-AF65-F5344CB8AC3E}">
        <p14:creationId xmlns:p14="http://schemas.microsoft.com/office/powerpoint/2010/main" val="87189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260350"/>
            <a:ext cx="2057400" cy="57499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68313" y="260350"/>
            <a:ext cx="6019800" cy="57499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6CD8563E-A531-457C-BEC6-EF0B1BA2698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0F5425DD-72A1-4346-88BF-900921634234}"/>
              </a:ext>
            </a:extLst>
          </p:cNvPr>
          <p:cNvSpPr>
            <a:spLocks noGrp="1" noChangeArrowheads="1"/>
          </p:cNvSpPr>
          <p:nvPr>
            <p:ph type="sldNum" sz="quarter" idx="11"/>
          </p:nvPr>
        </p:nvSpPr>
        <p:spPr>
          <a:ln/>
        </p:spPr>
        <p:txBody>
          <a:bodyPr/>
          <a:lstStyle>
            <a:lvl1pPr>
              <a:defRPr/>
            </a:lvl1pPr>
          </a:lstStyle>
          <a:p>
            <a:fld id="{0608B73C-E8A2-4A56-BCDB-78C28C7A8CC2}" type="slidenum">
              <a:rPr lang="en-GB" altLang="en-US"/>
              <a:pPr/>
              <a:t>‹#›</a:t>
            </a:fld>
            <a:endParaRPr lang="en-GB" altLang="en-US"/>
          </a:p>
        </p:txBody>
      </p:sp>
    </p:spTree>
    <p:extLst>
      <p:ext uri="{BB962C8B-B14F-4D97-AF65-F5344CB8AC3E}">
        <p14:creationId xmlns:p14="http://schemas.microsoft.com/office/powerpoint/2010/main" val="3071097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AU"/>
              <a:t>Click to edit Master title style</a:t>
            </a:r>
            <a:endParaRPr lang="en-US"/>
          </a:p>
        </p:txBody>
      </p:sp>
      <p:sp>
        <p:nvSpPr>
          <p:cNvPr id="3" name="Text Placeholder 2"/>
          <p:cNvSpPr>
            <a:spLocks noGrp="1"/>
          </p:cNvSpPr>
          <p:nvPr>
            <p:ph type="body" sz="half" idx="1"/>
          </p:nvPr>
        </p:nvSpPr>
        <p:spPr>
          <a:xfrm>
            <a:off x="468313" y="1484313"/>
            <a:ext cx="4038600" cy="4525962"/>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59313" y="1484313"/>
            <a:ext cx="4038600" cy="4525962"/>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a:extLst>
              <a:ext uri="{FF2B5EF4-FFF2-40B4-BE49-F238E27FC236}">
                <a16:creationId xmlns:a16="http://schemas.microsoft.com/office/drawing/2014/main" id="{E7447E43-47AA-4BF5-87CA-1FD792E6D2C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53CAE9D-BC23-481D-8D55-3991E25984DF}"/>
              </a:ext>
            </a:extLst>
          </p:cNvPr>
          <p:cNvSpPr>
            <a:spLocks noGrp="1" noChangeArrowheads="1"/>
          </p:cNvSpPr>
          <p:nvPr>
            <p:ph type="sldNum" sz="quarter" idx="11"/>
          </p:nvPr>
        </p:nvSpPr>
        <p:spPr>
          <a:ln/>
        </p:spPr>
        <p:txBody>
          <a:bodyPr/>
          <a:lstStyle>
            <a:lvl1pPr>
              <a:defRPr/>
            </a:lvl1pPr>
          </a:lstStyle>
          <a:p>
            <a:fld id="{BC8C9E1F-8E16-468B-931C-C2EDAEB5F811}" type="slidenum">
              <a:rPr lang="en-GB" altLang="en-US"/>
              <a:pPr/>
              <a:t>‹#›</a:t>
            </a:fld>
            <a:endParaRPr lang="en-GB" altLang="en-US"/>
          </a:p>
        </p:txBody>
      </p:sp>
    </p:spTree>
    <p:extLst>
      <p:ext uri="{BB962C8B-B14F-4D97-AF65-F5344CB8AC3E}">
        <p14:creationId xmlns:p14="http://schemas.microsoft.com/office/powerpoint/2010/main" val="2158759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AU"/>
              <a:t>Click to edit Master title style</a:t>
            </a:r>
            <a:endParaRPr lang="en-US"/>
          </a:p>
        </p:txBody>
      </p:sp>
      <p:sp>
        <p:nvSpPr>
          <p:cNvPr id="3" name="Content Placeholder 2"/>
          <p:cNvSpPr>
            <a:spLocks noGrp="1"/>
          </p:cNvSpPr>
          <p:nvPr>
            <p:ph sz="quarter" idx="1"/>
          </p:nvPr>
        </p:nvSpPr>
        <p:spPr>
          <a:xfrm>
            <a:off x="468313" y="1484313"/>
            <a:ext cx="4038600" cy="2185987"/>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quarter" idx="2"/>
          </p:nvPr>
        </p:nvSpPr>
        <p:spPr>
          <a:xfrm>
            <a:off x="468313" y="3822700"/>
            <a:ext cx="4038600" cy="2187575"/>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half" idx="3"/>
          </p:nvPr>
        </p:nvSpPr>
        <p:spPr>
          <a:xfrm>
            <a:off x="4659313" y="1484313"/>
            <a:ext cx="4038600" cy="4525962"/>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Rectangle 4">
            <a:extLst>
              <a:ext uri="{FF2B5EF4-FFF2-40B4-BE49-F238E27FC236}">
                <a16:creationId xmlns:a16="http://schemas.microsoft.com/office/drawing/2014/main" id="{B5800041-C855-41F2-B797-1F35075A6A4B}"/>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9E9BEB29-ECD6-4B37-9EC1-EFF3B92961B7}"/>
              </a:ext>
            </a:extLst>
          </p:cNvPr>
          <p:cNvSpPr>
            <a:spLocks noGrp="1" noChangeArrowheads="1"/>
          </p:cNvSpPr>
          <p:nvPr>
            <p:ph type="sldNum" sz="quarter" idx="11"/>
          </p:nvPr>
        </p:nvSpPr>
        <p:spPr>
          <a:ln/>
        </p:spPr>
        <p:txBody>
          <a:bodyPr/>
          <a:lstStyle>
            <a:lvl1pPr>
              <a:defRPr/>
            </a:lvl1pPr>
          </a:lstStyle>
          <a:p>
            <a:fld id="{2D6FD9FD-6C91-4E03-B004-5D611C5FF7EF}" type="slidenum">
              <a:rPr lang="en-GB" altLang="en-US"/>
              <a:pPr/>
              <a:t>‹#›</a:t>
            </a:fld>
            <a:endParaRPr lang="en-GB" altLang="en-US"/>
          </a:p>
        </p:txBody>
      </p:sp>
    </p:spTree>
    <p:extLst>
      <p:ext uri="{BB962C8B-B14F-4D97-AF65-F5344CB8AC3E}">
        <p14:creationId xmlns:p14="http://schemas.microsoft.com/office/powerpoint/2010/main" val="425975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AU"/>
              <a:t>Click to edit Master title style</a:t>
            </a:r>
            <a:endParaRPr lang="en-US"/>
          </a:p>
        </p:txBody>
      </p:sp>
      <p:sp>
        <p:nvSpPr>
          <p:cNvPr id="3" name="Text Placeholder 2"/>
          <p:cNvSpPr>
            <a:spLocks noGrp="1"/>
          </p:cNvSpPr>
          <p:nvPr>
            <p:ph type="body" sz="half" idx="1"/>
          </p:nvPr>
        </p:nvSpPr>
        <p:spPr>
          <a:xfrm>
            <a:off x="468313" y="1484313"/>
            <a:ext cx="4038600" cy="4525962"/>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quarter" idx="2"/>
          </p:nvPr>
        </p:nvSpPr>
        <p:spPr>
          <a:xfrm>
            <a:off x="4659313" y="1484313"/>
            <a:ext cx="4038600" cy="2185987"/>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Content Placeholder 4"/>
          <p:cNvSpPr>
            <a:spLocks noGrp="1"/>
          </p:cNvSpPr>
          <p:nvPr>
            <p:ph sz="quarter" idx="3"/>
          </p:nvPr>
        </p:nvSpPr>
        <p:spPr>
          <a:xfrm>
            <a:off x="4659313" y="3822700"/>
            <a:ext cx="4038600" cy="2187575"/>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Rectangle 4">
            <a:extLst>
              <a:ext uri="{FF2B5EF4-FFF2-40B4-BE49-F238E27FC236}">
                <a16:creationId xmlns:a16="http://schemas.microsoft.com/office/drawing/2014/main" id="{731EF8D8-2802-4F61-A62F-B69E685CB175}"/>
              </a:ext>
            </a:extLst>
          </p:cNvPr>
          <p:cNvSpPr>
            <a:spLocks noGrp="1" noChangeArrowheads="1"/>
          </p:cNvSpPr>
          <p:nvPr>
            <p:ph type="dt" sz="half" idx="10"/>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D11F499-FA87-4EAA-9163-315E0508C29B}"/>
              </a:ext>
            </a:extLst>
          </p:cNvPr>
          <p:cNvSpPr>
            <a:spLocks noGrp="1" noChangeArrowheads="1"/>
          </p:cNvSpPr>
          <p:nvPr>
            <p:ph type="sldNum" sz="quarter" idx="11"/>
          </p:nvPr>
        </p:nvSpPr>
        <p:spPr>
          <a:ln/>
        </p:spPr>
        <p:txBody>
          <a:bodyPr/>
          <a:lstStyle>
            <a:lvl1pPr>
              <a:defRPr/>
            </a:lvl1pPr>
          </a:lstStyle>
          <a:p>
            <a:fld id="{FA2808E5-66C8-4BEE-8363-D56B66A24988}" type="slidenum">
              <a:rPr lang="en-GB" altLang="en-US"/>
              <a:pPr/>
              <a:t>‹#›</a:t>
            </a:fld>
            <a:endParaRPr lang="en-GB" altLang="en-US"/>
          </a:p>
        </p:txBody>
      </p:sp>
    </p:spTree>
    <p:extLst>
      <p:ext uri="{BB962C8B-B14F-4D97-AF65-F5344CB8AC3E}">
        <p14:creationId xmlns:p14="http://schemas.microsoft.com/office/powerpoint/2010/main" val="3873553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AU"/>
              <a:t>Click to edit Master title style</a:t>
            </a:r>
            <a:endParaRPr lang="en-US"/>
          </a:p>
        </p:txBody>
      </p:sp>
      <p:sp>
        <p:nvSpPr>
          <p:cNvPr id="3" name="Content Placeholder 2"/>
          <p:cNvSpPr>
            <a:spLocks noGrp="1"/>
          </p:cNvSpPr>
          <p:nvPr>
            <p:ph sz="half" idx="1"/>
          </p:nvPr>
        </p:nvSpPr>
        <p:spPr>
          <a:xfrm>
            <a:off x="468313" y="1484313"/>
            <a:ext cx="4038600" cy="4525962"/>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659313" y="1484313"/>
            <a:ext cx="4038600" cy="4525962"/>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a:extLst>
              <a:ext uri="{FF2B5EF4-FFF2-40B4-BE49-F238E27FC236}">
                <a16:creationId xmlns:a16="http://schemas.microsoft.com/office/drawing/2014/main" id="{1D40BCAF-206C-4AD5-894C-F0A1BF53069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4D18903-1BC1-4296-A73A-4B6A253C8DDF}"/>
              </a:ext>
            </a:extLst>
          </p:cNvPr>
          <p:cNvSpPr>
            <a:spLocks noGrp="1" noChangeArrowheads="1"/>
          </p:cNvSpPr>
          <p:nvPr>
            <p:ph type="sldNum" sz="quarter" idx="11"/>
          </p:nvPr>
        </p:nvSpPr>
        <p:spPr>
          <a:ln/>
        </p:spPr>
        <p:txBody>
          <a:bodyPr/>
          <a:lstStyle>
            <a:lvl1pPr>
              <a:defRPr/>
            </a:lvl1pPr>
          </a:lstStyle>
          <a:p>
            <a:fld id="{88191622-5A31-41E1-9098-27D88FF5F295}" type="slidenum">
              <a:rPr lang="en-GB" altLang="en-US"/>
              <a:pPr/>
              <a:t>‹#›</a:t>
            </a:fld>
            <a:endParaRPr lang="en-GB" altLang="en-US"/>
          </a:p>
        </p:txBody>
      </p:sp>
    </p:spTree>
    <p:extLst>
      <p:ext uri="{BB962C8B-B14F-4D97-AF65-F5344CB8AC3E}">
        <p14:creationId xmlns:p14="http://schemas.microsoft.com/office/powerpoint/2010/main" val="105681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F77A0DB6-56FD-42AA-8C56-D7FC7BC5967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092832DB-18F1-4517-B843-887578730000}"/>
              </a:ext>
            </a:extLst>
          </p:cNvPr>
          <p:cNvSpPr>
            <a:spLocks noGrp="1" noChangeArrowheads="1"/>
          </p:cNvSpPr>
          <p:nvPr>
            <p:ph type="sldNum" sz="quarter" idx="11"/>
          </p:nvPr>
        </p:nvSpPr>
        <p:spPr>
          <a:ln/>
        </p:spPr>
        <p:txBody>
          <a:bodyPr/>
          <a:lstStyle>
            <a:lvl1pPr>
              <a:defRPr/>
            </a:lvl1pPr>
          </a:lstStyle>
          <a:p>
            <a:fld id="{E0872E75-7194-49A8-A33F-1687AE252E6F}" type="slidenum">
              <a:rPr lang="en-GB" altLang="en-US"/>
              <a:pPr/>
              <a:t>‹#›</a:t>
            </a:fld>
            <a:endParaRPr lang="en-GB" altLang="en-US"/>
          </a:p>
        </p:txBody>
      </p:sp>
    </p:spTree>
    <p:extLst>
      <p:ext uri="{BB962C8B-B14F-4D97-AF65-F5344CB8AC3E}">
        <p14:creationId xmlns:p14="http://schemas.microsoft.com/office/powerpoint/2010/main" val="86319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4">
            <a:extLst>
              <a:ext uri="{FF2B5EF4-FFF2-40B4-BE49-F238E27FC236}">
                <a16:creationId xmlns:a16="http://schemas.microsoft.com/office/drawing/2014/main" id="{0ABA9B11-439F-4B47-994D-E6DA2B032C6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5D7DAB5F-FFFB-43F9-9DFF-43EC22E4AE2A}"/>
              </a:ext>
            </a:extLst>
          </p:cNvPr>
          <p:cNvSpPr>
            <a:spLocks noGrp="1" noChangeArrowheads="1"/>
          </p:cNvSpPr>
          <p:nvPr>
            <p:ph type="sldNum" sz="quarter" idx="11"/>
          </p:nvPr>
        </p:nvSpPr>
        <p:spPr>
          <a:ln/>
        </p:spPr>
        <p:txBody>
          <a:bodyPr/>
          <a:lstStyle>
            <a:lvl1pPr>
              <a:defRPr/>
            </a:lvl1pPr>
          </a:lstStyle>
          <a:p>
            <a:fld id="{B7E93074-83A4-437C-A56C-E95CF4A1EE6C}" type="slidenum">
              <a:rPr lang="en-GB" altLang="en-US"/>
              <a:pPr/>
              <a:t>‹#›</a:t>
            </a:fld>
            <a:endParaRPr lang="en-GB" altLang="en-US"/>
          </a:p>
        </p:txBody>
      </p:sp>
    </p:spTree>
    <p:extLst>
      <p:ext uri="{BB962C8B-B14F-4D97-AF65-F5344CB8AC3E}">
        <p14:creationId xmlns:p14="http://schemas.microsoft.com/office/powerpoint/2010/main" val="346098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8313"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59313"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a:extLst>
              <a:ext uri="{FF2B5EF4-FFF2-40B4-BE49-F238E27FC236}">
                <a16:creationId xmlns:a16="http://schemas.microsoft.com/office/drawing/2014/main" id="{D0C1615F-A356-4B7D-8836-5EC717C46D4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D0DBF33-87BF-4BD8-A995-4FB6DF663E18}"/>
              </a:ext>
            </a:extLst>
          </p:cNvPr>
          <p:cNvSpPr>
            <a:spLocks noGrp="1" noChangeArrowheads="1"/>
          </p:cNvSpPr>
          <p:nvPr>
            <p:ph type="sldNum" sz="quarter" idx="11"/>
          </p:nvPr>
        </p:nvSpPr>
        <p:spPr>
          <a:ln/>
        </p:spPr>
        <p:txBody>
          <a:bodyPr/>
          <a:lstStyle>
            <a:lvl1pPr>
              <a:defRPr/>
            </a:lvl1pPr>
          </a:lstStyle>
          <a:p>
            <a:fld id="{FC78A2BA-C1B6-4EAF-9FCD-A4B9C77B9E93}" type="slidenum">
              <a:rPr lang="en-GB" altLang="en-US"/>
              <a:pPr/>
              <a:t>‹#›</a:t>
            </a:fld>
            <a:endParaRPr lang="en-GB" altLang="en-US"/>
          </a:p>
        </p:txBody>
      </p:sp>
    </p:spTree>
    <p:extLst>
      <p:ext uri="{BB962C8B-B14F-4D97-AF65-F5344CB8AC3E}">
        <p14:creationId xmlns:p14="http://schemas.microsoft.com/office/powerpoint/2010/main" val="285978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4">
            <a:extLst>
              <a:ext uri="{FF2B5EF4-FFF2-40B4-BE49-F238E27FC236}">
                <a16:creationId xmlns:a16="http://schemas.microsoft.com/office/drawing/2014/main" id="{4DF1BDF8-5A42-4444-AC69-9A80F408BBB4}"/>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F36F7953-6F2F-4B1A-944C-B6DF50CF0BA6}"/>
              </a:ext>
            </a:extLst>
          </p:cNvPr>
          <p:cNvSpPr>
            <a:spLocks noGrp="1" noChangeArrowheads="1"/>
          </p:cNvSpPr>
          <p:nvPr>
            <p:ph type="sldNum" sz="quarter" idx="11"/>
          </p:nvPr>
        </p:nvSpPr>
        <p:spPr>
          <a:ln/>
        </p:spPr>
        <p:txBody>
          <a:bodyPr/>
          <a:lstStyle>
            <a:lvl1pPr>
              <a:defRPr/>
            </a:lvl1pPr>
          </a:lstStyle>
          <a:p>
            <a:fld id="{A3042066-ABD4-4AE0-9961-8F90B1AB66BB}" type="slidenum">
              <a:rPr lang="en-GB" altLang="en-US"/>
              <a:pPr/>
              <a:t>‹#›</a:t>
            </a:fld>
            <a:endParaRPr lang="en-GB" altLang="en-US"/>
          </a:p>
        </p:txBody>
      </p:sp>
    </p:spTree>
    <p:extLst>
      <p:ext uri="{BB962C8B-B14F-4D97-AF65-F5344CB8AC3E}">
        <p14:creationId xmlns:p14="http://schemas.microsoft.com/office/powerpoint/2010/main" val="1180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4">
            <a:extLst>
              <a:ext uri="{FF2B5EF4-FFF2-40B4-BE49-F238E27FC236}">
                <a16:creationId xmlns:a16="http://schemas.microsoft.com/office/drawing/2014/main" id="{604AC3E1-7888-466F-9900-7BC663ABE0D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45E2693E-693E-4254-8243-189856278F85}"/>
              </a:ext>
            </a:extLst>
          </p:cNvPr>
          <p:cNvSpPr>
            <a:spLocks noGrp="1" noChangeArrowheads="1"/>
          </p:cNvSpPr>
          <p:nvPr>
            <p:ph type="sldNum" sz="quarter" idx="11"/>
          </p:nvPr>
        </p:nvSpPr>
        <p:spPr>
          <a:ln/>
        </p:spPr>
        <p:txBody>
          <a:bodyPr/>
          <a:lstStyle>
            <a:lvl1pPr>
              <a:defRPr/>
            </a:lvl1pPr>
          </a:lstStyle>
          <a:p>
            <a:fld id="{88DACEFD-BB7F-4804-831F-D5A9DB240DFD}" type="slidenum">
              <a:rPr lang="en-GB" altLang="en-US"/>
              <a:pPr/>
              <a:t>‹#›</a:t>
            </a:fld>
            <a:endParaRPr lang="en-GB" altLang="en-US"/>
          </a:p>
        </p:txBody>
      </p:sp>
    </p:spTree>
    <p:extLst>
      <p:ext uri="{BB962C8B-B14F-4D97-AF65-F5344CB8AC3E}">
        <p14:creationId xmlns:p14="http://schemas.microsoft.com/office/powerpoint/2010/main" val="416950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44AB50D-E34F-4ED4-823C-62DB6EEFA0A3}"/>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6">
            <a:extLst>
              <a:ext uri="{FF2B5EF4-FFF2-40B4-BE49-F238E27FC236}">
                <a16:creationId xmlns:a16="http://schemas.microsoft.com/office/drawing/2014/main" id="{A46D0FD7-879C-40F4-8E18-3DE8888EF81F}"/>
              </a:ext>
            </a:extLst>
          </p:cNvPr>
          <p:cNvSpPr>
            <a:spLocks noGrp="1" noChangeArrowheads="1"/>
          </p:cNvSpPr>
          <p:nvPr>
            <p:ph type="sldNum" sz="quarter" idx="11"/>
          </p:nvPr>
        </p:nvSpPr>
        <p:spPr>
          <a:ln/>
        </p:spPr>
        <p:txBody>
          <a:bodyPr/>
          <a:lstStyle>
            <a:lvl1pPr>
              <a:defRPr/>
            </a:lvl1pPr>
          </a:lstStyle>
          <a:p>
            <a:fld id="{ED565C5F-0F2E-43C9-8A22-0E4B6F888A01}" type="slidenum">
              <a:rPr lang="en-GB" altLang="en-US"/>
              <a:pPr/>
              <a:t>‹#›</a:t>
            </a:fld>
            <a:endParaRPr lang="en-GB" altLang="en-US"/>
          </a:p>
        </p:txBody>
      </p:sp>
    </p:spTree>
    <p:extLst>
      <p:ext uri="{BB962C8B-B14F-4D97-AF65-F5344CB8AC3E}">
        <p14:creationId xmlns:p14="http://schemas.microsoft.com/office/powerpoint/2010/main" val="410973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5702EA1B-F1DA-45B1-A79D-2B284D14D67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8994918-07DC-422C-B3F1-E48CA9B5CFB7}"/>
              </a:ext>
            </a:extLst>
          </p:cNvPr>
          <p:cNvSpPr>
            <a:spLocks noGrp="1" noChangeArrowheads="1"/>
          </p:cNvSpPr>
          <p:nvPr>
            <p:ph type="sldNum" sz="quarter" idx="11"/>
          </p:nvPr>
        </p:nvSpPr>
        <p:spPr>
          <a:ln/>
        </p:spPr>
        <p:txBody>
          <a:bodyPr/>
          <a:lstStyle>
            <a:lvl1pPr>
              <a:defRPr/>
            </a:lvl1pPr>
          </a:lstStyle>
          <a:p>
            <a:fld id="{A397B83B-673C-4953-92F1-2434EBCF15D2}" type="slidenum">
              <a:rPr lang="en-GB" altLang="en-US"/>
              <a:pPr/>
              <a:t>‹#›</a:t>
            </a:fld>
            <a:endParaRPr lang="en-GB" altLang="en-US"/>
          </a:p>
        </p:txBody>
      </p:sp>
    </p:spTree>
    <p:extLst>
      <p:ext uri="{BB962C8B-B14F-4D97-AF65-F5344CB8AC3E}">
        <p14:creationId xmlns:p14="http://schemas.microsoft.com/office/powerpoint/2010/main" val="350626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A210048A-2E5B-4E69-B812-56A1B7F1E19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85F1337-7E13-48B6-89CA-4A7B63774148}"/>
              </a:ext>
            </a:extLst>
          </p:cNvPr>
          <p:cNvSpPr>
            <a:spLocks noGrp="1" noChangeArrowheads="1"/>
          </p:cNvSpPr>
          <p:nvPr>
            <p:ph type="sldNum" sz="quarter" idx="11"/>
          </p:nvPr>
        </p:nvSpPr>
        <p:spPr>
          <a:ln/>
        </p:spPr>
        <p:txBody>
          <a:bodyPr/>
          <a:lstStyle>
            <a:lvl1pPr>
              <a:defRPr/>
            </a:lvl1pPr>
          </a:lstStyle>
          <a:p>
            <a:fld id="{B38F215F-B4AB-4333-84DC-F8795DDF1996}" type="slidenum">
              <a:rPr lang="en-GB" altLang="en-US"/>
              <a:pPr/>
              <a:t>‹#›</a:t>
            </a:fld>
            <a:endParaRPr lang="en-GB" altLang="en-US"/>
          </a:p>
        </p:txBody>
      </p:sp>
    </p:spTree>
    <p:extLst>
      <p:ext uri="{BB962C8B-B14F-4D97-AF65-F5344CB8AC3E}">
        <p14:creationId xmlns:p14="http://schemas.microsoft.com/office/powerpoint/2010/main" val="311490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image" Target="../media/image1.jpeg" /><Relationship Id="rId2" Type="http://schemas.openxmlformats.org/officeDocument/2006/relationships/slideLayout" Target="../slideLayouts/slideLayout2.xml" /><Relationship Id="rId16"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F450998-BBC8-4FAC-9284-C6A4596D6FFF}"/>
              </a:ext>
            </a:extLst>
          </p:cNvPr>
          <p:cNvSpPr>
            <a:spLocks noGrp="1" noChangeArrowheads="1"/>
          </p:cNvSpPr>
          <p:nvPr>
            <p:ph type="title"/>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C16364A-E78C-4296-8C3A-DC541BD23EFE}"/>
              </a:ext>
            </a:extLst>
          </p:cNvPr>
          <p:cNvSpPr>
            <a:spLocks noGrp="1" noChangeArrowheads="1"/>
          </p:cNvSpPr>
          <p:nvPr>
            <p:ph type="body" idx="1"/>
          </p:nvPr>
        </p:nvSpPr>
        <p:spPr bwMode="auto">
          <a:xfrm>
            <a:off x="468313"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a:extLst>
              <a:ext uri="{FF2B5EF4-FFF2-40B4-BE49-F238E27FC236}">
                <a16:creationId xmlns:a16="http://schemas.microsoft.com/office/drawing/2014/main" id="{C1C6F183-DA35-43F2-B5B5-884659A5AC3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endParaRPr lang="en-GB"/>
          </a:p>
        </p:txBody>
      </p:sp>
      <p:sp>
        <p:nvSpPr>
          <p:cNvPr id="1030" name="Rectangle 6">
            <a:extLst>
              <a:ext uri="{FF2B5EF4-FFF2-40B4-BE49-F238E27FC236}">
                <a16:creationId xmlns:a16="http://schemas.microsoft.com/office/drawing/2014/main" id="{F3E49DCA-7C5D-43AD-AA31-B6400015D6E6}"/>
              </a:ext>
            </a:extLst>
          </p:cNvPr>
          <p:cNvSpPr>
            <a:spLocks noGrp="1" noChangeArrowheads="1"/>
          </p:cNvSpPr>
          <p:nvPr>
            <p:ph type="sldNum" sz="quarter" idx="4"/>
          </p:nvPr>
        </p:nvSpPr>
        <p:spPr bwMode="auto">
          <a:xfrm>
            <a:off x="6516688" y="6381750"/>
            <a:ext cx="7651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lvl1pPr>
          </a:lstStyle>
          <a:p>
            <a:fld id="{AD382FFD-71AC-4405-A747-52B0F9EC8A22}" type="slidenum">
              <a:rPr lang="en-GB" altLang="en-US"/>
              <a:pPr/>
              <a:t>‹#›</a:t>
            </a:fld>
            <a:endParaRPr lang="en-GB" altLang="en-US"/>
          </a:p>
        </p:txBody>
      </p:sp>
      <p:sp>
        <p:nvSpPr>
          <p:cNvPr id="9" name="Rectangle 12">
            <a:extLst>
              <a:ext uri="{FF2B5EF4-FFF2-40B4-BE49-F238E27FC236}">
                <a16:creationId xmlns:a16="http://schemas.microsoft.com/office/drawing/2014/main" id="{ED4859D1-17D5-4F35-932C-D9B0388A417F}"/>
              </a:ext>
            </a:extLst>
          </p:cNvPr>
          <p:cNvSpPr>
            <a:spLocks noChangeArrowheads="1"/>
          </p:cNvSpPr>
          <p:nvPr userDrawn="1"/>
        </p:nvSpPr>
        <p:spPr bwMode="auto">
          <a:xfrm>
            <a:off x="0" y="6165850"/>
            <a:ext cx="9144000" cy="692150"/>
          </a:xfrm>
          <a:prstGeom prst="rect">
            <a:avLst/>
          </a:prstGeom>
          <a:gradFill flip="none" rotWithShape="1">
            <a:gsLst>
              <a:gs pos="0">
                <a:schemeClr val="folHlink">
                  <a:gamma/>
                  <a:tint val="0"/>
                  <a:invGamma/>
                  <a:alpha val="0"/>
                </a:schemeClr>
              </a:gs>
              <a:gs pos="100000">
                <a:schemeClr val="folHlink"/>
              </a:gs>
            </a:gsLst>
            <a:lin ang="16200000" scaled="0"/>
            <a:tileRect/>
          </a:gradFill>
          <a:ln w="9525">
            <a:noFill/>
            <a:miter lim="800000"/>
            <a:headEnd/>
            <a:tailEnd/>
          </a:ln>
          <a:effectLst/>
        </p:spPr>
        <p:txBody>
          <a:bodyPr wrap="none" anchor="ctr"/>
          <a:lstStyle/>
          <a:p>
            <a:pPr>
              <a:defRPr/>
            </a:pPr>
            <a:endParaRPr lang="en-US">
              <a:latin typeface="Arial" charset="0"/>
              <a:ea typeface="+mn-ea"/>
            </a:endParaRPr>
          </a:p>
        </p:txBody>
      </p:sp>
      <p:pic>
        <p:nvPicPr>
          <p:cNvPr id="1031" name="Picture 8" descr="Smartgrowth logo small">
            <a:extLst>
              <a:ext uri="{FF2B5EF4-FFF2-40B4-BE49-F238E27FC236}">
                <a16:creationId xmlns:a16="http://schemas.microsoft.com/office/drawing/2014/main" id="{48E10D56-7D6C-4606-AE1C-80BC35A6F69D}"/>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9388" y="6237288"/>
            <a:ext cx="20177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6.xml"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7.xml" /><Relationship Id="rId1" Type="http://schemas.openxmlformats.org/officeDocument/2006/relationships/slideLayout" Target="../slideLayouts/slideLayout15.xml" /><Relationship Id="rId4" Type="http://schemas.openxmlformats.org/officeDocument/2006/relationships/image" Target="../media/image7.wmf" /></Relationships>
</file>

<file path=ppt/slides/_rels/slide12.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8.xml" /><Relationship Id="rId1" Type="http://schemas.openxmlformats.org/officeDocument/2006/relationships/slideLayout" Target="../slideLayouts/slideLayout13.xml" /><Relationship Id="rId4" Type="http://schemas.openxmlformats.org/officeDocument/2006/relationships/image" Target="../media/image13.jpeg" /></Relationships>
</file>

<file path=ppt/slides/_rels/slide13.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9.xml" /><Relationship Id="rId1" Type="http://schemas.openxmlformats.org/officeDocument/2006/relationships/slideLayout" Target="../slideLayouts/slideLayout13.xml" /><Relationship Id="rId5" Type="http://schemas.openxmlformats.org/officeDocument/2006/relationships/image" Target="../media/image7.wmf" /><Relationship Id="rId4" Type="http://schemas.openxmlformats.org/officeDocument/2006/relationships/image" Target="../media/image15.jpeg" /></Relationships>
</file>

<file path=ppt/slides/_rels/slide14.xml.rels><?xml version="1.0" encoding="UTF-8" standalone="yes"?>
<Relationships xmlns="http://schemas.openxmlformats.org/package/2006/relationships"><Relationship Id="rId3" Type="http://schemas.openxmlformats.org/officeDocument/2006/relationships/image" Target="../media/image7.wmf" /><Relationship Id="rId2" Type="http://schemas.openxmlformats.org/officeDocument/2006/relationships/notesSlide" Target="../notesSlides/notesSlide10.xml" /><Relationship Id="rId1" Type="http://schemas.openxmlformats.org/officeDocument/2006/relationships/slideLayout" Target="../slideLayouts/slideLayout14.xml" /><Relationship Id="rId5" Type="http://schemas.openxmlformats.org/officeDocument/2006/relationships/image" Target="../media/image17.jpeg" /><Relationship Id="rId4" Type="http://schemas.openxmlformats.org/officeDocument/2006/relationships/image" Target="../media/image16.jpeg" /></Relationships>
</file>

<file path=ppt/slides/_rels/slide15.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11.xml" /><Relationship Id="rId1" Type="http://schemas.openxmlformats.org/officeDocument/2006/relationships/slideLayout" Target="../slideLayouts/slideLayout2.xml" /><Relationship Id="rId4" Type="http://schemas.openxmlformats.org/officeDocument/2006/relationships/image" Target="../media/image19.jpeg" /></Relationships>
</file>

<file path=ppt/slides/_rels/slide16.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notesSlide" Target="../notesSlides/notesSlide12.xml" /><Relationship Id="rId1" Type="http://schemas.openxmlformats.org/officeDocument/2006/relationships/slideLayout" Target="../slideLayouts/slideLayout14.xml" /><Relationship Id="rId5" Type="http://schemas.openxmlformats.org/officeDocument/2006/relationships/image" Target="../media/image7.wmf" /><Relationship Id="rId4" Type="http://schemas.openxmlformats.org/officeDocument/2006/relationships/image" Target="../media/image21.jpeg" /></Relationships>
</file>

<file path=ppt/slides/_rels/slide17.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13.xml" /><Relationship Id="rId1" Type="http://schemas.openxmlformats.org/officeDocument/2006/relationships/slideLayout" Target="../slideLayouts/slideLayout12.xml" /><Relationship Id="rId5" Type="http://schemas.openxmlformats.org/officeDocument/2006/relationships/image" Target="../media/image7.wmf" /><Relationship Id="rId4" Type="http://schemas.openxmlformats.org/officeDocument/2006/relationships/hyperlink" Target="http://www.mfe.govt.nz/publications/ser/enz07-dec07/html/chapter2-environment/page3.html" TargetMode="External" /></Relationships>
</file>

<file path=ppt/slides/_rels/slide18.xml.rels><?xml version="1.0" encoding="UTF-8" standalone="yes"?>
<Relationships xmlns="http://schemas.openxmlformats.org/package/2006/relationships"><Relationship Id="rId3" Type="http://schemas.openxmlformats.org/officeDocument/2006/relationships/image" Target="../media/image7.wmf" /><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23.wmf"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4.wmf"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7.wmf" /><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4.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3.xml" /><Relationship Id="rId1" Type="http://schemas.openxmlformats.org/officeDocument/2006/relationships/slideLayout" Target="../slideLayouts/slideLayout12.xml" /><Relationship Id="rId4" Type="http://schemas.openxmlformats.org/officeDocument/2006/relationships/image" Target="../media/image7.wmf" /></Relationships>
</file>

<file path=ppt/slides/_rels/slide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7.wmf" /><Relationship Id="rId2" Type="http://schemas.openxmlformats.org/officeDocument/2006/relationships/notesSlide" Target="../notesSlides/notesSlide4.xml" /><Relationship Id="rId1" Type="http://schemas.openxmlformats.org/officeDocument/2006/relationships/slideLayout" Target="../slideLayouts/slideLayout12.xml" /><Relationship Id="rId4" Type="http://schemas.openxmlformats.org/officeDocument/2006/relationships/image" Target="../media/image8.png" /></Relationships>
</file>

<file path=ppt/slides/_rels/slide8.xml.rels><?xml version="1.0" encoding="UTF-8" standalone="yes"?>
<Relationships xmlns="http://schemas.openxmlformats.org/package/2006/relationships"><Relationship Id="rId3" Type="http://schemas.openxmlformats.org/officeDocument/2006/relationships/image" Target="../media/image7.wmf"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4">
            <a:extLst>
              <a:ext uri="{FF2B5EF4-FFF2-40B4-BE49-F238E27FC236}">
                <a16:creationId xmlns:a16="http://schemas.microsoft.com/office/drawing/2014/main" id="{707CB0CD-28DC-4788-A0B6-9F718020224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2C34F02-0EDD-47FA-917A-D7F66D324813}" type="slidenum">
              <a:rPr lang="en-GB" altLang="en-US" sz="1600"/>
              <a:pPr eaLnBrk="1" hangingPunct="1"/>
              <a:t>1</a:t>
            </a:fld>
            <a:endParaRPr lang="en-GB" altLang="en-US" sz="1600"/>
          </a:p>
        </p:txBody>
      </p:sp>
      <p:pic>
        <p:nvPicPr>
          <p:cNvPr id="19458" name="Picture 4" descr="HIGH RES CROWD">
            <a:extLst>
              <a:ext uri="{FF2B5EF4-FFF2-40B4-BE49-F238E27FC236}">
                <a16:creationId xmlns:a16="http://schemas.microsoft.com/office/drawing/2014/main" id="{32F84E27-4C62-4E50-A19A-285A28959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373538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AC990531-6850-4A0D-A571-398F1A706045}"/>
              </a:ext>
            </a:extLst>
          </p:cNvPr>
          <p:cNvSpPr>
            <a:spLocks noGrp="1" noChangeArrowheads="1"/>
          </p:cNvSpPr>
          <p:nvPr>
            <p:ph type="ctrTitle"/>
          </p:nvPr>
        </p:nvSpPr>
        <p:spPr>
          <a:xfrm>
            <a:off x="3203575" y="2276475"/>
            <a:ext cx="5940425" cy="1470025"/>
          </a:xfrm>
        </p:spPr>
        <p:txBody>
          <a:bodyPr/>
          <a:lstStyle/>
          <a:p>
            <a:pPr eaLnBrk="1" hangingPunct="1"/>
            <a:r>
              <a:rPr lang="en-AU" altLang="en-US" sz="4000" b="1">
                <a:ea typeface="ＭＳ Ｐゴシック" panose="020B0600070205080204" pitchFamily="34" charset="-128"/>
              </a:rPr>
              <a:t>Population distribution and density</a:t>
            </a:r>
            <a:endParaRPr lang="en-GB" altLang="en-US" sz="4000" b="1">
              <a:ea typeface="ＭＳ Ｐゴシック" panose="020B0600070205080204" pitchFamily="34" charset="-128"/>
            </a:endParaRPr>
          </a:p>
        </p:txBody>
      </p:sp>
      <p:sp>
        <p:nvSpPr>
          <p:cNvPr id="19460" name="Rectangle 3">
            <a:extLst>
              <a:ext uri="{FF2B5EF4-FFF2-40B4-BE49-F238E27FC236}">
                <a16:creationId xmlns:a16="http://schemas.microsoft.com/office/drawing/2014/main" id="{42506404-BEF7-4F2A-98E5-F759EB22F34C}"/>
              </a:ext>
            </a:extLst>
          </p:cNvPr>
          <p:cNvSpPr>
            <a:spLocks noGrp="1" noChangeArrowheads="1"/>
          </p:cNvSpPr>
          <p:nvPr>
            <p:ph type="subTitle" idx="1"/>
          </p:nvPr>
        </p:nvSpPr>
        <p:spPr>
          <a:xfrm>
            <a:off x="3276600" y="4292600"/>
            <a:ext cx="5616575" cy="817563"/>
          </a:xfrm>
        </p:spPr>
        <p:txBody>
          <a:bodyPr/>
          <a:lstStyle/>
          <a:p>
            <a:pPr eaLnBrk="1" hangingPunct="1"/>
            <a:r>
              <a:rPr lang="en-AU" altLang="en-US" sz="2000">
                <a:ea typeface="ＭＳ Ｐゴシック" panose="020B0600070205080204" pitchFamily="34" charset="-128"/>
              </a:rPr>
              <a:t>Topic 1 - Population Growth</a:t>
            </a:r>
            <a:endParaRPr lang="en-GB" altLang="en-US" sz="200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5">
            <a:extLst>
              <a:ext uri="{FF2B5EF4-FFF2-40B4-BE49-F238E27FC236}">
                <a16:creationId xmlns:a16="http://schemas.microsoft.com/office/drawing/2014/main" id="{A9250747-3FF6-425F-BC11-2F5648FA608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76F5D36-D578-4684-9571-EA9D1249E284}" type="slidenum">
              <a:rPr lang="en-GB" altLang="en-US" sz="1600"/>
              <a:pPr eaLnBrk="1" hangingPunct="1"/>
              <a:t>10</a:t>
            </a:fld>
            <a:endParaRPr lang="en-GB" altLang="en-US" sz="1600"/>
          </a:p>
        </p:txBody>
      </p:sp>
      <p:sp>
        <p:nvSpPr>
          <p:cNvPr id="32770" name="Rectangle 4">
            <a:extLst>
              <a:ext uri="{FF2B5EF4-FFF2-40B4-BE49-F238E27FC236}">
                <a16:creationId xmlns:a16="http://schemas.microsoft.com/office/drawing/2014/main" id="{8CE7021B-0152-4116-AB7B-2A14B024AE8F}"/>
              </a:ext>
            </a:extLst>
          </p:cNvPr>
          <p:cNvSpPr>
            <a:spLocks noGrp="1" noChangeArrowheads="1"/>
          </p:cNvSpPr>
          <p:nvPr>
            <p:ph type="title"/>
          </p:nvPr>
        </p:nvSpPr>
        <p:spPr>
          <a:xfrm>
            <a:off x="468313" y="333375"/>
            <a:ext cx="8229600" cy="1143000"/>
          </a:xfrm>
        </p:spPr>
        <p:txBody>
          <a:bodyPr/>
          <a:lstStyle/>
          <a:p>
            <a:pPr eaLnBrk="1" hangingPunct="1"/>
            <a:r>
              <a:rPr lang="en-AU" altLang="en-US" b="1">
                <a:ea typeface="ＭＳ Ｐゴシック" panose="020B0600070205080204" pitchFamily="34" charset="-128"/>
              </a:rPr>
              <a:t>Population density</a:t>
            </a:r>
          </a:p>
        </p:txBody>
      </p:sp>
      <p:sp>
        <p:nvSpPr>
          <p:cNvPr id="32771" name="Rectangle 5">
            <a:extLst>
              <a:ext uri="{FF2B5EF4-FFF2-40B4-BE49-F238E27FC236}">
                <a16:creationId xmlns:a16="http://schemas.microsoft.com/office/drawing/2014/main" id="{92539033-0C59-4B7A-A173-07CAD6B91193}"/>
              </a:ext>
            </a:extLst>
          </p:cNvPr>
          <p:cNvSpPr>
            <a:spLocks noGrp="1" noChangeArrowheads="1"/>
          </p:cNvSpPr>
          <p:nvPr>
            <p:ph type="body" sz="half" idx="1"/>
          </p:nvPr>
        </p:nvSpPr>
        <p:spPr>
          <a:xfrm>
            <a:off x="0" y="1268413"/>
            <a:ext cx="5292725" cy="5256212"/>
          </a:xfrm>
        </p:spPr>
        <p:txBody>
          <a:bodyPr/>
          <a:lstStyle/>
          <a:p>
            <a:pPr eaLnBrk="1" hangingPunct="1"/>
            <a:endParaRPr lang="en-AU" altLang="en-US" sz="2800">
              <a:ea typeface="ＭＳ Ｐゴシック" panose="020B0600070205080204" pitchFamily="34" charset="-128"/>
            </a:endParaRPr>
          </a:p>
          <a:p>
            <a:pPr lvl="1" eaLnBrk="1" hangingPunct="1">
              <a:buFont typeface="Arial" panose="020B0604020202020204" pitchFamily="34" charset="0"/>
              <a:buChar char="•"/>
            </a:pPr>
            <a:r>
              <a:rPr lang="en-AU" altLang="en-US" sz="2400"/>
              <a:t>measurement of number of people living in an area</a:t>
            </a:r>
          </a:p>
          <a:p>
            <a:pPr lvl="1" eaLnBrk="1" hangingPunct="1">
              <a:buFont typeface="Arial" panose="020B0604020202020204" pitchFamily="34" charset="0"/>
              <a:buChar char="•"/>
            </a:pPr>
            <a:endParaRPr lang="en-AU" altLang="en-US" sz="2400"/>
          </a:p>
          <a:p>
            <a:pPr lvl="1" eaLnBrk="1" hangingPunct="1">
              <a:buFont typeface="Arial" panose="020B0604020202020204" pitchFamily="34" charset="0"/>
              <a:buChar char="•"/>
            </a:pPr>
            <a:r>
              <a:rPr lang="en-AU" altLang="en-US" sz="2400"/>
              <a:t>calculated by dividing the number of people by area</a:t>
            </a:r>
          </a:p>
          <a:p>
            <a:pPr lvl="1" eaLnBrk="1" hangingPunct="1">
              <a:buFont typeface="Arial" panose="020B0604020202020204" pitchFamily="34" charset="0"/>
              <a:buChar char="•"/>
            </a:pPr>
            <a:endParaRPr lang="en-AU" altLang="en-US" sz="2400"/>
          </a:p>
          <a:p>
            <a:pPr lvl="1" eaLnBrk="1" hangingPunct="1">
              <a:buFont typeface="Arial" panose="020B0604020202020204" pitchFamily="34" charset="0"/>
              <a:buChar char="•"/>
            </a:pPr>
            <a:r>
              <a:rPr lang="en-AU" altLang="en-US" sz="2400"/>
              <a:t>shown as the number of people per square kilometre</a:t>
            </a:r>
          </a:p>
          <a:p>
            <a:pPr eaLnBrk="1" hangingPunct="1"/>
            <a:endParaRPr lang="en-AU" altLang="en-US" sz="2800">
              <a:ea typeface="ＭＳ Ｐゴシック" panose="020B0600070205080204" pitchFamily="34" charset="-128"/>
            </a:endParaRPr>
          </a:p>
        </p:txBody>
      </p:sp>
      <p:sp>
        <p:nvSpPr>
          <p:cNvPr id="32772" name="Text Box 8">
            <a:extLst>
              <a:ext uri="{FF2B5EF4-FFF2-40B4-BE49-F238E27FC236}">
                <a16:creationId xmlns:a16="http://schemas.microsoft.com/office/drawing/2014/main" id="{E2510924-CBED-46C6-9660-C2C6FC8EEBCA}"/>
              </a:ext>
            </a:extLst>
          </p:cNvPr>
          <p:cNvSpPr txBox="1">
            <a:spLocks noChangeArrowheads="1"/>
          </p:cNvSpPr>
          <p:nvPr/>
        </p:nvSpPr>
        <p:spPr bwMode="auto">
          <a:xfrm>
            <a:off x="4932363" y="5084763"/>
            <a:ext cx="38512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AU" altLang="en-US" sz="1400"/>
              <a:t>Photo © Smart Growth</a:t>
            </a:r>
          </a:p>
          <a:p>
            <a:pPr algn="ctr" eaLnBrk="1" hangingPunct="1">
              <a:spcBef>
                <a:spcPct val="50000"/>
              </a:spcBef>
            </a:pPr>
            <a:endParaRPr lang="en-GB" altLang="en-US" sz="1400"/>
          </a:p>
        </p:txBody>
      </p:sp>
      <p:pic>
        <p:nvPicPr>
          <p:cNvPr id="32773" name="Picture 10" descr="Aerial papamoa">
            <a:extLst>
              <a:ext uri="{FF2B5EF4-FFF2-40B4-BE49-F238E27FC236}">
                <a16:creationId xmlns:a16="http://schemas.microsoft.com/office/drawing/2014/main" id="{17143B33-598D-4971-A281-B9E2710AFAB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35600" y="2781300"/>
            <a:ext cx="2973388" cy="2236788"/>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5">
            <a:extLst>
              <a:ext uri="{FF2B5EF4-FFF2-40B4-BE49-F238E27FC236}">
                <a16:creationId xmlns:a16="http://schemas.microsoft.com/office/drawing/2014/main" id="{9B62C9AB-8DCE-4831-993E-E76DC389CCD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6186A4C-5A53-45FD-B845-64F851C7342B}" type="slidenum">
              <a:rPr lang="en-GB" altLang="en-US" sz="1600"/>
              <a:pPr eaLnBrk="1" hangingPunct="1"/>
              <a:t>11</a:t>
            </a:fld>
            <a:endParaRPr lang="en-GB" altLang="en-US" sz="1600"/>
          </a:p>
        </p:txBody>
      </p:sp>
      <p:sp>
        <p:nvSpPr>
          <p:cNvPr id="34818" name="Rectangle 2">
            <a:extLst>
              <a:ext uri="{FF2B5EF4-FFF2-40B4-BE49-F238E27FC236}">
                <a16:creationId xmlns:a16="http://schemas.microsoft.com/office/drawing/2014/main" id="{5F61F2E1-4089-4F36-90E8-9220042BBD59}"/>
              </a:ext>
            </a:extLst>
          </p:cNvPr>
          <p:cNvSpPr>
            <a:spLocks noGrp="1" noChangeArrowheads="1"/>
          </p:cNvSpPr>
          <p:nvPr>
            <p:ph type="title"/>
          </p:nvPr>
        </p:nvSpPr>
        <p:spPr>
          <a:xfrm>
            <a:off x="250825" y="0"/>
            <a:ext cx="8447088" cy="1143000"/>
          </a:xfrm>
        </p:spPr>
        <p:txBody>
          <a:bodyPr/>
          <a:lstStyle/>
          <a:p>
            <a:r>
              <a:rPr lang="en-AU" altLang="en-US" sz="4000" b="1">
                <a:ea typeface="ＭＳ Ｐゴシック" panose="020B0600070205080204" pitchFamily="34" charset="-128"/>
              </a:rPr>
              <a:t>Western Bay of Plenty Sub-region</a:t>
            </a:r>
            <a:endParaRPr lang="en-GB" altLang="en-US" sz="4000" b="1">
              <a:ea typeface="ＭＳ Ｐゴシック" panose="020B0600070205080204" pitchFamily="34" charset="-128"/>
            </a:endParaRPr>
          </a:p>
        </p:txBody>
      </p:sp>
      <p:sp>
        <p:nvSpPr>
          <p:cNvPr id="34819" name="Rectangle 3">
            <a:extLst>
              <a:ext uri="{FF2B5EF4-FFF2-40B4-BE49-F238E27FC236}">
                <a16:creationId xmlns:a16="http://schemas.microsoft.com/office/drawing/2014/main" id="{D5A36508-CBE4-48F5-8469-5633A7D584F2}"/>
              </a:ext>
            </a:extLst>
          </p:cNvPr>
          <p:cNvSpPr>
            <a:spLocks noGrp="1" noChangeArrowheads="1"/>
          </p:cNvSpPr>
          <p:nvPr>
            <p:ph type="body" sz="half" idx="2"/>
          </p:nvPr>
        </p:nvSpPr>
        <p:spPr>
          <a:xfrm>
            <a:off x="4724400" y="990600"/>
            <a:ext cx="4240213" cy="4525963"/>
          </a:xfrm>
        </p:spPr>
        <p:txBody>
          <a:bodyPr/>
          <a:lstStyle/>
          <a:p>
            <a:pPr>
              <a:buFontTx/>
              <a:buNone/>
            </a:pPr>
            <a:r>
              <a:rPr lang="en-GB" altLang="en-US" sz="2800" b="1">
                <a:ea typeface="ＭＳ Ｐゴシック" panose="020B0600070205080204" pitchFamily="34" charset="-128"/>
              </a:rPr>
              <a:t>Includes:</a:t>
            </a:r>
          </a:p>
          <a:p>
            <a:r>
              <a:rPr lang="en-GB" altLang="en-US" sz="2400">
                <a:ea typeface="ＭＳ Ｐゴシック" panose="020B0600070205080204" pitchFamily="34" charset="-128"/>
              </a:rPr>
              <a:t>Western Bay of Plenty District Council  </a:t>
            </a:r>
          </a:p>
          <a:p>
            <a:r>
              <a:rPr lang="en-GB" altLang="en-US" sz="2400">
                <a:ea typeface="ＭＳ Ｐゴシック" panose="020B0600070205080204" pitchFamily="34" charset="-128"/>
              </a:rPr>
              <a:t>Tauranga City Council </a:t>
            </a:r>
          </a:p>
          <a:p>
            <a:r>
              <a:rPr lang="en-GB" altLang="en-US" sz="2400">
                <a:ea typeface="ＭＳ Ｐゴシック" panose="020B0600070205080204" pitchFamily="34" charset="-128"/>
              </a:rPr>
              <a:t>Coastal Marine Area </a:t>
            </a:r>
          </a:p>
          <a:p>
            <a:r>
              <a:rPr lang="en-GB" altLang="en-US" sz="2400">
                <a:ea typeface="ＭＳ Ｐゴシック" panose="020B0600070205080204" pitchFamily="34" charset="-128"/>
              </a:rPr>
              <a:t>Total land area 2289km</a:t>
            </a:r>
            <a:r>
              <a:rPr lang="en-GB" altLang="en-US" sz="2400" baseline="30000">
                <a:ea typeface="ＭＳ Ｐゴシック" panose="020B0600070205080204" pitchFamily="34" charset="-128"/>
              </a:rPr>
              <a:t>2</a:t>
            </a:r>
            <a:r>
              <a:rPr lang="en-GB" altLang="en-US" sz="2400">
                <a:ea typeface="ＭＳ Ｐゴシック" panose="020B0600070205080204" pitchFamily="34" charset="-128"/>
              </a:rPr>
              <a:t> </a:t>
            </a:r>
          </a:p>
          <a:p>
            <a:r>
              <a:rPr lang="en-GB" altLang="en-US" sz="2400">
                <a:ea typeface="ＭＳ Ｐゴシック" panose="020B0600070205080204" pitchFamily="34" charset="-128"/>
              </a:rPr>
              <a:t>Population 2001  130,000</a:t>
            </a:r>
          </a:p>
          <a:p>
            <a:pPr>
              <a:buFontTx/>
              <a:buNone/>
            </a:pPr>
            <a:endParaRPr lang="en-AU" altLang="en-US" sz="2000" b="1">
              <a:solidFill>
                <a:srgbClr val="99CC00"/>
              </a:solidFill>
              <a:ea typeface="ＭＳ Ｐゴシック" panose="020B0600070205080204" pitchFamily="34" charset="-128"/>
            </a:endParaRPr>
          </a:p>
          <a:p>
            <a:pPr>
              <a:buFontTx/>
              <a:buNone/>
            </a:pPr>
            <a:r>
              <a:rPr lang="en-AU" altLang="en-US" sz="2000" b="1">
                <a:solidFill>
                  <a:srgbClr val="99CC00"/>
                </a:solidFill>
                <a:ea typeface="ＭＳ Ｐゴシック" panose="020B0600070205080204" pitchFamily="34" charset="-128"/>
              </a:rPr>
              <a:t>Activity / Mahi</a:t>
            </a:r>
          </a:p>
          <a:p>
            <a:r>
              <a:rPr lang="en-GB" altLang="en-US" sz="2400">
                <a:ea typeface="ＭＳ Ｐゴシック" panose="020B0600070205080204" pitchFamily="34" charset="-128"/>
              </a:rPr>
              <a:t>Calculate sub-region</a:t>
            </a:r>
            <a:r>
              <a:rPr lang="ja-JP" altLang="en-GB" sz="2400">
                <a:ea typeface="ＭＳ Ｐゴシック" panose="020B0600070205080204" pitchFamily="34" charset="-128"/>
              </a:rPr>
              <a:t>’</a:t>
            </a:r>
            <a:r>
              <a:rPr lang="en-GB" altLang="ja-JP" sz="2400">
                <a:ea typeface="ＭＳ Ｐゴシック" panose="020B0600070205080204" pitchFamily="34" charset="-128"/>
              </a:rPr>
              <a:t>s population density</a:t>
            </a:r>
            <a:endParaRPr lang="en-AU" altLang="ja-JP" sz="2000">
              <a:solidFill>
                <a:srgbClr val="99CC00"/>
              </a:solidFill>
              <a:ea typeface="ＭＳ Ｐゴシック" panose="020B0600070205080204" pitchFamily="34" charset="-128"/>
            </a:endParaRPr>
          </a:p>
          <a:p>
            <a:pPr>
              <a:buFontTx/>
              <a:buNone/>
            </a:pPr>
            <a:endParaRPr lang="en-GB" altLang="en-US" sz="2000">
              <a:ea typeface="ＭＳ Ｐゴシック" panose="020B0600070205080204" pitchFamily="34" charset="-128"/>
            </a:endParaRPr>
          </a:p>
          <a:p>
            <a:endParaRPr lang="en-GB" altLang="en-US" sz="2000">
              <a:ea typeface="ＭＳ Ｐゴシック" panose="020B0600070205080204" pitchFamily="34" charset="-128"/>
            </a:endParaRPr>
          </a:p>
          <a:p>
            <a:endParaRPr lang="en-GB" altLang="en-US" sz="2400">
              <a:ea typeface="ＭＳ Ｐゴシック" panose="020B0600070205080204" pitchFamily="34" charset="-128"/>
            </a:endParaRPr>
          </a:p>
          <a:p>
            <a:endParaRPr lang="en-AU" altLang="en-US" sz="2400">
              <a:ea typeface="ＭＳ Ｐゴシック" panose="020B0600070205080204" pitchFamily="34" charset="-128"/>
            </a:endParaRPr>
          </a:p>
        </p:txBody>
      </p:sp>
      <p:pic>
        <p:nvPicPr>
          <p:cNvPr id="34820" name="Picture 6" descr="WBOPmap-large">
            <a:extLst>
              <a:ext uri="{FF2B5EF4-FFF2-40B4-BE49-F238E27FC236}">
                <a16:creationId xmlns:a16="http://schemas.microsoft.com/office/drawing/2014/main" id="{083428AE-4A44-4DE7-BD77-A54205A3823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1447800"/>
            <a:ext cx="4038600" cy="4498975"/>
          </a:xfrm>
          <a:noFill/>
        </p:spPr>
      </p:pic>
      <p:pic>
        <p:nvPicPr>
          <p:cNvPr id="34821" name="Picture 14" descr="boxmanwmf">
            <a:extLst>
              <a:ext uri="{FF2B5EF4-FFF2-40B4-BE49-F238E27FC236}">
                <a16:creationId xmlns:a16="http://schemas.microsoft.com/office/drawing/2014/main" id="{BD242517-D3D0-4DD6-AA51-32C8DC176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4005263"/>
            <a:ext cx="723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6">
            <a:extLst>
              <a:ext uri="{FF2B5EF4-FFF2-40B4-BE49-F238E27FC236}">
                <a16:creationId xmlns:a16="http://schemas.microsoft.com/office/drawing/2014/main" id="{39831012-E202-4592-ABFA-17D9BAAA449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C71ABE2-C90C-4D76-9370-794476B8473C}" type="slidenum">
              <a:rPr lang="en-GB" altLang="en-US" sz="1600"/>
              <a:pPr eaLnBrk="1" hangingPunct="1"/>
              <a:t>12</a:t>
            </a:fld>
            <a:endParaRPr lang="en-GB" altLang="en-US" sz="1600"/>
          </a:p>
        </p:txBody>
      </p:sp>
      <p:sp>
        <p:nvSpPr>
          <p:cNvPr id="36866" name="Rectangle 2">
            <a:extLst>
              <a:ext uri="{FF2B5EF4-FFF2-40B4-BE49-F238E27FC236}">
                <a16:creationId xmlns:a16="http://schemas.microsoft.com/office/drawing/2014/main" id="{7976B5C0-5F4C-4B78-AC76-715FD3443474}"/>
              </a:ext>
            </a:extLst>
          </p:cNvPr>
          <p:cNvSpPr>
            <a:spLocks noGrp="1" noChangeArrowheads="1"/>
          </p:cNvSpPr>
          <p:nvPr>
            <p:ph type="title"/>
          </p:nvPr>
        </p:nvSpPr>
        <p:spPr>
          <a:xfrm>
            <a:off x="179388" y="260350"/>
            <a:ext cx="8785225" cy="1143000"/>
          </a:xfrm>
        </p:spPr>
        <p:txBody>
          <a:bodyPr/>
          <a:lstStyle/>
          <a:p>
            <a:pPr eaLnBrk="1" hangingPunct="1"/>
            <a:r>
              <a:rPr lang="en-AU" altLang="en-US" sz="4000" b="1">
                <a:ea typeface="ＭＳ Ｐゴシック" panose="020B0600070205080204" pitchFamily="34" charset="-128"/>
              </a:rPr>
              <a:t>Factors affecting population density</a:t>
            </a:r>
          </a:p>
        </p:txBody>
      </p:sp>
      <p:sp>
        <p:nvSpPr>
          <p:cNvPr id="36867" name="Rectangle 3">
            <a:extLst>
              <a:ext uri="{FF2B5EF4-FFF2-40B4-BE49-F238E27FC236}">
                <a16:creationId xmlns:a16="http://schemas.microsoft.com/office/drawing/2014/main" id="{E8F8B11C-8CC9-47BB-AC93-4E7A7364EC04}"/>
              </a:ext>
            </a:extLst>
          </p:cNvPr>
          <p:cNvSpPr>
            <a:spLocks noGrp="1" noChangeArrowheads="1"/>
          </p:cNvSpPr>
          <p:nvPr>
            <p:ph type="body" sz="half" idx="3"/>
          </p:nvPr>
        </p:nvSpPr>
        <p:spPr>
          <a:xfrm>
            <a:off x="4572000" y="2205038"/>
            <a:ext cx="4038600" cy="2520950"/>
          </a:xfrm>
        </p:spPr>
        <p:txBody>
          <a:bodyPr/>
          <a:lstStyle/>
          <a:p>
            <a:pPr eaLnBrk="1" hangingPunct="1"/>
            <a:r>
              <a:rPr lang="en-AU" altLang="en-US" u="sng">
                <a:ea typeface="ＭＳ Ｐゴシック" panose="020B0600070205080204" pitchFamily="34" charset="-128"/>
              </a:rPr>
              <a:t>Physical</a:t>
            </a:r>
            <a:r>
              <a:rPr lang="en-AU" altLang="en-US">
                <a:ea typeface="ＭＳ Ｐゴシック" panose="020B0600070205080204" pitchFamily="34" charset="-128"/>
              </a:rPr>
              <a:t> factors </a:t>
            </a:r>
          </a:p>
          <a:p>
            <a:pPr eaLnBrk="1" hangingPunct="1"/>
            <a:endParaRPr lang="en-AU" altLang="en-US">
              <a:ea typeface="ＭＳ Ｐゴシック" panose="020B0600070205080204" pitchFamily="34" charset="-128"/>
            </a:endParaRPr>
          </a:p>
          <a:p>
            <a:pPr eaLnBrk="1" hangingPunct="1"/>
            <a:r>
              <a:rPr lang="en-AU" altLang="en-US" u="sng">
                <a:ea typeface="ＭＳ Ｐゴシック" panose="020B0600070205080204" pitchFamily="34" charset="-128"/>
              </a:rPr>
              <a:t>Human</a:t>
            </a:r>
            <a:r>
              <a:rPr lang="en-AU" altLang="en-US">
                <a:ea typeface="ＭＳ Ｐゴシック" panose="020B0600070205080204" pitchFamily="34" charset="-128"/>
              </a:rPr>
              <a:t> factors</a:t>
            </a:r>
          </a:p>
          <a:p>
            <a:pPr eaLnBrk="1" hangingPunct="1"/>
            <a:endParaRPr lang="en-AU" altLang="en-US" b="1">
              <a:ea typeface="ＭＳ Ｐゴシック" panose="020B0600070205080204" pitchFamily="34" charset="-128"/>
            </a:endParaRPr>
          </a:p>
          <a:p>
            <a:pPr eaLnBrk="1" hangingPunct="1"/>
            <a:endParaRPr lang="en-AU" altLang="en-US" sz="2800">
              <a:ea typeface="ＭＳ Ｐゴシック" panose="020B0600070205080204" pitchFamily="34" charset="-128"/>
            </a:endParaRPr>
          </a:p>
          <a:p>
            <a:pPr eaLnBrk="1" hangingPunct="1">
              <a:buFontTx/>
              <a:buNone/>
            </a:pPr>
            <a:endParaRPr lang="en-AU" altLang="en-US" sz="2800">
              <a:ea typeface="ＭＳ Ｐゴシック" panose="020B0600070205080204" pitchFamily="34" charset="-128"/>
            </a:endParaRPr>
          </a:p>
        </p:txBody>
      </p:sp>
      <p:pic>
        <p:nvPicPr>
          <p:cNvPr id="36868" name="Picture 13" descr="Aerial shot - harbour entrance">
            <a:extLst>
              <a:ext uri="{FF2B5EF4-FFF2-40B4-BE49-F238E27FC236}">
                <a16:creationId xmlns:a16="http://schemas.microsoft.com/office/drawing/2014/main" id="{FDA11077-C080-4D3C-AFCE-CFA351449618}"/>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27088" y="3644900"/>
            <a:ext cx="2808287" cy="2187575"/>
          </a:xfrm>
          <a:noFill/>
        </p:spPr>
      </p:pic>
      <p:pic>
        <p:nvPicPr>
          <p:cNvPr id="36869" name="Picture 16" descr="Image2">
            <a:extLst>
              <a:ext uri="{FF2B5EF4-FFF2-40B4-BE49-F238E27FC236}">
                <a16:creationId xmlns:a16="http://schemas.microsoft.com/office/drawing/2014/main" id="{B7183EA4-2842-48F9-9015-BA1A1890E497}"/>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827088" y="1341438"/>
            <a:ext cx="2808287" cy="2185987"/>
          </a:xfrm>
          <a:noFill/>
        </p:spPr>
      </p:pic>
      <p:sp>
        <p:nvSpPr>
          <p:cNvPr id="36870" name="Text Box 17">
            <a:extLst>
              <a:ext uri="{FF2B5EF4-FFF2-40B4-BE49-F238E27FC236}">
                <a16:creationId xmlns:a16="http://schemas.microsoft.com/office/drawing/2014/main" id="{1412D2A8-A073-4DFA-A145-6D4627139D11}"/>
              </a:ext>
            </a:extLst>
          </p:cNvPr>
          <p:cNvSpPr txBox="1">
            <a:spLocks noChangeArrowheads="1"/>
          </p:cNvSpPr>
          <p:nvPr/>
        </p:nvSpPr>
        <p:spPr bwMode="auto">
          <a:xfrm rot="-5400000">
            <a:off x="-1254919" y="3207545"/>
            <a:ext cx="3851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AU" altLang="en-US" sz="1400"/>
              <a:t>Photos © Tauranga City Council (top); Indigo Pacific (below)</a:t>
            </a:r>
          </a:p>
          <a:p>
            <a:pPr algn="ctr" eaLnBrk="1" hangingPunct="1">
              <a:spcBef>
                <a:spcPct val="50000"/>
              </a:spcBef>
            </a:pPr>
            <a:endParaRPr lang="en-GB" altLang="en-US"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6">
            <a:extLst>
              <a:ext uri="{FF2B5EF4-FFF2-40B4-BE49-F238E27FC236}">
                <a16:creationId xmlns:a16="http://schemas.microsoft.com/office/drawing/2014/main" id="{9968ABC3-B441-4C58-A543-900C5F8924A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75371A3-7A8C-4962-90F2-8529953AF936}" type="slidenum">
              <a:rPr lang="en-GB" altLang="en-US" sz="1600"/>
              <a:pPr eaLnBrk="1" hangingPunct="1"/>
              <a:t>13</a:t>
            </a:fld>
            <a:endParaRPr lang="en-GB" altLang="en-US" sz="1600"/>
          </a:p>
        </p:txBody>
      </p:sp>
      <p:sp>
        <p:nvSpPr>
          <p:cNvPr id="38914" name="Rectangle 2">
            <a:extLst>
              <a:ext uri="{FF2B5EF4-FFF2-40B4-BE49-F238E27FC236}">
                <a16:creationId xmlns:a16="http://schemas.microsoft.com/office/drawing/2014/main" id="{77DC859B-0FC3-4ADB-9058-F90D7D5DB600}"/>
              </a:ext>
            </a:extLst>
          </p:cNvPr>
          <p:cNvSpPr>
            <a:spLocks noGrp="1" noChangeArrowheads="1"/>
          </p:cNvSpPr>
          <p:nvPr>
            <p:ph type="title"/>
          </p:nvPr>
        </p:nvSpPr>
        <p:spPr/>
        <p:txBody>
          <a:bodyPr/>
          <a:lstStyle/>
          <a:p>
            <a:pPr eaLnBrk="1" hangingPunct="1"/>
            <a:r>
              <a:rPr lang="en-AU" altLang="en-US" b="1">
                <a:ea typeface="ＭＳ Ｐゴシック" panose="020B0600070205080204" pitchFamily="34" charset="-128"/>
              </a:rPr>
              <a:t>Physical factors: relief</a:t>
            </a:r>
            <a:r>
              <a:rPr lang="en-AU" altLang="en-US">
                <a:ea typeface="ＭＳ Ｐゴシック" panose="020B0600070205080204" pitchFamily="34" charset="-128"/>
              </a:rPr>
              <a:t>  </a:t>
            </a:r>
          </a:p>
        </p:txBody>
      </p:sp>
      <p:sp>
        <p:nvSpPr>
          <p:cNvPr id="38915" name="Rectangle 3">
            <a:extLst>
              <a:ext uri="{FF2B5EF4-FFF2-40B4-BE49-F238E27FC236}">
                <a16:creationId xmlns:a16="http://schemas.microsoft.com/office/drawing/2014/main" id="{F18950F3-697E-4A1C-96D6-F19927A2F9A9}"/>
              </a:ext>
            </a:extLst>
          </p:cNvPr>
          <p:cNvSpPr>
            <a:spLocks noGrp="1" noChangeArrowheads="1"/>
          </p:cNvSpPr>
          <p:nvPr>
            <p:ph type="body" sz="half" idx="3"/>
          </p:nvPr>
        </p:nvSpPr>
        <p:spPr>
          <a:xfrm>
            <a:off x="4284663" y="1295400"/>
            <a:ext cx="4859337" cy="4611688"/>
          </a:xfrm>
        </p:spPr>
        <p:txBody>
          <a:bodyPr/>
          <a:lstStyle/>
          <a:p>
            <a:pPr eaLnBrk="1" hangingPunct="1">
              <a:lnSpc>
                <a:spcPct val="80000"/>
              </a:lnSpc>
            </a:pPr>
            <a:r>
              <a:rPr lang="en-AU" altLang="en-US">
                <a:ea typeface="ＭＳ Ｐゴシック" panose="020B0600070205080204" pitchFamily="34" charset="-128"/>
              </a:rPr>
              <a:t>Mountainous land - sparsely populated</a:t>
            </a:r>
          </a:p>
          <a:p>
            <a:pPr eaLnBrk="1" hangingPunct="1">
              <a:lnSpc>
                <a:spcPct val="80000"/>
              </a:lnSpc>
            </a:pPr>
            <a:r>
              <a:rPr lang="en-AU" altLang="en-US">
                <a:ea typeface="ＭＳ Ｐゴシック" panose="020B0600070205080204" pitchFamily="34" charset="-128"/>
              </a:rPr>
              <a:t>Flat land - higher density populations</a:t>
            </a:r>
          </a:p>
          <a:p>
            <a:pPr eaLnBrk="1" hangingPunct="1">
              <a:lnSpc>
                <a:spcPct val="80000"/>
              </a:lnSpc>
            </a:pPr>
            <a:endParaRPr lang="en-AU" altLang="en-US" sz="2800" b="1">
              <a:ea typeface="ＭＳ Ｐゴシック" panose="020B0600070205080204" pitchFamily="34" charset="-128"/>
            </a:endParaRPr>
          </a:p>
          <a:p>
            <a:pPr eaLnBrk="1" hangingPunct="1">
              <a:lnSpc>
                <a:spcPct val="80000"/>
              </a:lnSpc>
              <a:buFontTx/>
              <a:buNone/>
            </a:pPr>
            <a:r>
              <a:rPr lang="en-AU" altLang="en-US" sz="2400" b="1">
                <a:solidFill>
                  <a:srgbClr val="99CC00"/>
                </a:solidFill>
                <a:ea typeface="ＭＳ Ｐゴシック" panose="020B0600070205080204" pitchFamily="34" charset="-128"/>
              </a:rPr>
              <a:t>Question / Pātai</a:t>
            </a:r>
          </a:p>
          <a:p>
            <a:pPr eaLnBrk="1" hangingPunct="1">
              <a:lnSpc>
                <a:spcPct val="80000"/>
              </a:lnSpc>
            </a:pPr>
            <a:r>
              <a:rPr lang="en-AU" altLang="en-US" sz="2800">
                <a:ea typeface="ＭＳ Ｐゴシック" panose="020B0600070205080204" pitchFamily="34" charset="-128"/>
              </a:rPr>
              <a:t>Examples of flat land, steep land in sub-region?</a:t>
            </a:r>
          </a:p>
          <a:p>
            <a:pPr eaLnBrk="1" hangingPunct="1">
              <a:lnSpc>
                <a:spcPct val="80000"/>
              </a:lnSpc>
            </a:pPr>
            <a:r>
              <a:rPr lang="en-AU" altLang="en-US" sz="2800">
                <a:ea typeface="ＭＳ Ｐゴシック" panose="020B0600070205080204" pitchFamily="34" charset="-128"/>
              </a:rPr>
              <a:t> How dense / sparse is the population?</a:t>
            </a:r>
          </a:p>
          <a:p>
            <a:pPr eaLnBrk="1" hangingPunct="1">
              <a:lnSpc>
                <a:spcPct val="80000"/>
              </a:lnSpc>
            </a:pPr>
            <a:endParaRPr lang="en-AU" altLang="en-US" sz="2400" b="1">
              <a:ea typeface="ＭＳ Ｐゴシック" panose="020B0600070205080204" pitchFamily="34" charset="-128"/>
            </a:endParaRPr>
          </a:p>
        </p:txBody>
      </p:sp>
      <p:pic>
        <p:nvPicPr>
          <p:cNvPr id="38916" name="Picture 7" descr="Mauao">
            <a:extLst>
              <a:ext uri="{FF2B5EF4-FFF2-40B4-BE49-F238E27FC236}">
                <a16:creationId xmlns:a16="http://schemas.microsoft.com/office/drawing/2014/main" id="{AC3AFF62-3F36-4638-B052-A312F449CAC0}"/>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68313" y="1341438"/>
            <a:ext cx="3816350" cy="1955800"/>
          </a:xfrm>
          <a:noFill/>
        </p:spPr>
      </p:pic>
      <p:pic>
        <p:nvPicPr>
          <p:cNvPr id="38917" name="Picture 12" descr="flat dense housing pop">
            <a:extLst>
              <a:ext uri="{FF2B5EF4-FFF2-40B4-BE49-F238E27FC236}">
                <a16:creationId xmlns:a16="http://schemas.microsoft.com/office/drawing/2014/main" id="{8657E43B-3283-4289-96C0-EF069E2FAAC0}"/>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68313" y="3652838"/>
            <a:ext cx="3743325" cy="2314575"/>
          </a:xfrm>
          <a:noFill/>
        </p:spPr>
      </p:pic>
      <p:sp>
        <p:nvSpPr>
          <p:cNvPr id="38918" name="Text Box 13">
            <a:extLst>
              <a:ext uri="{FF2B5EF4-FFF2-40B4-BE49-F238E27FC236}">
                <a16:creationId xmlns:a16="http://schemas.microsoft.com/office/drawing/2014/main" id="{4BD42168-1107-45D2-8690-CDF220001096}"/>
              </a:ext>
            </a:extLst>
          </p:cNvPr>
          <p:cNvSpPr txBox="1">
            <a:spLocks noChangeArrowheads="1"/>
          </p:cNvSpPr>
          <p:nvPr/>
        </p:nvSpPr>
        <p:spPr bwMode="auto">
          <a:xfrm rot="-5400000">
            <a:off x="-1665288" y="3402013"/>
            <a:ext cx="3851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AU" altLang="en-US" sz="1400"/>
              <a:t>Photos © Indigo Pacific </a:t>
            </a:r>
            <a:endParaRPr lang="en-GB" altLang="en-US" sz="1400"/>
          </a:p>
        </p:txBody>
      </p:sp>
      <p:pic>
        <p:nvPicPr>
          <p:cNvPr id="38919" name="Picture 14" descr="boxmanwmf">
            <a:extLst>
              <a:ext uri="{FF2B5EF4-FFF2-40B4-BE49-F238E27FC236}">
                <a16:creationId xmlns:a16="http://schemas.microsoft.com/office/drawing/2014/main" id="{5FB47666-AFF9-4FBB-9076-1F453DAF15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3124200"/>
            <a:ext cx="723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6">
            <a:extLst>
              <a:ext uri="{FF2B5EF4-FFF2-40B4-BE49-F238E27FC236}">
                <a16:creationId xmlns:a16="http://schemas.microsoft.com/office/drawing/2014/main" id="{FCA9CA5D-785C-4CF8-96C5-6DCC43C3176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BEF9495-A018-4D27-8832-F22FB2D2C107}" type="slidenum">
              <a:rPr lang="en-GB" altLang="en-US" sz="1600"/>
              <a:pPr eaLnBrk="1" hangingPunct="1"/>
              <a:t>14</a:t>
            </a:fld>
            <a:endParaRPr lang="en-GB" altLang="en-US" sz="1600"/>
          </a:p>
        </p:txBody>
      </p:sp>
      <p:sp>
        <p:nvSpPr>
          <p:cNvPr id="40962" name="Rectangle 2">
            <a:extLst>
              <a:ext uri="{FF2B5EF4-FFF2-40B4-BE49-F238E27FC236}">
                <a16:creationId xmlns:a16="http://schemas.microsoft.com/office/drawing/2014/main" id="{632C9E26-20EA-41DB-9B59-428DB08EE45A}"/>
              </a:ext>
            </a:extLst>
          </p:cNvPr>
          <p:cNvSpPr>
            <a:spLocks noGrp="1" noChangeArrowheads="1"/>
          </p:cNvSpPr>
          <p:nvPr>
            <p:ph type="title"/>
          </p:nvPr>
        </p:nvSpPr>
        <p:spPr/>
        <p:txBody>
          <a:bodyPr/>
          <a:lstStyle/>
          <a:p>
            <a:pPr eaLnBrk="1" hangingPunct="1"/>
            <a:r>
              <a:rPr lang="en-AU" altLang="en-US" b="1">
                <a:ea typeface="ＭＳ Ｐゴシック" panose="020B0600070205080204" pitchFamily="34" charset="-128"/>
              </a:rPr>
              <a:t>Physical factors: resources</a:t>
            </a:r>
            <a:endParaRPr lang="en-GB" altLang="en-US" b="1">
              <a:ea typeface="ＭＳ Ｐゴシック" panose="020B0600070205080204" pitchFamily="34" charset="-128"/>
            </a:endParaRPr>
          </a:p>
        </p:txBody>
      </p:sp>
      <p:sp>
        <p:nvSpPr>
          <p:cNvPr id="40963" name="Rectangle 3">
            <a:extLst>
              <a:ext uri="{FF2B5EF4-FFF2-40B4-BE49-F238E27FC236}">
                <a16:creationId xmlns:a16="http://schemas.microsoft.com/office/drawing/2014/main" id="{189EF75A-4AE7-4C1B-B51A-A153EF6C4DFA}"/>
              </a:ext>
            </a:extLst>
          </p:cNvPr>
          <p:cNvSpPr>
            <a:spLocks noGrp="1" noChangeArrowheads="1"/>
          </p:cNvSpPr>
          <p:nvPr>
            <p:ph type="body" sz="half" idx="1"/>
          </p:nvPr>
        </p:nvSpPr>
        <p:spPr>
          <a:xfrm>
            <a:off x="381000" y="1628775"/>
            <a:ext cx="4125913" cy="4381500"/>
          </a:xfrm>
        </p:spPr>
        <p:txBody>
          <a:bodyPr/>
          <a:lstStyle/>
          <a:p>
            <a:pPr eaLnBrk="1" hangingPunct="1">
              <a:lnSpc>
                <a:spcPct val="90000"/>
              </a:lnSpc>
            </a:pPr>
            <a:r>
              <a:rPr lang="en-AU" altLang="en-US" sz="2800">
                <a:ea typeface="ＭＳ Ｐゴシック" panose="020B0600070205080204" pitchFamily="34" charset="-128"/>
              </a:rPr>
              <a:t>Water, fertile soil, fish, wood, coal, oil....</a:t>
            </a:r>
          </a:p>
          <a:p>
            <a:pPr eaLnBrk="1" hangingPunct="1">
              <a:lnSpc>
                <a:spcPct val="90000"/>
              </a:lnSpc>
              <a:buFontTx/>
              <a:buNone/>
            </a:pPr>
            <a:endParaRPr lang="en-AU" altLang="en-US" b="1">
              <a:solidFill>
                <a:srgbClr val="99CC00"/>
              </a:solidFill>
              <a:ea typeface="ＭＳ Ｐゴシック" panose="020B0600070205080204" pitchFamily="34" charset="-128"/>
            </a:endParaRPr>
          </a:p>
          <a:p>
            <a:pPr eaLnBrk="1" hangingPunct="1">
              <a:lnSpc>
                <a:spcPct val="90000"/>
              </a:lnSpc>
              <a:buFontTx/>
              <a:buNone/>
            </a:pPr>
            <a:r>
              <a:rPr lang="en-AU" altLang="en-US" b="1">
                <a:solidFill>
                  <a:srgbClr val="99CC00"/>
                </a:solidFill>
                <a:ea typeface="ＭＳ Ｐゴシック" panose="020B0600070205080204" pitchFamily="34" charset="-128"/>
              </a:rPr>
              <a:t>Question / Pātai</a:t>
            </a:r>
          </a:p>
          <a:p>
            <a:pPr eaLnBrk="1" hangingPunct="1">
              <a:lnSpc>
                <a:spcPct val="90000"/>
              </a:lnSpc>
            </a:pPr>
            <a:r>
              <a:rPr lang="en-AU" altLang="en-US" sz="2800">
                <a:ea typeface="ＭＳ Ｐゴシック" panose="020B0600070205080204" pitchFamily="34" charset="-128"/>
              </a:rPr>
              <a:t>What physical resources are there? Is population density reflected in resource distribution?</a:t>
            </a:r>
          </a:p>
          <a:p>
            <a:pPr eaLnBrk="1" hangingPunct="1">
              <a:lnSpc>
                <a:spcPct val="90000"/>
              </a:lnSpc>
            </a:pPr>
            <a:endParaRPr lang="en-AU" altLang="en-US" b="1">
              <a:ea typeface="ＭＳ Ｐゴシック" panose="020B0600070205080204" pitchFamily="34" charset="-128"/>
            </a:endParaRPr>
          </a:p>
        </p:txBody>
      </p:sp>
      <p:pic>
        <p:nvPicPr>
          <p:cNvPr id="40964" name="Picture 4" descr="boxmanwmf">
            <a:extLst>
              <a:ext uri="{FF2B5EF4-FFF2-40B4-BE49-F238E27FC236}">
                <a16:creationId xmlns:a16="http://schemas.microsoft.com/office/drawing/2014/main" id="{8F358327-F44A-4011-A273-9D18ABD79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723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9" descr="MP900400015[1]">
            <a:extLst>
              <a:ext uri="{FF2B5EF4-FFF2-40B4-BE49-F238E27FC236}">
                <a16:creationId xmlns:a16="http://schemas.microsoft.com/office/drawing/2014/main" id="{E757530D-B2DE-42D8-AB8C-548BEAFCDAFB}"/>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03800" y="1341438"/>
            <a:ext cx="3279775" cy="2185987"/>
          </a:xfrm>
          <a:noFill/>
        </p:spPr>
      </p:pic>
      <p:pic>
        <p:nvPicPr>
          <p:cNvPr id="40966" name="Picture 10" descr="Pagrus auratus - snapper D8">
            <a:extLst>
              <a:ext uri="{FF2B5EF4-FFF2-40B4-BE49-F238E27FC236}">
                <a16:creationId xmlns:a16="http://schemas.microsoft.com/office/drawing/2014/main" id="{052D5FE4-4DEB-4D31-BECB-5ECD5DB29AD8}"/>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003800" y="3644900"/>
            <a:ext cx="3289300" cy="2466975"/>
          </a:xfrm>
          <a:noFill/>
        </p:spPr>
      </p:pic>
      <p:sp>
        <p:nvSpPr>
          <p:cNvPr id="40967" name="Text Box 11">
            <a:extLst>
              <a:ext uri="{FF2B5EF4-FFF2-40B4-BE49-F238E27FC236}">
                <a16:creationId xmlns:a16="http://schemas.microsoft.com/office/drawing/2014/main" id="{F68E9940-1CE7-4F13-9464-CCFC7C5E116B}"/>
              </a:ext>
            </a:extLst>
          </p:cNvPr>
          <p:cNvSpPr txBox="1">
            <a:spLocks noChangeArrowheads="1"/>
          </p:cNvSpPr>
          <p:nvPr/>
        </p:nvSpPr>
        <p:spPr bwMode="auto">
          <a:xfrm rot="5400000">
            <a:off x="6630194" y="3458369"/>
            <a:ext cx="38512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AU" altLang="en-US" sz="1400"/>
              <a:t>Tāmure or Snapper - Photo © Indigo Pacific </a:t>
            </a:r>
          </a:p>
          <a:p>
            <a:pPr algn="ctr" eaLnBrk="1" hangingPunct="1">
              <a:spcBef>
                <a:spcPct val="50000"/>
              </a:spcBef>
            </a:pPr>
            <a:endParaRPr lang="en-GB" alt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4">
            <a:extLst>
              <a:ext uri="{FF2B5EF4-FFF2-40B4-BE49-F238E27FC236}">
                <a16:creationId xmlns:a16="http://schemas.microsoft.com/office/drawing/2014/main" id="{91AD02CF-8D54-46A3-B217-D23710FC181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D547FF4-8FF1-431F-9C33-449367587BDE}" type="slidenum">
              <a:rPr lang="en-GB" altLang="en-US" sz="1600"/>
              <a:pPr eaLnBrk="1" hangingPunct="1"/>
              <a:t>15</a:t>
            </a:fld>
            <a:endParaRPr lang="en-GB" altLang="en-US" sz="1600"/>
          </a:p>
        </p:txBody>
      </p:sp>
      <p:sp>
        <p:nvSpPr>
          <p:cNvPr id="43010" name="Rectangle 2">
            <a:extLst>
              <a:ext uri="{FF2B5EF4-FFF2-40B4-BE49-F238E27FC236}">
                <a16:creationId xmlns:a16="http://schemas.microsoft.com/office/drawing/2014/main" id="{4118C347-E4E7-4A08-93B2-9BBA5D6996E3}"/>
              </a:ext>
            </a:extLst>
          </p:cNvPr>
          <p:cNvSpPr>
            <a:spLocks noGrp="1" noChangeArrowheads="1"/>
          </p:cNvSpPr>
          <p:nvPr>
            <p:ph type="title"/>
          </p:nvPr>
        </p:nvSpPr>
        <p:spPr/>
        <p:txBody>
          <a:bodyPr/>
          <a:lstStyle/>
          <a:p>
            <a:pPr eaLnBrk="1" hangingPunct="1"/>
            <a:r>
              <a:rPr lang="en-AU" altLang="en-US" b="1">
                <a:ea typeface="ＭＳ Ｐゴシック" panose="020B0600070205080204" pitchFamily="34" charset="-128"/>
              </a:rPr>
              <a:t>Physical factors: climate</a:t>
            </a:r>
          </a:p>
        </p:txBody>
      </p:sp>
      <p:sp>
        <p:nvSpPr>
          <p:cNvPr id="43011" name="Rectangle 3">
            <a:extLst>
              <a:ext uri="{FF2B5EF4-FFF2-40B4-BE49-F238E27FC236}">
                <a16:creationId xmlns:a16="http://schemas.microsoft.com/office/drawing/2014/main" id="{D9FD0256-174F-4E0E-AA0D-845BDD9902BA}"/>
              </a:ext>
            </a:extLst>
          </p:cNvPr>
          <p:cNvSpPr>
            <a:spLocks noGrp="1" noChangeArrowheads="1"/>
          </p:cNvSpPr>
          <p:nvPr>
            <p:ph type="body" idx="1"/>
          </p:nvPr>
        </p:nvSpPr>
        <p:spPr/>
        <p:txBody>
          <a:bodyPr/>
          <a:lstStyle/>
          <a:p>
            <a:pPr lvl="1" eaLnBrk="1" hangingPunct="1">
              <a:buFontTx/>
              <a:buNone/>
            </a:pPr>
            <a:r>
              <a:rPr lang="en-AU" altLang="en-US" sz="3200" b="1"/>
              <a:t>Climate:</a:t>
            </a:r>
          </a:p>
          <a:p>
            <a:pPr lvl="2" eaLnBrk="1" hangingPunct="1"/>
            <a:r>
              <a:rPr lang="en-AU" altLang="en-US" sz="2800"/>
              <a:t>Temperate climates - more densely populated than extreme climates</a:t>
            </a:r>
          </a:p>
          <a:p>
            <a:pPr lvl="1" eaLnBrk="1" hangingPunct="1"/>
            <a:endParaRPr lang="en-AU" altLang="en-US"/>
          </a:p>
        </p:txBody>
      </p:sp>
      <p:pic>
        <p:nvPicPr>
          <p:cNvPr id="43012" name="Picture 4" descr="MP900410082[1]">
            <a:extLst>
              <a:ext uri="{FF2B5EF4-FFF2-40B4-BE49-F238E27FC236}">
                <a16:creationId xmlns:a16="http://schemas.microsoft.com/office/drawing/2014/main" id="{A01A3486-F459-45BC-8A41-0C0618A1E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213100"/>
            <a:ext cx="3119437"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MP900182676[1]">
            <a:extLst>
              <a:ext uri="{FF2B5EF4-FFF2-40B4-BE49-F238E27FC236}">
                <a16:creationId xmlns:a16="http://schemas.microsoft.com/office/drawing/2014/main" id="{607883D2-AE89-4391-8661-141ECEDF7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178175"/>
            <a:ext cx="316865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6">
            <a:extLst>
              <a:ext uri="{FF2B5EF4-FFF2-40B4-BE49-F238E27FC236}">
                <a16:creationId xmlns:a16="http://schemas.microsoft.com/office/drawing/2014/main" id="{6623EBE0-9673-4715-9AE6-E5BA61008D1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2D3ADD2-DD2B-4DEC-9BBF-38378D8BE4E5}" type="slidenum">
              <a:rPr lang="en-GB" altLang="en-US" sz="1600"/>
              <a:pPr eaLnBrk="1" hangingPunct="1"/>
              <a:t>16</a:t>
            </a:fld>
            <a:endParaRPr lang="en-GB" altLang="en-US" sz="1600"/>
          </a:p>
        </p:txBody>
      </p:sp>
      <p:sp>
        <p:nvSpPr>
          <p:cNvPr id="45058" name="Rectangle 2">
            <a:extLst>
              <a:ext uri="{FF2B5EF4-FFF2-40B4-BE49-F238E27FC236}">
                <a16:creationId xmlns:a16="http://schemas.microsoft.com/office/drawing/2014/main" id="{DB00336B-D160-4083-B574-5A89AC966679}"/>
              </a:ext>
            </a:extLst>
          </p:cNvPr>
          <p:cNvSpPr>
            <a:spLocks noGrp="1" noChangeArrowheads="1"/>
          </p:cNvSpPr>
          <p:nvPr>
            <p:ph type="title"/>
          </p:nvPr>
        </p:nvSpPr>
        <p:spPr/>
        <p:txBody>
          <a:bodyPr/>
          <a:lstStyle/>
          <a:p>
            <a:pPr eaLnBrk="1" hangingPunct="1"/>
            <a:r>
              <a:rPr lang="en-AU" altLang="en-US" b="1">
                <a:ea typeface="ＭＳ Ｐゴシック" panose="020B0600070205080204" pitchFamily="34" charset="-128"/>
              </a:rPr>
              <a:t>Human factors</a:t>
            </a:r>
          </a:p>
        </p:txBody>
      </p:sp>
      <p:sp>
        <p:nvSpPr>
          <p:cNvPr id="45059" name="Rectangle 3">
            <a:extLst>
              <a:ext uri="{FF2B5EF4-FFF2-40B4-BE49-F238E27FC236}">
                <a16:creationId xmlns:a16="http://schemas.microsoft.com/office/drawing/2014/main" id="{3939ED3B-74B6-4483-8382-4A99876B4D5F}"/>
              </a:ext>
            </a:extLst>
          </p:cNvPr>
          <p:cNvSpPr>
            <a:spLocks noGrp="1" noChangeArrowheads="1"/>
          </p:cNvSpPr>
          <p:nvPr>
            <p:ph type="body" sz="half" idx="1"/>
          </p:nvPr>
        </p:nvSpPr>
        <p:spPr>
          <a:xfrm>
            <a:off x="250825" y="1570038"/>
            <a:ext cx="6265863" cy="4525962"/>
          </a:xfrm>
        </p:spPr>
        <p:txBody>
          <a:bodyPr/>
          <a:lstStyle/>
          <a:p>
            <a:pPr eaLnBrk="1" hangingPunct="1"/>
            <a:r>
              <a:rPr lang="en-AU" altLang="en-US" sz="2400" u="sng">
                <a:ea typeface="ＭＳ Ｐゴシック" panose="020B0600070205080204" pitchFamily="34" charset="-128"/>
              </a:rPr>
              <a:t>Political</a:t>
            </a:r>
            <a:r>
              <a:rPr lang="en-AU" altLang="en-US" sz="2400">
                <a:ea typeface="ＭＳ Ｐゴシック" panose="020B0600070205080204" pitchFamily="34" charset="-128"/>
              </a:rPr>
              <a:t> factors – government stability </a:t>
            </a:r>
          </a:p>
          <a:p>
            <a:pPr eaLnBrk="1" hangingPunct="1"/>
            <a:r>
              <a:rPr lang="en-AU" altLang="en-US" sz="2400" u="sng">
                <a:ea typeface="ＭＳ Ｐゴシック" panose="020B0600070205080204" pitchFamily="34" charset="-128"/>
              </a:rPr>
              <a:t>Social</a:t>
            </a:r>
            <a:r>
              <a:rPr lang="en-AU" altLang="en-US" sz="2400">
                <a:ea typeface="ＭＳ Ｐゴシック" panose="020B0600070205080204" pitchFamily="34" charset="-128"/>
              </a:rPr>
              <a:t> factors - desire of people to live close to one another / whānaungatanga</a:t>
            </a:r>
          </a:p>
          <a:p>
            <a:pPr eaLnBrk="1" hangingPunct="1"/>
            <a:r>
              <a:rPr lang="en-AU" altLang="en-US" sz="2400" u="sng">
                <a:ea typeface="ＭＳ Ｐゴシック" panose="020B0600070205080204" pitchFamily="34" charset="-128"/>
              </a:rPr>
              <a:t>Economic</a:t>
            </a:r>
            <a:r>
              <a:rPr lang="en-AU" altLang="en-US" sz="2400">
                <a:ea typeface="ＭＳ Ｐゴシック" panose="020B0600070205080204" pitchFamily="34" charset="-128"/>
              </a:rPr>
              <a:t> factors - job opportunities</a:t>
            </a:r>
          </a:p>
          <a:p>
            <a:pPr eaLnBrk="1" hangingPunct="1">
              <a:buFontTx/>
              <a:buNone/>
            </a:pPr>
            <a:endParaRPr lang="en-AU" altLang="en-US" sz="2400" b="1">
              <a:solidFill>
                <a:srgbClr val="99CC00"/>
              </a:solidFill>
              <a:ea typeface="ＭＳ Ｐゴシック" panose="020B0600070205080204" pitchFamily="34" charset="-128"/>
            </a:endParaRPr>
          </a:p>
          <a:p>
            <a:pPr eaLnBrk="1" hangingPunct="1">
              <a:buFontTx/>
              <a:buNone/>
            </a:pPr>
            <a:r>
              <a:rPr lang="en-AU" altLang="en-US" sz="2400" b="1">
                <a:solidFill>
                  <a:srgbClr val="99CC00"/>
                </a:solidFill>
                <a:ea typeface="ＭＳ Ｐゴシック" panose="020B0600070205080204" pitchFamily="34" charset="-128"/>
              </a:rPr>
              <a:t>Question / Pātai</a:t>
            </a:r>
          </a:p>
          <a:p>
            <a:pPr eaLnBrk="1" hangingPunct="1"/>
            <a:r>
              <a:rPr lang="en-AU" altLang="en-US" sz="2400">
                <a:ea typeface="ＭＳ Ｐゴシック" panose="020B0600070205080204" pitchFamily="34" charset="-128"/>
              </a:rPr>
              <a:t>What human factors make the sub-region a good place to live? </a:t>
            </a:r>
            <a:endParaRPr lang="en-GB" altLang="en-US" sz="2400">
              <a:ea typeface="ＭＳ Ｐゴシック" panose="020B0600070205080204" pitchFamily="34" charset="-128"/>
            </a:endParaRPr>
          </a:p>
        </p:txBody>
      </p:sp>
      <p:pic>
        <p:nvPicPr>
          <p:cNvPr id="45060" name="Picture 6" descr="SMARTGROWTH75">
            <a:extLst>
              <a:ext uri="{FF2B5EF4-FFF2-40B4-BE49-F238E27FC236}">
                <a16:creationId xmlns:a16="http://schemas.microsoft.com/office/drawing/2014/main" id="{3052E673-0846-44F1-AEAE-159FE519B37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516688" y="1341438"/>
            <a:ext cx="1455737" cy="2185987"/>
          </a:xfrm>
          <a:noFill/>
        </p:spPr>
      </p:pic>
      <p:pic>
        <p:nvPicPr>
          <p:cNvPr id="45061" name="Picture 7" descr="SMARTGROWTH37">
            <a:extLst>
              <a:ext uri="{FF2B5EF4-FFF2-40B4-BE49-F238E27FC236}">
                <a16:creationId xmlns:a16="http://schemas.microsoft.com/office/drawing/2014/main" id="{D5DF543D-3D25-48E7-A721-CC7B97C53607}"/>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516688" y="3716338"/>
            <a:ext cx="1455737" cy="2187575"/>
          </a:xfrm>
          <a:noFill/>
        </p:spPr>
      </p:pic>
      <p:sp>
        <p:nvSpPr>
          <p:cNvPr id="45062" name="Text Box 8">
            <a:extLst>
              <a:ext uri="{FF2B5EF4-FFF2-40B4-BE49-F238E27FC236}">
                <a16:creationId xmlns:a16="http://schemas.microsoft.com/office/drawing/2014/main" id="{908D876A-6981-4114-B4B5-76D9E19A09D3}"/>
              </a:ext>
            </a:extLst>
          </p:cNvPr>
          <p:cNvSpPr txBox="1">
            <a:spLocks noChangeArrowheads="1"/>
          </p:cNvSpPr>
          <p:nvPr/>
        </p:nvSpPr>
        <p:spPr bwMode="auto">
          <a:xfrm rot="-5400000">
            <a:off x="6630194" y="3386932"/>
            <a:ext cx="38512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AU" altLang="en-US" sz="1400"/>
              <a:t>Photos © Smart Growth</a:t>
            </a:r>
          </a:p>
          <a:p>
            <a:pPr algn="ctr" eaLnBrk="1" hangingPunct="1">
              <a:spcBef>
                <a:spcPct val="50000"/>
              </a:spcBef>
            </a:pPr>
            <a:endParaRPr lang="en-GB" altLang="en-US" sz="1400"/>
          </a:p>
        </p:txBody>
      </p:sp>
      <p:pic>
        <p:nvPicPr>
          <p:cNvPr id="45063" name="Picture 10" descr="boxmanwmf">
            <a:extLst>
              <a:ext uri="{FF2B5EF4-FFF2-40B4-BE49-F238E27FC236}">
                <a16:creationId xmlns:a16="http://schemas.microsoft.com/office/drawing/2014/main" id="{256F112E-DDB4-454C-81AF-D19649F2FA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3357563"/>
            <a:ext cx="723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a:extLst>
              <a:ext uri="{FF2B5EF4-FFF2-40B4-BE49-F238E27FC236}">
                <a16:creationId xmlns:a16="http://schemas.microsoft.com/office/drawing/2014/main" id="{44570310-E47E-4B84-B20E-1ED807134FD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AB07640-CAF3-4190-98D9-AA74F618D307}" type="slidenum">
              <a:rPr lang="en-GB" altLang="en-US" sz="1600"/>
              <a:pPr eaLnBrk="1" hangingPunct="1"/>
              <a:t>17</a:t>
            </a:fld>
            <a:endParaRPr lang="en-GB" altLang="en-US" sz="1600"/>
          </a:p>
        </p:txBody>
      </p:sp>
      <p:sp>
        <p:nvSpPr>
          <p:cNvPr id="47106" name="Rectangle 5">
            <a:extLst>
              <a:ext uri="{FF2B5EF4-FFF2-40B4-BE49-F238E27FC236}">
                <a16:creationId xmlns:a16="http://schemas.microsoft.com/office/drawing/2014/main" id="{01B1458D-FC98-41C4-B7C0-EC9E5E796F7B}"/>
              </a:ext>
            </a:extLst>
          </p:cNvPr>
          <p:cNvSpPr>
            <a:spLocks noGrp="1" noChangeArrowheads="1"/>
          </p:cNvSpPr>
          <p:nvPr>
            <p:ph type="body" sz="half" idx="1"/>
          </p:nvPr>
        </p:nvSpPr>
        <p:spPr>
          <a:xfrm>
            <a:off x="179388" y="404813"/>
            <a:ext cx="4464050" cy="5761037"/>
          </a:xfrm>
        </p:spPr>
        <p:txBody>
          <a:bodyPr/>
          <a:lstStyle/>
          <a:p>
            <a:pPr marL="533400" indent="-533400" eaLnBrk="1" hangingPunct="1">
              <a:buFontTx/>
              <a:buNone/>
            </a:pPr>
            <a:r>
              <a:rPr lang="en-AU" altLang="en-US" sz="2400">
                <a:ea typeface="ＭＳ Ｐゴシック" panose="020B0600070205080204" pitchFamily="34" charset="-128"/>
              </a:rPr>
              <a:t>	</a:t>
            </a:r>
            <a:r>
              <a:rPr lang="en-AU" altLang="en-US" b="1">
                <a:ea typeface="ＭＳ Ｐゴシック" panose="020B0600070205080204" pitchFamily="34" charset="-128"/>
              </a:rPr>
              <a:t>Population Distribution </a:t>
            </a:r>
          </a:p>
          <a:p>
            <a:pPr marL="533400" indent="-533400" algn="ctr" eaLnBrk="1" hangingPunct="1">
              <a:buFontTx/>
              <a:buNone/>
            </a:pPr>
            <a:endParaRPr lang="en-AU" altLang="en-US" sz="2400" b="1">
              <a:ea typeface="ＭＳ Ｐゴシック" panose="020B0600070205080204" pitchFamily="34" charset="-128"/>
            </a:endParaRPr>
          </a:p>
          <a:p>
            <a:pPr marL="533400" indent="-533400" eaLnBrk="1" hangingPunct="1">
              <a:buFontTx/>
              <a:buNone/>
            </a:pPr>
            <a:r>
              <a:rPr lang="en-AU" altLang="en-US" sz="2400" b="1">
                <a:solidFill>
                  <a:srgbClr val="99CC00"/>
                </a:solidFill>
                <a:ea typeface="ＭＳ Ｐゴシック" panose="020B0600070205080204" pitchFamily="34" charset="-128"/>
              </a:rPr>
              <a:t>Activity / Mahi</a:t>
            </a:r>
          </a:p>
          <a:p>
            <a:pPr marL="533400" indent="-533400" eaLnBrk="1" hangingPunct="1">
              <a:buFontTx/>
              <a:buNone/>
            </a:pPr>
            <a:r>
              <a:rPr lang="en-AU" altLang="en-US" sz="2400">
                <a:ea typeface="ＭＳ Ｐゴシック" panose="020B0600070205080204" pitchFamily="34" charset="-128"/>
              </a:rPr>
              <a:t>Complete:</a:t>
            </a:r>
          </a:p>
          <a:p>
            <a:pPr marL="533400" indent="-533400" eaLnBrk="1" hangingPunct="1">
              <a:buFontTx/>
              <a:buAutoNum type="arabicPeriod"/>
            </a:pPr>
            <a:r>
              <a:rPr lang="en-AU" altLang="en-US" sz="2400">
                <a:ea typeface="ＭＳ Ｐゴシック" panose="020B0600070205080204" pitchFamily="34" charset="-128"/>
              </a:rPr>
              <a:t>Identify sparse / dense population</a:t>
            </a:r>
          </a:p>
          <a:p>
            <a:pPr marL="533400" indent="-533400" eaLnBrk="1" hangingPunct="1">
              <a:buFontTx/>
              <a:buAutoNum type="arabicPeriod"/>
            </a:pPr>
            <a:r>
              <a:rPr lang="en-AU" altLang="en-US" sz="2400">
                <a:ea typeface="ＭＳ Ｐゴシック" panose="020B0600070205080204" pitchFamily="34" charset="-128"/>
              </a:rPr>
              <a:t>Physical characteristics that may contribute </a:t>
            </a:r>
          </a:p>
          <a:p>
            <a:pPr marL="533400" indent="-533400" eaLnBrk="1" hangingPunct="1">
              <a:buFontTx/>
              <a:buAutoNum type="arabicPeriod"/>
            </a:pPr>
            <a:r>
              <a:rPr lang="en-AU" altLang="en-US" sz="2400">
                <a:ea typeface="ＭＳ Ｐゴシック" panose="020B0600070205080204" pitchFamily="34" charset="-128"/>
              </a:rPr>
              <a:t>Human characteristics that may contribute</a:t>
            </a:r>
          </a:p>
          <a:p>
            <a:pPr marL="533400" indent="-533400" eaLnBrk="1" hangingPunct="1">
              <a:buFontTx/>
              <a:buAutoNum type="arabicPeriod"/>
            </a:pPr>
            <a:r>
              <a:rPr lang="en-AU" altLang="en-US" sz="2400">
                <a:ea typeface="ＭＳ Ｐゴシック" panose="020B0600070205080204" pitchFamily="34" charset="-128"/>
              </a:rPr>
              <a:t>Share  answers </a:t>
            </a:r>
          </a:p>
        </p:txBody>
      </p:sp>
      <p:pic>
        <p:nvPicPr>
          <p:cNvPr id="47107" name="Picture 7" descr="MFE Map of NZ population">
            <a:extLst>
              <a:ext uri="{FF2B5EF4-FFF2-40B4-BE49-F238E27FC236}">
                <a16:creationId xmlns:a16="http://schemas.microsoft.com/office/drawing/2014/main" id="{46CF0831-C408-417B-96B5-47448971970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25975" y="765175"/>
            <a:ext cx="4308475" cy="5256213"/>
          </a:xfrm>
          <a:noFill/>
        </p:spPr>
      </p:pic>
      <p:sp>
        <p:nvSpPr>
          <p:cNvPr id="47108" name="Text Box 8">
            <a:extLst>
              <a:ext uri="{FF2B5EF4-FFF2-40B4-BE49-F238E27FC236}">
                <a16:creationId xmlns:a16="http://schemas.microsoft.com/office/drawing/2014/main" id="{94375279-0595-413D-B502-0A2CBACD58F4}"/>
              </a:ext>
            </a:extLst>
          </p:cNvPr>
          <p:cNvSpPr txBox="1">
            <a:spLocks noChangeArrowheads="1"/>
          </p:cNvSpPr>
          <p:nvPr/>
        </p:nvSpPr>
        <p:spPr bwMode="auto">
          <a:xfrm rot="-5400000">
            <a:off x="7108825" y="4057650"/>
            <a:ext cx="33845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AU" altLang="en-US" sz="1400"/>
              <a:t>Source: Ministry for the Environment</a:t>
            </a:r>
          </a:p>
          <a:p>
            <a:pPr algn="ctr" eaLnBrk="1" hangingPunct="1">
              <a:spcBef>
                <a:spcPct val="50000"/>
              </a:spcBef>
            </a:pPr>
            <a:r>
              <a:rPr lang="en-GB" altLang="en-US" sz="1000">
                <a:hlinkClick r:id="rId4"/>
              </a:rPr>
              <a:t>http://www.mfe.govt.nz/publications/ser/enz07-dec07/html/chapter2-environment/page3.html</a:t>
            </a:r>
            <a:endParaRPr lang="en-GB" altLang="en-US" sz="1000"/>
          </a:p>
        </p:txBody>
      </p:sp>
      <p:pic>
        <p:nvPicPr>
          <p:cNvPr id="47109" name="Picture 9" descr="boxmanwmf">
            <a:extLst>
              <a:ext uri="{FF2B5EF4-FFF2-40B4-BE49-F238E27FC236}">
                <a16:creationId xmlns:a16="http://schemas.microsoft.com/office/drawing/2014/main" id="{4CCDFEA6-C615-4E71-99CB-6942A75BC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1484313"/>
            <a:ext cx="723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4">
            <a:extLst>
              <a:ext uri="{FF2B5EF4-FFF2-40B4-BE49-F238E27FC236}">
                <a16:creationId xmlns:a16="http://schemas.microsoft.com/office/drawing/2014/main" id="{566E093B-5C40-40F6-91EA-3050E80ACED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06A0259-41F7-4F55-A022-12F339EB7105}" type="slidenum">
              <a:rPr lang="en-GB" altLang="en-US" sz="1600"/>
              <a:pPr eaLnBrk="1" hangingPunct="1"/>
              <a:t>18</a:t>
            </a:fld>
            <a:endParaRPr lang="en-GB" altLang="en-US" sz="1600"/>
          </a:p>
        </p:txBody>
      </p:sp>
      <p:sp>
        <p:nvSpPr>
          <p:cNvPr id="49154" name="Rectangle 2">
            <a:extLst>
              <a:ext uri="{FF2B5EF4-FFF2-40B4-BE49-F238E27FC236}">
                <a16:creationId xmlns:a16="http://schemas.microsoft.com/office/drawing/2014/main" id="{09AB95EF-C4A2-4247-BA29-F9480E11931C}"/>
              </a:ext>
            </a:extLst>
          </p:cNvPr>
          <p:cNvSpPr>
            <a:spLocks noGrp="1" noChangeArrowheads="1"/>
          </p:cNvSpPr>
          <p:nvPr>
            <p:ph type="title"/>
          </p:nvPr>
        </p:nvSpPr>
        <p:spPr/>
        <p:txBody>
          <a:bodyPr/>
          <a:lstStyle/>
          <a:p>
            <a:pPr eaLnBrk="1" hangingPunct="1"/>
            <a:r>
              <a:rPr lang="en-AU" altLang="en-US" b="1">
                <a:ea typeface="ＭＳ Ｐゴシック" panose="020B0600070205080204" pitchFamily="34" charset="-128"/>
              </a:rPr>
              <a:t>Your place</a:t>
            </a:r>
          </a:p>
        </p:txBody>
      </p:sp>
      <p:sp>
        <p:nvSpPr>
          <p:cNvPr id="49155" name="Rectangle 3">
            <a:extLst>
              <a:ext uri="{FF2B5EF4-FFF2-40B4-BE49-F238E27FC236}">
                <a16:creationId xmlns:a16="http://schemas.microsoft.com/office/drawing/2014/main" id="{A6F03EA9-F0A2-4120-9B93-99F15C500DDF}"/>
              </a:ext>
            </a:extLst>
          </p:cNvPr>
          <p:cNvSpPr>
            <a:spLocks noGrp="1" noChangeArrowheads="1"/>
          </p:cNvSpPr>
          <p:nvPr>
            <p:ph type="body" idx="1"/>
          </p:nvPr>
        </p:nvSpPr>
        <p:spPr>
          <a:xfrm>
            <a:off x="468313" y="1484313"/>
            <a:ext cx="8424862" cy="4525962"/>
          </a:xfrm>
        </p:spPr>
        <p:txBody>
          <a:bodyPr/>
          <a:lstStyle/>
          <a:p>
            <a:pPr eaLnBrk="1" hangingPunct="1"/>
            <a:r>
              <a:rPr lang="en-AU" altLang="en-US" sz="2800">
                <a:ea typeface="ＭＳ Ｐゴシック" panose="020B0600070205080204" pitchFamily="34" charset="-128"/>
              </a:rPr>
              <a:t>Visit Google Earth, look at your district or town</a:t>
            </a:r>
          </a:p>
          <a:p>
            <a:pPr eaLnBrk="1" hangingPunct="1">
              <a:buFontTx/>
              <a:buNone/>
            </a:pPr>
            <a:r>
              <a:rPr lang="en-AU" altLang="en-US" sz="2800" b="1">
                <a:solidFill>
                  <a:srgbClr val="99CC00"/>
                </a:solidFill>
                <a:ea typeface="ＭＳ Ｐゴシック" panose="020B0600070205080204" pitchFamily="34" charset="-128"/>
              </a:rPr>
              <a:t>Activity / Mahi</a:t>
            </a:r>
          </a:p>
          <a:p>
            <a:pPr eaLnBrk="1" hangingPunct="1"/>
            <a:r>
              <a:rPr lang="en-AU" altLang="en-US" sz="2800">
                <a:ea typeface="ＭＳ Ｐゴシック" panose="020B0600070205080204" pitchFamily="34" charset="-128"/>
              </a:rPr>
              <a:t>In groups:</a:t>
            </a:r>
          </a:p>
          <a:p>
            <a:pPr lvl="1" eaLnBrk="1" hangingPunct="1">
              <a:buFontTx/>
              <a:buNone/>
            </a:pPr>
            <a:r>
              <a:rPr lang="en-AU" altLang="en-US" sz="2400"/>
              <a:t>1. Identify two areas with sparse / dense populations</a:t>
            </a:r>
          </a:p>
          <a:p>
            <a:pPr lvl="1" eaLnBrk="1" hangingPunct="1">
              <a:buFontTx/>
              <a:buNone/>
            </a:pPr>
            <a:r>
              <a:rPr lang="en-AU" altLang="en-US" sz="2400"/>
              <a:t>2. List physical characteristics that may contribute </a:t>
            </a:r>
          </a:p>
          <a:p>
            <a:pPr lvl="1" eaLnBrk="1" hangingPunct="1">
              <a:buFontTx/>
              <a:buNone/>
            </a:pPr>
            <a:r>
              <a:rPr lang="en-AU" altLang="en-US" sz="2400"/>
              <a:t>3. List human characteristics that may contribute </a:t>
            </a:r>
          </a:p>
          <a:p>
            <a:pPr lvl="1" eaLnBrk="1" hangingPunct="1">
              <a:buFontTx/>
              <a:buNone/>
            </a:pPr>
            <a:r>
              <a:rPr lang="en-AU" altLang="en-US" sz="2400"/>
              <a:t>4. Share your answers</a:t>
            </a:r>
            <a:endParaRPr lang="en-GB" altLang="en-US" sz="2400"/>
          </a:p>
        </p:txBody>
      </p:sp>
      <p:pic>
        <p:nvPicPr>
          <p:cNvPr id="49156" name="Picture 4" descr="boxmanwmf">
            <a:extLst>
              <a:ext uri="{FF2B5EF4-FFF2-40B4-BE49-F238E27FC236}">
                <a16:creationId xmlns:a16="http://schemas.microsoft.com/office/drawing/2014/main" id="{222599B5-6312-4E9D-BFA6-2B9D6E342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2060575"/>
            <a:ext cx="723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4">
            <a:extLst>
              <a:ext uri="{FF2B5EF4-FFF2-40B4-BE49-F238E27FC236}">
                <a16:creationId xmlns:a16="http://schemas.microsoft.com/office/drawing/2014/main" id="{79F20540-7903-4B7E-A895-0E9316F83DF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A26667F-63DB-4B50-A31B-3E06F2FF8F25}" type="slidenum">
              <a:rPr lang="en-GB" altLang="en-US" sz="1600"/>
              <a:pPr eaLnBrk="1" hangingPunct="1"/>
              <a:t>19</a:t>
            </a:fld>
            <a:endParaRPr lang="en-GB" altLang="en-US" sz="1600"/>
          </a:p>
        </p:txBody>
      </p:sp>
      <p:sp>
        <p:nvSpPr>
          <p:cNvPr id="51202" name="Rectangle 2">
            <a:extLst>
              <a:ext uri="{FF2B5EF4-FFF2-40B4-BE49-F238E27FC236}">
                <a16:creationId xmlns:a16="http://schemas.microsoft.com/office/drawing/2014/main" id="{6FC2F3CD-6F83-41EC-8AEF-D17A8F933197}"/>
              </a:ext>
            </a:extLst>
          </p:cNvPr>
          <p:cNvSpPr>
            <a:spLocks noGrp="1" noChangeArrowheads="1"/>
          </p:cNvSpPr>
          <p:nvPr>
            <p:ph type="title"/>
          </p:nvPr>
        </p:nvSpPr>
        <p:spPr/>
        <p:txBody>
          <a:bodyPr/>
          <a:lstStyle/>
          <a:p>
            <a:pPr eaLnBrk="1" hangingPunct="1"/>
            <a:r>
              <a:rPr lang="en-AU" altLang="en-US" b="1">
                <a:ea typeface="ＭＳ Ｐゴシック" panose="020B0600070205080204" pitchFamily="34" charset="-128"/>
              </a:rPr>
              <a:t>Western BOP sub-region</a:t>
            </a:r>
          </a:p>
        </p:txBody>
      </p:sp>
      <p:sp>
        <p:nvSpPr>
          <p:cNvPr id="51203" name="Rectangle 3">
            <a:extLst>
              <a:ext uri="{FF2B5EF4-FFF2-40B4-BE49-F238E27FC236}">
                <a16:creationId xmlns:a16="http://schemas.microsoft.com/office/drawing/2014/main" id="{3EF68E5A-5ADA-4265-A9DC-D948A4CE5ECB}"/>
              </a:ext>
            </a:extLst>
          </p:cNvPr>
          <p:cNvSpPr>
            <a:spLocks noGrp="1" noChangeArrowheads="1"/>
          </p:cNvSpPr>
          <p:nvPr>
            <p:ph type="body" idx="1"/>
          </p:nvPr>
        </p:nvSpPr>
        <p:spPr>
          <a:xfrm>
            <a:off x="468313" y="2060575"/>
            <a:ext cx="8229600" cy="3240088"/>
          </a:xfrm>
        </p:spPr>
        <p:txBody>
          <a:bodyPr/>
          <a:lstStyle/>
          <a:p>
            <a:pPr eaLnBrk="1" hangingPunct="1">
              <a:lnSpc>
                <a:spcPct val="90000"/>
              </a:lnSpc>
            </a:pPr>
            <a:r>
              <a:rPr lang="en-AU" altLang="en-US" sz="2800">
                <a:ea typeface="ＭＳ Ｐゴシック" panose="020B0600070205080204" pitchFamily="34" charset="-128"/>
              </a:rPr>
              <a:t>Includes Tauranga City and Western Bay of Plenty District</a:t>
            </a:r>
          </a:p>
          <a:p>
            <a:pPr eaLnBrk="1" hangingPunct="1">
              <a:lnSpc>
                <a:spcPct val="90000"/>
              </a:lnSpc>
            </a:pPr>
            <a:endParaRPr lang="en-AU" altLang="en-US" sz="2800">
              <a:ea typeface="ＭＳ Ｐゴシック" panose="020B0600070205080204" pitchFamily="34" charset="-128"/>
            </a:endParaRPr>
          </a:p>
          <a:p>
            <a:pPr eaLnBrk="1" hangingPunct="1">
              <a:lnSpc>
                <a:spcPct val="90000"/>
              </a:lnSpc>
            </a:pPr>
            <a:r>
              <a:rPr lang="en-AU" altLang="en-US" sz="2800">
                <a:ea typeface="ＭＳ Ｐゴシック" panose="020B0600070205080204" pitchFamily="34" charset="-128"/>
              </a:rPr>
              <a:t>Look at the slides and complete the activity  slide</a:t>
            </a:r>
          </a:p>
          <a:p>
            <a:pPr eaLnBrk="1" hangingPunct="1">
              <a:lnSpc>
                <a:spcPct val="90000"/>
              </a:lnSpc>
            </a:pPr>
            <a:endParaRPr lang="en-AU" altLang="en-US" sz="2800" b="1">
              <a:ea typeface="ＭＳ Ｐゴシック" panose="020B0600070205080204" pitchFamily="34" charset="-128"/>
            </a:endParaRPr>
          </a:p>
          <a:p>
            <a:pPr eaLnBrk="1" hangingPunct="1">
              <a:lnSpc>
                <a:spcPct val="90000"/>
              </a:lnSpc>
            </a:pPr>
            <a:endParaRPr lang="en-GB" altLang="en-US" sz="2800" b="1">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4">
            <a:extLst>
              <a:ext uri="{FF2B5EF4-FFF2-40B4-BE49-F238E27FC236}">
                <a16:creationId xmlns:a16="http://schemas.microsoft.com/office/drawing/2014/main" id="{B9EA2FAC-7A7A-4820-BC9B-06D010C9D10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9F53C50-45E6-446E-9650-8C9713E28D03}" type="slidenum">
              <a:rPr lang="en-GB" altLang="en-US" sz="1600"/>
              <a:pPr eaLnBrk="1" hangingPunct="1"/>
              <a:t>2</a:t>
            </a:fld>
            <a:endParaRPr lang="en-GB" altLang="en-US" sz="1600"/>
          </a:p>
        </p:txBody>
      </p:sp>
      <p:sp>
        <p:nvSpPr>
          <p:cNvPr id="20482" name="Rectangle 2">
            <a:extLst>
              <a:ext uri="{FF2B5EF4-FFF2-40B4-BE49-F238E27FC236}">
                <a16:creationId xmlns:a16="http://schemas.microsoft.com/office/drawing/2014/main" id="{B4FE7296-76FA-4289-B765-39007D533E6C}"/>
              </a:ext>
            </a:extLst>
          </p:cNvPr>
          <p:cNvSpPr>
            <a:spLocks noGrp="1" noChangeArrowheads="1"/>
          </p:cNvSpPr>
          <p:nvPr>
            <p:ph type="title"/>
          </p:nvPr>
        </p:nvSpPr>
        <p:spPr/>
        <p:txBody>
          <a:bodyPr/>
          <a:lstStyle/>
          <a:p>
            <a:pPr eaLnBrk="1" hangingPunct="1"/>
            <a:r>
              <a:rPr lang="en-AU" altLang="en-US" b="1">
                <a:ea typeface="ＭＳ Ｐゴシック" panose="020B0600070205080204" pitchFamily="34" charset="-128"/>
              </a:rPr>
              <a:t>Population distribution</a:t>
            </a:r>
            <a:endParaRPr lang="en-GB" altLang="en-US" b="1">
              <a:ea typeface="ＭＳ Ｐゴシック" panose="020B0600070205080204" pitchFamily="34" charset="-128"/>
            </a:endParaRPr>
          </a:p>
        </p:txBody>
      </p:sp>
      <p:sp>
        <p:nvSpPr>
          <p:cNvPr id="20483" name="Rectangle 3">
            <a:extLst>
              <a:ext uri="{FF2B5EF4-FFF2-40B4-BE49-F238E27FC236}">
                <a16:creationId xmlns:a16="http://schemas.microsoft.com/office/drawing/2014/main" id="{5F95F524-7D8F-47D8-BB4D-1FF559B6E507}"/>
              </a:ext>
            </a:extLst>
          </p:cNvPr>
          <p:cNvSpPr>
            <a:spLocks noGrp="1" noChangeArrowheads="1"/>
          </p:cNvSpPr>
          <p:nvPr>
            <p:ph type="body" idx="1"/>
          </p:nvPr>
        </p:nvSpPr>
        <p:spPr>
          <a:xfrm>
            <a:off x="250825" y="2060575"/>
            <a:ext cx="5688013" cy="3673475"/>
          </a:xfrm>
        </p:spPr>
        <p:txBody>
          <a:bodyPr/>
          <a:lstStyle/>
          <a:p>
            <a:pPr eaLnBrk="1" hangingPunct="1"/>
            <a:r>
              <a:rPr lang="en-AU" altLang="en-US">
                <a:ea typeface="ＭＳ Ｐゴシック" panose="020B0600070205080204" pitchFamily="34" charset="-128"/>
              </a:rPr>
              <a:t>Pattern of where people live</a:t>
            </a:r>
          </a:p>
          <a:p>
            <a:pPr eaLnBrk="1" hangingPunct="1"/>
            <a:r>
              <a:rPr lang="en-AU" altLang="en-US" u="sng">
                <a:ea typeface="ＭＳ Ｐゴシック" panose="020B0600070205080204" pitchFamily="34" charset="-128"/>
              </a:rPr>
              <a:t>Sparsely</a:t>
            </a:r>
            <a:r>
              <a:rPr lang="en-AU" altLang="en-US">
                <a:ea typeface="ＭＳ Ｐゴシック" panose="020B0600070205080204" pitchFamily="34" charset="-128"/>
              </a:rPr>
              <a:t> populated = few people</a:t>
            </a:r>
          </a:p>
          <a:p>
            <a:pPr eaLnBrk="1" hangingPunct="1"/>
            <a:r>
              <a:rPr lang="en-AU" altLang="en-US" u="sng">
                <a:ea typeface="ＭＳ Ｐゴシック" panose="020B0600070205080204" pitchFamily="34" charset="-128"/>
              </a:rPr>
              <a:t>Densely</a:t>
            </a:r>
            <a:r>
              <a:rPr lang="en-AU" altLang="en-US">
                <a:ea typeface="ＭＳ Ｐゴシック" panose="020B0600070205080204" pitchFamily="34" charset="-128"/>
              </a:rPr>
              <a:t> populated = many people</a:t>
            </a:r>
          </a:p>
        </p:txBody>
      </p:sp>
      <p:pic>
        <p:nvPicPr>
          <p:cNvPr id="20484" name="Picture 4" descr="MP900431317[1]">
            <a:extLst>
              <a:ext uri="{FF2B5EF4-FFF2-40B4-BE49-F238E27FC236}">
                <a16:creationId xmlns:a16="http://schemas.microsoft.com/office/drawing/2014/main" id="{6A36CF38-BC8F-487E-AC1E-0B49E78E5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2636838"/>
            <a:ext cx="34194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4">
            <a:extLst>
              <a:ext uri="{FF2B5EF4-FFF2-40B4-BE49-F238E27FC236}">
                <a16:creationId xmlns:a16="http://schemas.microsoft.com/office/drawing/2014/main" id="{3775A58A-7416-4175-865A-F9403DD44AC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99B2F87-CC7E-4EF6-AC42-062158874996}" type="slidenum">
              <a:rPr lang="en-GB" altLang="en-US" sz="1600"/>
              <a:pPr eaLnBrk="1" hangingPunct="1"/>
              <a:t>20</a:t>
            </a:fld>
            <a:endParaRPr lang="en-GB" altLang="en-US" sz="1600"/>
          </a:p>
        </p:txBody>
      </p:sp>
      <p:sp>
        <p:nvSpPr>
          <p:cNvPr id="53250" name="Rectangle 2">
            <a:extLst>
              <a:ext uri="{FF2B5EF4-FFF2-40B4-BE49-F238E27FC236}">
                <a16:creationId xmlns:a16="http://schemas.microsoft.com/office/drawing/2014/main" id="{4995E202-3702-4117-9825-7F1297E8C56A}"/>
              </a:ext>
            </a:extLst>
          </p:cNvPr>
          <p:cNvSpPr>
            <a:spLocks noGrp="1" noChangeArrowheads="1"/>
          </p:cNvSpPr>
          <p:nvPr>
            <p:ph type="title"/>
          </p:nvPr>
        </p:nvSpPr>
        <p:spPr/>
        <p:txBody>
          <a:bodyPr/>
          <a:lstStyle/>
          <a:p>
            <a:pPr eaLnBrk="1" hangingPunct="1"/>
            <a:r>
              <a:rPr lang="en-AU" altLang="en-US" sz="4000">
                <a:ea typeface="ＭＳ Ｐゴシック" panose="020B0600070205080204" pitchFamily="34" charset="-128"/>
              </a:rPr>
              <a:t> </a:t>
            </a:r>
            <a:r>
              <a:rPr lang="en-AU" altLang="en-US" sz="4800" b="1">
                <a:ea typeface="ＭＳ Ｐゴシック" panose="020B0600070205080204" pitchFamily="34" charset="-128"/>
              </a:rPr>
              <a:t>Tauranga City population distribution</a:t>
            </a:r>
            <a:endParaRPr lang="en-GB" altLang="en-US" sz="4800" b="1">
              <a:ea typeface="ＭＳ Ｐゴシック" panose="020B0600070205080204" pitchFamily="34" charset="-128"/>
            </a:endParaRPr>
          </a:p>
        </p:txBody>
      </p:sp>
      <p:pic>
        <p:nvPicPr>
          <p:cNvPr id="53251" name="Picture 4">
            <a:extLst>
              <a:ext uri="{FF2B5EF4-FFF2-40B4-BE49-F238E27FC236}">
                <a16:creationId xmlns:a16="http://schemas.microsoft.com/office/drawing/2014/main" id="{F3681B57-F3D0-41FF-80D3-8FC215BB4B9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23925" y="1484313"/>
            <a:ext cx="7316788" cy="4525962"/>
          </a:xfrm>
          <a:noFill/>
        </p:spPr>
      </p:pic>
      <p:sp>
        <p:nvSpPr>
          <p:cNvPr id="53252" name="Text Box 5">
            <a:extLst>
              <a:ext uri="{FF2B5EF4-FFF2-40B4-BE49-F238E27FC236}">
                <a16:creationId xmlns:a16="http://schemas.microsoft.com/office/drawing/2014/main" id="{400B0110-5856-45AB-85BD-4D7222E02A3C}"/>
              </a:ext>
            </a:extLst>
          </p:cNvPr>
          <p:cNvSpPr txBox="1">
            <a:spLocks noChangeArrowheads="1"/>
          </p:cNvSpPr>
          <p:nvPr/>
        </p:nvSpPr>
        <p:spPr bwMode="auto">
          <a:xfrm rot="-5400000">
            <a:off x="6061869" y="2721769"/>
            <a:ext cx="554355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AU" altLang="en-US" sz="1400"/>
              <a:t>Source: SmartGrowth: Development Trends Report 2009, for 2008 to 2009 prepared by Tauranga City and Western Bay of Plenty District Councils</a:t>
            </a:r>
          </a:p>
          <a:p>
            <a:pPr eaLnBrk="1" hangingPunct="1">
              <a:spcBef>
                <a:spcPct val="50000"/>
              </a:spcBef>
            </a:pPr>
            <a:endParaRPr lang="en-GB" alt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4">
            <a:extLst>
              <a:ext uri="{FF2B5EF4-FFF2-40B4-BE49-F238E27FC236}">
                <a16:creationId xmlns:a16="http://schemas.microsoft.com/office/drawing/2014/main" id="{F099E0EE-4AA1-4BA2-9A96-0D8C12B9875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BF36763-C134-4032-8950-F3D091921059}" type="slidenum">
              <a:rPr lang="en-GB" altLang="en-US" sz="1600"/>
              <a:pPr eaLnBrk="1" hangingPunct="1"/>
              <a:t>21</a:t>
            </a:fld>
            <a:endParaRPr lang="en-GB" altLang="en-US" sz="1600"/>
          </a:p>
        </p:txBody>
      </p:sp>
      <p:sp>
        <p:nvSpPr>
          <p:cNvPr id="54274" name="Rectangle 2">
            <a:extLst>
              <a:ext uri="{FF2B5EF4-FFF2-40B4-BE49-F238E27FC236}">
                <a16:creationId xmlns:a16="http://schemas.microsoft.com/office/drawing/2014/main" id="{F4FE5111-A38B-4F7E-B490-CE05DF7E698E}"/>
              </a:ext>
            </a:extLst>
          </p:cNvPr>
          <p:cNvSpPr>
            <a:spLocks noGrp="1" noChangeArrowheads="1"/>
          </p:cNvSpPr>
          <p:nvPr>
            <p:ph type="title"/>
          </p:nvPr>
        </p:nvSpPr>
        <p:spPr/>
        <p:txBody>
          <a:bodyPr/>
          <a:lstStyle/>
          <a:p>
            <a:pPr eaLnBrk="1" hangingPunct="1"/>
            <a:r>
              <a:rPr lang="en-AU" altLang="en-US" sz="4000">
                <a:ea typeface="ＭＳ Ｐゴシック" panose="020B0600070205080204" pitchFamily="34" charset="-128"/>
              </a:rPr>
              <a:t> </a:t>
            </a:r>
            <a:r>
              <a:rPr lang="en-AU" altLang="en-US" sz="4800" b="1">
                <a:ea typeface="ＭＳ Ｐゴシック" panose="020B0600070205080204" pitchFamily="34" charset="-128"/>
              </a:rPr>
              <a:t>WBOP District population distribution</a:t>
            </a:r>
            <a:endParaRPr lang="en-GB" altLang="en-US" sz="4800" b="1">
              <a:ea typeface="ＭＳ Ｐゴシック" panose="020B0600070205080204" pitchFamily="34" charset="-128"/>
            </a:endParaRPr>
          </a:p>
        </p:txBody>
      </p:sp>
      <p:sp>
        <p:nvSpPr>
          <p:cNvPr id="54275" name="Text Box 4">
            <a:extLst>
              <a:ext uri="{FF2B5EF4-FFF2-40B4-BE49-F238E27FC236}">
                <a16:creationId xmlns:a16="http://schemas.microsoft.com/office/drawing/2014/main" id="{4B3B749B-0C9B-4696-9BD5-B5426BE7B2B1}"/>
              </a:ext>
            </a:extLst>
          </p:cNvPr>
          <p:cNvSpPr txBox="1">
            <a:spLocks noChangeArrowheads="1"/>
          </p:cNvSpPr>
          <p:nvPr/>
        </p:nvSpPr>
        <p:spPr bwMode="auto">
          <a:xfrm rot="-5400000">
            <a:off x="6061869" y="2721769"/>
            <a:ext cx="554355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AU" altLang="en-US" sz="1400"/>
              <a:t>Source: SmartGrowth: Development Trends Report 2009, for 2008 to 2009 prepared by Tauranga City and Western Bay of Plenty District Councils</a:t>
            </a:r>
          </a:p>
          <a:p>
            <a:pPr eaLnBrk="1" hangingPunct="1">
              <a:spcBef>
                <a:spcPct val="50000"/>
              </a:spcBef>
            </a:pPr>
            <a:endParaRPr lang="en-GB" altLang="en-US" sz="1400"/>
          </a:p>
        </p:txBody>
      </p:sp>
      <p:pic>
        <p:nvPicPr>
          <p:cNvPr id="54276" name="Picture 6">
            <a:extLst>
              <a:ext uri="{FF2B5EF4-FFF2-40B4-BE49-F238E27FC236}">
                <a16:creationId xmlns:a16="http://schemas.microsoft.com/office/drawing/2014/main" id="{3459E723-05F5-4EA2-A95A-C30B0FFF08B5}"/>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b="3555"/>
          <a:stretch>
            <a:fillRect/>
          </a:stretch>
        </p:blipFill>
        <p:spPr>
          <a:xfrm>
            <a:off x="827088" y="1484313"/>
            <a:ext cx="7034212" cy="4754562"/>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4">
            <a:extLst>
              <a:ext uri="{FF2B5EF4-FFF2-40B4-BE49-F238E27FC236}">
                <a16:creationId xmlns:a16="http://schemas.microsoft.com/office/drawing/2014/main" id="{F66B2BA7-272F-4C7D-BDDF-CC5C0F9ABAD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5CD6D30-FA4E-4963-A5BF-F15CF9C99F12}" type="slidenum">
              <a:rPr lang="en-GB" altLang="en-US" sz="1600"/>
              <a:pPr eaLnBrk="1" hangingPunct="1"/>
              <a:t>22</a:t>
            </a:fld>
            <a:endParaRPr lang="en-GB" altLang="en-US" sz="1600"/>
          </a:p>
        </p:txBody>
      </p:sp>
      <p:sp>
        <p:nvSpPr>
          <p:cNvPr id="55298" name="Rectangle 3">
            <a:extLst>
              <a:ext uri="{FF2B5EF4-FFF2-40B4-BE49-F238E27FC236}">
                <a16:creationId xmlns:a16="http://schemas.microsoft.com/office/drawing/2014/main" id="{2E6B6920-519E-442A-85D2-A0F08EB89854}"/>
              </a:ext>
            </a:extLst>
          </p:cNvPr>
          <p:cNvSpPr>
            <a:spLocks noGrp="1" noChangeArrowheads="1"/>
          </p:cNvSpPr>
          <p:nvPr>
            <p:ph type="body" idx="1"/>
          </p:nvPr>
        </p:nvSpPr>
        <p:spPr>
          <a:xfrm>
            <a:off x="468313" y="908050"/>
            <a:ext cx="8496300" cy="5102225"/>
          </a:xfrm>
        </p:spPr>
        <p:txBody>
          <a:bodyPr/>
          <a:lstStyle/>
          <a:p>
            <a:pPr eaLnBrk="1" hangingPunct="1">
              <a:lnSpc>
                <a:spcPct val="90000"/>
              </a:lnSpc>
              <a:buFontTx/>
              <a:buNone/>
            </a:pPr>
            <a:r>
              <a:rPr lang="en-AU" altLang="en-US" b="1">
                <a:solidFill>
                  <a:srgbClr val="99CC00"/>
                </a:solidFill>
                <a:ea typeface="ＭＳ Ｐゴシック" panose="020B0600070205080204" pitchFamily="34" charset="-128"/>
              </a:rPr>
              <a:t>Activity/ Mahi:</a:t>
            </a:r>
          </a:p>
          <a:p>
            <a:pPr eaLnBrk="1" hangingPunct="1">
              <a:lnSpc>
                <a:spcPct val="90000"/>
              </a:lnSpc>
              <a:buFontTx/>
              <a:buNone/>
            </a:pPr>
            <a:endParaRPr lang="en-AU" altLang="en-US" b="1">
              <a:solidFill>
                <a:srgbClr val="99CC00"/>
              </a:solidFill>
              <a:ea typeface="ＭＳ Ｐゴシック" panose="020B0600070205080204" pitchFamily="34" charset="-128"/>
            </a:endParaRPr>
          </a:p>
          <a:p>
            <a:pPr eaLnBrk="1" hangingPunct="1">
              <a:lnSpc>
                <a:spcPct val="90000"/>
              </a:lnSpc>
            </a:pPr>
            <a:r>
              <a:rPr lang="en-AU" altLang="en-US">
                <a:ea typeface="ＭＳ Ｐゴシック" panose="020B0600070205080204" pitchFamily="34" charset="-128"/>
              </a:rPr>
              <a:t>Look at each table on the last two slides</a:t>
            </a:r>
          </a:p>
          <a:p>
            <a:pPr eaLnBrk="1" hangingPunct="1">
              <a:lnSpc>
                <a:spcPct val="90000"/>
              </a:lnSpc>
            </a:pPr>
            <a:r>
              <a:rPr lang="en-AU" altLang="en-US">
                <a:ea typeface="ＭＳ Ｐゴシック" panose="020B0600070205080204" pitchFamily="34" charset="-128"/>
              </a:rPr>
              <a:t>What do they tell you about:  </a:t>
            </a:r>
          </a:p>
          <a:p>
            <a:pPr eaLnBrk="1" hangingPunct="1">
              <a:lnSpc>
                <a:spcPct val="90000"/>
              </a:lnSpc>
            </a:pPr>
            <a:endParaRPr lang="en-AU" altLang="en-US">
              <a:ea typeface="ＭＳ Ｐゴシック" panose="020B0600070205080204" pitchFamily="34" charset="-128"/>
            </a:endParaRPr>
          </a:p>
          <a:p>
            <a:pPr lvl="1" eaLnBrk="1" hangingPunct="1">
              <a:lnSpc>
                <a:spcPct val="90000"/>
              </a:lnSpc>
            </a:pPr>
            <a:r>
              <a:rPr lang="en-AU" altLang="en-US" sz="3200"/>
              <a:t>Population distribution</a:t>
            </a:r>
          </a:p>
          <a:p>
            <a:pPr lvl="1" eaLnBrk="1" hangingPunct="1">
              <a:lnSpc>
                <a:spcPct val="90000"/>
              </a:lnSpc>
            </a:pPr>
            <a:r>
              <a:rPr lang="en-AU" altLang="en-US" sz="3200"/>
              <a:t>Growth</a:t>
            </a:r>
          </a:p>
          <a:p>
            <a:pPr lvl="1" eaLnBrk="1" hangingPunct="1">
              <a:lnSpc>
                <a:spcPct val="90000"/>
              </a:lnSpc>
            </a:pPr>
            <a:r>
              <a:rPr lang="en-AU" altLang="en-US" sz="3200"/>
              <a:t>Residential housing</a:t>
            </a:r>
          </a:p>
          <a:p>
            <a:pPr eaLnBrk="1" hangingPunct="1"/>
            <a:endParaRPr lang="en-US" altLang="en-US" b="1">
              <a:ea typeface="ＭＳ Ｐゴシック" panose="020B0600070205080204" pitchFamily="34" charset="-128"/>
            </a:endParaRPr>
          </a:p>
        </p:txBody>
      </p:sp>
      <p:pic>
        <p:nvPicPr>
          <p:cNvPr id="55299" name="Picture 4" descr="boxmanwmf">
            <a:extLst>
              <a:ext uri="{FF2B5EF4-FFF2-40B4-BE49-F238E27FC236}">
                <a16:creationId xmlns:a16="http://schemas.microsoft.com/office/drawing/2014/main" id="{83B91FE7-E2C6-4589-ABFD-16987AA38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4437063"/>
            <a:ext cx="723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4">
            <a:extLst>
              <a:ext uri="{FF2B5EF4-FFF2-40B4-BE49-F238E27FC236}">
                <a16:creationId xmlns:a16="http://schemas.microsoft.com/office/drawing/2014/main" id="{BA818EE1-617C-42DB-8CEE-AB828009730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329A1EF-6522-4077-AA83-7B4328F1C0F3}" type="slidenum">
              <a:rPr lang="en-GB" altLang="en-US" sz="1600"/>
              <a:pPr eaLnBrk="1" hangingPunct="1"/>
              <a:t>23</a:t>
            </a:fld>
            <a:endParaRPr lang="en-GB" altLang="en-US" sz="1600"/>
          </a:p>
        </p:txBody>
      </p:sp>
      <p:sp>
        <p:nvSpPr>
          <p:cNvPr id="57346" name="Rectangle 2">
            <a:extLst>
              <a:ext uri="{FF2B5EF4-FFF2-40B4-BE49-F238E27FC236}">
                <a16:creationId xmlns:a16="http://schemas.microsoft.com/office/drawing/2014/main" id="{ED66CA83-4A7B-4129-900D-A39FC7D38521}"/>
              </a:ext>
            </a:extLst>
          </p:cNvPr>
          <p:cNvSpPr>
            <a:spLocks noGrp="1" noChangeArrowheads="1"/>
          </p:cNvSpPr>
          <p:nvPr>
            <p:ph type="title"/>
          </p:nvPr>
        </p:nvSpPr>
        <p:spPr>
          <a:xfrm>
            <a:off x="468313" y="115888"/>
            <a:ext cx="8229600" cy="1143000"/>
          </a:xfrm>
        </p:spPr>
        <p:txBody>
          <a:bodyPr/>
          <a:lstStyle/>
          <a:p>
            <a:pPr eaLnBrk="1" hangingPunct="1"/>
            <a:r>
              <a:rPr lang="en-AU" altLang="en-US" b="1">
                <a:ea typeface="ＭＳ Ｐゴシック" panose="020B0600070205080204" pitchFamily="34" charset="-128"/>
              </a:rPr>
              <a:t>True / False Quiz</a:t>
            </a:r>
            <a:endParaRPr lang="en-GB" altLang="en-US" b="1">
              <a:ea typeface="ＭＳ Ｐゴシック" panose="020B0600070205080204" pitchFamily="34" charset="-128"/>
            </a:endParaRPr>
          </a:p>
        </p:txBody>
      </p:sp>
      <p:sp>
        <p:nvSpPr>
          <p:cNvPr id="9221" name="Rectangle 3">
            <a:extLst>
              <a:ext uri="{FF2B5EF4-FFF2-40B4-BE49-F238E27FC236}">
                <a16:creationId xmlns:a16="http://schemas.microsoft.com/office/drawing/2014/main" id="{0456951C-3B34-40B4-A115-91B3089C77D0}"/>
              </a:ext>
            </a:extLst>
          </p:cNvPr>
          <p:cNvSpPr>
            <a:spLocks noGrp="1" noChangeArrowheads="1"/>
          </p:cNvSpPr>
          <p:nvPr>
            <p:ph type="body" idx="1"/>
          </p:nvPr>
        </p:nvSpPr>
        <p:spPr>
          <a:xfrm>
            <a:off x="250825" y="1196975"/>
            <a:ext cx="8642350" cy="4608513"/>
          </a:xfrm>
        </p:spPr>
        <p:txBody>
          <a:bodyPr>
            <a:normAutofit/>
          </a:bodyPr>
          <a:lstStyle/>
          <a:p>
            <a:pPr lvl="1" eaLnBrk="1" hangingPunct="1">
              <a:lnSpc>
                <a:spcPct val="80000"/>
              </a:lnSpc>
              <a:buFont typeface="Arial" panose="020B0604020202020204" pitchFamily="34" charset="0"/>
              <a:buChar char="•"/>
            </a:pPr>
            <a:r>
              <a:rPr lang="en-AU" altLang="en-US" sz="2400"/>
              <a:t>Densely populated places contain many people.</a:t>
            </a:r>
          </a:p>
          <a:p>
            <a:pPr lvl="1" eaLnBrk="1" hangingPunct="1">
              <a:lnSpc>
                <a:spcPct val="80000"/>
              </a:lnSpc>
              <a:buFontTx/>
              <a:buNone/>
            </a:pPr>
            <a:endParaRPr lang="en-AU" altLang="en-US" sz="2400"/>
          </a:p>
          <a:p>
            <a:pPr lvl="1" eaLnBrk="1" hangingPunct="1">
              <a:lnSpc>
                <a:spcPct val="80000"/>
              </a:lnSpc>
              <a:buFont typeface="Arial" panose="020B0604020202020204" pitchFamily="34" charset="0"/>
              <a:buChar char="•"/>
            </a:pPr>
            <a:r>
              <a:rPr lang="en-AU" altLang="en-US" sz="2400"/>
              <a:t>The world’s population distribution is even.</a:t>
            </a:r>
          </a:p>
          <a:p>
            <a:pPr lvl="2" eaLnBrk="1" hangingPunct="1">
              <a:lnSpc>
                <a:spcPct val="80000"/>
              </a:lnSpc>
              <a:buFontTx/>
              <a:buNone/>
            </a:pPr>
            <a:r>
              <a:rPr lang="en-GB" altLang="en-US" sz="2000"/>
              <a:t>(What would have to happen to make this statement true?)</a:t>
            </a:r>
          </a:p>
          <a:p>
            <a:pPr lvl="1" eaLnBrk="1" hangingPunct="1">
              <a:lnSpc>
                <a:spcPct val="80000"/>
              </a:lnSpc>
              <a:buFont typeface="Arial" panose="020B0604020202020204" pitchFamily="34" charset="0"/>
              <a:buChar char="•"/>
            </a:pPr>
            <a:endParaRPr lang="en-AU" altLang="en-US" sz="2400"/>
          </a:p>
          <a:p>
            <a:pPr lvl="1" eaLnBrk="1" hangingPunct="1">
              <a:lnSpc>
                <a:spcPct val="80000"/>
              </a:lnSpc>
              <a:buFont typeface="Arial" panose="020B0604020202020204" pitchFamily="34" charset="0"/>
              <a:buChar char="•"/>
            </a:pPr>
            <a:r>
              <a:rPr lang="en-AU" altLang="en-US" sz="2400"/>
              <a:t>Areas rich in resources tend to be more densely populated.</a:t>
            </a:r>
          </a:p>
          <a:p>
            <a:pPr lvl="1" eaLnBrk="1" hangingPunct="1">
              <a:lnSpc>
                <a:spcPct val="80000"/>
              </a:lnSpc>
              <a:buFontTx/>
              <a:buNone/>
            </a:pPr>
            <a:endParaRPr lang="en-AU" altLang="en-US" sz="2400"/>
          </a:p>
          <a:p>
            <a:pPr lvl="1" eaLnBrk="1" hangingPunct="1">
              <a:lnSpc>
                <a:spcPct val="80000"/>
              </a:lnSpc>
              <a:buFont typeface="Arial" panose="020B0604020202020204" pitchFamily="34" charset="0"/>
              <a:buChar char="•"/>
            </a:pPr>
            <a:r>
              <a:rPr lang="en-AU" altLang="en-US" sz="2400"/>
              <a:t>Human factors affecting population density: political, climate and economic.</a:t>
            </a:r>
          </a:p>
          <a:p>
            <a:pPr lvl="1" eaLnBrk="1" hangingPunct="1">
              <a:lnSpc>
                <a:spcPct val="80000"/>
              </a:lnSpc>
              <a:buFont typeface="Arial" panose="020B0604020202020204" pitchFamily="34" charset="0"/>
              <a:buChar char="•"/>
            </a:pPr>
            <a:endParaRPr lang="en-AU" altLang="en-US" sz="2400"/>
          </a:p>
          <a:p>
            <a:pPr lvl="1" eaLnBrk="1" hangingPunct="1">
              <a:lnSpc>
                <a:spcPct val="80000"/>
              </a:lnSpc>
              <a:buFont typeface="Arial" panose="020B0604020202020204" pitchFamily="34" charset="0"/>
              <a:buChar char="•"/>
            </a:pPr>
            <a:r>
              <a:rPr lang="en-NZ" altLang="en-US" sz="2400"/>
              <a:t>Total land area of Western Bay of Plenty sub-region is 2,289km</a:t>
            </a:r>
            <a:r>
              <a:rPr lang="en-NZ" altLang="en-US" sz="2400" baseline="30000"/>
              <a:t>2</a:t>
            </a:r>
            <a:r>
              <a:rPr lang="en-NZ" altLang="en-US" sz="2400"/>
              <a:t>.</a:t>
            </a:r>
            <a:endParaRPr lang="en-GB"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4">
            <a:extLst>
              <a:ext uri="{FF2B5EF4-FFF2-40B4-BE49-F238E27FC236}">
                <a16:creationId xmlns:a16="http://schemas.microsoft.com/office/drawing/2014/main" id="{ACE64E7A-FCD9-47BB-9402-E07556C24B5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83F77C1-9B32-44E3-81B7-89F52C0C105D}" type="slidenum">
              <a:rPr lang="en-GB" altLang="en-US" sz="1600"/>
              <a:pPr eaLnBrk="1" hangingPunct="1"/>
              <a:t>3</a:t>
            </a:fld>
            <a:endParaRPr lang="en-GB" altLang="en-US" sz="1600"/>
          </a:p>
        </p:txBody>
      </p:sp>
      <p:sp>
        <p:nvSpPr>
          <p:cNvPr id="22530" name="Rectangle 2">
            <a:extLst>
              <a:ext uri="{FF2B5EF4-FFF2-40B4-BE49-F238E27FC236}">
                <a16:creationId xmlns:a16="http://schemas.microsoft.com/office/drawing/2014/main" id="{C016727D-E045-4302-A94D-ABB9BB6E7DDD}"/>
              </a:ext>
            </a:extLst>
          </p:cNvPr>
          <p:cNvSpPr>
            <a:spLocks noGrp="1" noChangeArrowheads="1"/>
          </p:cNvSpPr>
          <p:nvPr>
            <p:ph type="title"/>
          </p:nvPr>
        </p:nvSpPr>
        <p:spPr/>
        <p:txBody>
          <a:bodyPr/>
          <a:lstStyle/>
          <a:p>
            <a:pPr eaLnBrk="1" hangingPunct="1"/>
            <a:r>
              <a:rPr lang="en-AU" altLang="en-US" b="1">
                <a:ea typeface="ＭＳ Ｐゴシック" panose="020B0600070205080204" pitchFamily="34" charset="-128"/>
              </a:rPr>
              <a:t>Population distribution</a:t>
            </a:r>
          </a:p>
        </p:txBody>
      </p:sp>
      <p:sp>
        <p:nvSpPr>
          <p:cNvPr id="22531" name="Rectangle 3">
            <a:extLst>
              <a:ext uri="{FF2B5EF4-FFF2-40B4-BE49-F238E27FC236}">
                <a16:creationId xmlns:a16="http://schemas.microsoft.com/office/drawing/2014/main" id="{4F114B78-7D62-44D7-AF85-F93A9421DB4D}"/>
              </a:ext>
            </a:extLst>
          </p:cNvPr>
          <p:cNvSpPr>
            <a:spLocks noGrp="1" noChangeArrowheads="1"/>
          </p:cNvSpPr>
          <p:nvPr>
            <p:ph type="body" idx="1"/>
          </p:nvPr>
        </p:nvSpPr>
        <p:spPr>
          <a:xfrm>
            <a:off x="250825" y="2060575"/>
            <a:ext cx="5834063" cy="3944938"/>
          </a:xfrm>
        </p:spPr>
        <p:txBody>
          <a:bodyPr/>
          <a:lstStyle/>
          <a:p>
            <a:pPr eaLnBrk="1" hangingPunct="1"/>
            <a:r>
              <a:rPr lang="en-AU" altLang="en-US" u="sng">
                <a:ea typeface="ＭＳ Ｐゴシック" panose="020B0600070205080204" pitchFamily="34" charset="-128"/>
              </a:rPr>
              <a:t>Sparsely</a:t>
            </a:r>
            <a:r>
              <a:rPr lang="en-AU" altLang="en-US">
                <a:ea typeface="ＭＳ Ｐゴシック" panose="020B0600070205080204" pitchFamily="34" charset="-128"/>
              </a:rPr>
              <a:t> populated - more hostile environments</a:t>
            </a:r>
          </a:p>
          <a:p>
            <a:pPr eaLnBrk="1" hangingPunct="1"/>
            <a:endParaRPr lang="en-AU" altLang="en-US">
              <a:ea typeface="ＭＳ Ｐゴシック" panose="020B0600070205080204" pitchFamily="34" charset="-128"/>
            </a:endParaRPr>
          </a:p>
          <a:p>
            <a:pPr eaLnBrk="1" hangingPunct="1"/>
            <a:r>
              <a:rPr lang="en-AU" altLang="en-US" u="sng">
                <a:ea typeface="ＭＳ Ｐゴシック" panose="020B0600070205080204" pitchFamily="34" charset="-128"/>
              </a:rPr>
              <a:t>Densely</a:t>
            </a:r>
            <a:r>
              <a:rPr lang="en-AU" altLang="en-US">
                <a:ea typeface="ＭＳ Ｐゴシック" panose="020B0600070205080204" pitchFamily="34" charset="-128"/>
              </a:rPr>
              <a:t> populated - more habitable environments</a:t>
            </a:r>
            <a:endParaRPr lang="en-GB" altLang="en-US">
              <a:ea typeface="ＭＳ Ｐゴシック" panose="020B0600070205080204" pitchFamily="34" charset="-128"/>
            </a:endParaRPr>
          </a:p>
        </p:txBody>
      </p:sp>
      <p:pic>
        <p:nvPicPr>
          <p:cNvPr id="22532" name="Picture 5" descr="MP900414057[1]">
            <a:extLst>
              <a:ext uri="{FF2B5EF4-FFF2-40B4-BE49-F238E27FC236}">
                <a16:creationId xmlns:a16="http://schemas.microsoft.com/office/drawing/2014/main" id="{F6DDBD31-1A91-4C60-8513-1C3AD5168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4005263"/>
            <a:ext cx="2665412"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MP900185211[1]">
            <a:extLst>
              <a:ext uri="{FF2B5EF4-FFF2-40B4-BE49-F238E27FC236}">
                <a16:creationId xmlns:a16="http://schemas.microsoft.com/office/drawing/2014/main" id="{159C30EC-8B2D-4EDF-BDB1-D6856CF264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700213"/>
            <a:ext cx="2663825"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a:extLst>
              <a:ext uri="{FF2B5EF4-FFF2-40B4-BE49-F238E27FC236}">
                <a16:creationId xmlns:a16="http://schemas.microsoft.com/office/drawing/2014/main" id="{DF3DF1C2-1022-49D6-AFBA-B6D49232A87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F8A27A0-A431-4E8F-B6E7-D5ACA08DACC6}" type="slidenum">
              <a:rPr lang="en-GB" altLang="en-US" sz="1600"/>
              <a:pPr eaLnBrk="1" hangingPunct="1"/>
              <a:t>4</a:t>
            </a:fld>
            <a:endParaRPr lang="en-GB" altLang="en-US" sz="1600"/>
          </a:p>
        </p:txBody>
      </p:sp>
      <p:sp>
        <p:nvSpPr>
          <p:cNvPr id="24578" name="Rectangle 7">
            <a:extLst>
              <a:ext uri="{FF2B5EF4-FFF2-40B4-BE49-F238E27FC236}">
                <a16:creationId xmlns:a16="http://schemas.microsoft.com/office/drawing/2014/main" id="{F48BB6DA-7384-44E6-A9F1-944A49A46F3A}"/>
              </a:ext>
            </a:extLst>
          </p:cNvPr>
          <p:cNvSpPr>
            <a:spLocks noGrp="1" noChangeArrowheads="1"/>
          </p:cNvSpPr>
          <p:nvPr>
            <p:ph type="title"/>
          </p:nvPr>
        </p:nvSpPr>
        <p:spPr/>
        <p:txBody>
          <a:bodyPr/>
          <a:lstStyle/>
          <a:p>
            <a:pPr eaLnBrk="1" hangingPunct="1"/>
            <a:r>
              <a:rPr lang="en-AU" altLang="en-US" b="1">
                <a:ea typeface="ＭＳ Ｐゴシック" panose="020B0600070205080204" pitchFamily="34" charset="-128"/>
              </a:rPr>
              <a:t>Population distribution</a:t>
            </a:r>
            <a:endParaRPr lang="en-GB" altLang="en-US" b="1">
              <a:ea typeface="ＭＳ Ｐゴシック" panose="020B0600070205080204" pitchFamily="34" charset="-128"/>
            </a:endParaRPr>
          </a:p>
        </p:txBody>
      </p:sp>
      <p:sp>
        <p:nvSpPr>
          <p:cNvPr id="24579" name="Rectangle 8">
            <a:extLst>
              <a:ext uri="{FF2B5EF4-FFF2-40B4-BE49-F238E27FC236}">
                <a16:creationId xmlns:a16="http://schemas.microsoft.com/office/drawing/2014/main" id="{BF4B646E-1DCE-489F-90A1-22E0B08012F2}"/>
              </a:ext>
            </a:extLst>
          </p:cNvPr>
          <p:cNvSpPr>
            <a:spLocks noGrp="1" noChangeArrowheads="1"/>
          </p:cNvSpPr>
          <p:nvPr>
            <p:ph type="body" sz="half" idx="1"/>
          </p:nvPr>
        </p:nvSpPr>
        <p:spPr>
          <a:xfrm>
            <a:off x="179388" y="1528763"/>
            <a:ext cx="4038600" cy="4924425"/>
          </a:xfrm>
        </p:spPr>
        <p:txBody>
          <a:bodyPr/>
          <a:lstStyle/>
          <a:p>
            <a:pPr eaLnBrk="1" hangingPunct="1"/>
            <a:r>
              <a:rPr lang="en-AU" altLang="en-US" sz="2800">
                <a:ea typeface="ＭＳ Ｐゴシック" panose="020B0600070205080204" pitchFamily="34" charset="-128"/>
              </a:rPr>
              <a:t>World population distribution uneven</a:t>
            </a:r>
          </a:p>
          <a:p>
            <a:pPr eaLnBrk="1" hangingPunct="1"/>
            <a:endParaRPr lang="en-AU" altLang="en-US" sz="2800" b="1">
              <a:ea typeface="ＭＳ Ｐゴシック" panose="020B0600070205080204" pitchFamily="34" charset="-128"/>
            </a:endParaRPr>
          </a:p>
          <a:p>
            <a:pPr eaLnBrk="1" hangingPunct="1">
              <a:buFontTx/>
              <a:buNone/>
            </a:pPr>
            <a:r>
              <a:rPr lang="en-AU" altLang="en-US" sz="2800" b="1">
                <a:solidFill>
                  <a:srgbClr val="99CC00"/>
                </a:solidFill>
                <a:ea typeface="ＭＳ Ｐゴシック" panose="020B0600070205080204" pitchFamily="34" charset="-128"/>
              </a:rPr>
              <a:t>Activity / Mahi</a:t>
            </a:r>
          </a:p>
          <a:p>
            <a:pPr eaLnBrk="1" hangingPunct="1">
              <a:buFontTx/>
              <a:buNone/>
            </a:pPr>
            <a:r>
              <a:rPr lang="en-AU" altLang="en-US" sz="2800">
                <a:ea typeface="ＭＳ Ｐゴシック" panose="020B0600070205080204" pitchFamily="34" charset="-128"/>
              </a:rPr>
              <a:t>Identify three parts of the world: </a:t>
            </a:r>
          </a:p>
          <a:p>
            <a:pPr eaLnBrk="1" hangingPunct="1"/>
            <a:r>
              <a:rPr lang="en-AU" altLang="en-US" sz="2800" u="sng">
                <a:ea typeface="ＭＳ Ｐゴシック" panose="020B0600070205080204" pitchFamily="34" charset="-128"/>
              </a:rPr>
              <a:t>sparsely</a:t>
            </a:r>
            <a:r>
              <a:rPr lang="en-AU" altLang="en-US" sz="2800">
                <a:ea typeface="ＭＳ Ｐゴシック" panose="020B0600070205080204" pitchFamily="34" charset="-128"/>
              </a:rPr>
              <a:t> populated</a:t>
            </a:r>
          </a:p>
          <a:p>
            <a:pPr eaLnBrk="1" hangingPunct="1"/>
            <a:r>
              <a:rPr lang="en-AU" altLang="en-US" sz="2800" u="sng">
                <a:ea typeface="ＭＳ Ｐゴシック" panose="020B0600070205080204" pitchFamily="34" charset="-128"/>
              </a:rPr>
              <a:t>densely</a:t>
            </a:r>
            <a:r>
              <a:rPr lang="en-AU" altLang="en-US" sz="2800">
                <a:ea typeface="ＭＳ Ｐゴシック" panose="020B0600070205080204" pitchFamily="34" charset="-128"/>
              </a:rPr>
              <a:t> populated</a:t>
            </a:r>
            <a:endParaRPr lang="en-GB" altLang="en-US" sz="2800">
              <a:ea typeface="ＭＳ Ｐゴシック" panose="020B0600070205080204" pitchFamily="34" charset="-128"/>
            </a:endParaRPr>
          </a:p>
        </p:txBody>
      </p:sp>
      <p:pic>
        <p:nvPicPr>
          <p:cNvPr id="24580" name="Picture 10" descr="MP900430849[1]">
            <a:extLst>
              <a:ext uri="{FF2B5EF4-FFF2-40B4-BE49-F238E27FC236}">
                <a16:creationId xmlns:a16="http://schemas.microsoft.com/office/drawing/2014/main" id="{B246EC73-0186-4FE4-9441-6417611DFED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4550" y="2222500"/>
            <a:ext cx="4038600" cy="2962275"/>
          </a:xfrm>
          <a:noFill/>
        </p:spPr>
      </p:pic>
      <p:pic>
        <p:nvPicPr>
          <p:cNvPr id="24581" name="Picture 11" descr="boxmanwmf">
            <a:extLst>
              <a:ext uri="{FF2B5EF4-FFF2-40B4-BE49-F238E27FC236}">
                <a16:creationId xmlns:a16="http://schemas.microsoft.com/office/drawing/2014/main" id="{8F526240-8CAA-49B0-9D64-DDD6E5C97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565400"/>
            <a:ext cx="723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4">
            <a:extLst>
              <a:ext uri="{FF2B5EF4-FFF2-40B4-BE49-F238E27FC236}">
                <a16:creationId xmlns:a16="http://schemas.microsoft.com/office/drawing/2014/main" id="{130AA714-7DCF-4A07-B583-632C6053CE4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0BFF2FA-C605-4668-8190-69164E0323C5}" type="slidenum">
              <a:rPr lang="en-GB" altLang="en-US" sz="1600"/>
              <a:pPr eaLnBrk="1" hangingPunct="1"/>
              <a:t>5</a:t>
            </a:fld>
            <a:endParaRPr lang="en-GB" altLang="en-US" sz="1600"/>
          </a:p>
        </p:txBody>
      </p:sp>
      <p:pic>
        <p:nvPicPr>
          <p:cNvPr id="26626" name="Picture 9" descr="world_e_7_1024">
            <a:extLst>
              <a:ext uri="{FF2B5EF4-FFF2-40B4-BE49-F238E27FC236}">
                <a16:creationId xmlns:a16="http://schemas.microsoft.com/office/drawing/2014/main" id="{C2116D31-0493-4786-81AD-88E0777846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4016" b="4778"/>
          <a:stretch>
            <a:fillRect/>
          </a:stretch>
        </p:blipFill>
        <p:spPr>
          <a:xfrm>
            <a:off x="539750" y="260350"/>
            <a:ext cx="8064500" cy="5516563"/>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64043-9748-2B4C-B530-611810C86F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2CB749-E18D-D64B-86F8-63F2DD76DCFB}"/>
              </a:ext>
            </a:extLst>
          </p:cNvPr>
          <p:cNvSpPr>
            <a:spLocks noGrp="1"/>
          </p:cNvSpPr>
          <p:nvPr>
            <p:ph idx="1"/>
          </p:nvPr>
        </p:nvSpPr>
        <p:spPr>
          <a:xfrm>
            <a:off x="468313" y="1484313"/>
            <a:ext cx="8229600" cy="4525962"/>
          </a:xfrm>
        </p:spPr>
        <p:txBody>
          <a:bodyPr/>
          <a:lstStyle/>
          <a:p>
            <a:endParaRPr lang="en-US"/>
          </a:p>
        </p:txBody>
      </p:sp>
      <p:sp>
        <p:nvSpPr>
          <p:cNvPr id="4" name="Slide Number Placeholder 3">
            <a:extLst>
              <a:ext uri="{FF2B5EF4-FFF2-40B4-BE49-F238E27FC236}">
                <a16:creationId xmlns:a16="http://schemas.microsoft.com/office/drawing/2014/main" id="{44F26623-9E18-2F43-A37C-1D651E340193}"/>
              </a:ext>
            </a:extLst>
          </p:cNvPr>
          <p:cNvSpPr>
            <a:spLocks noGrp="1"/>
          </p:cNvSpPr>
          <p:nvPr>
            <p:ph type="sldNum" sz="quarter" idx="11"/>
          </p:nvPr>
        </p:nvSpPr>
        <p:spPr/>
        <p:txBody>
          <a:bodyPr/>
          <a:lstStyle/>
          <a:p>
            <a:fld id="{E0872E75-7194-49A8-A33F-1687AE252E6F}" type="slidenum">
              <a:rPr lang="en-GB" altLang="en-US" smtClean="0"/>
              <a:pPr/>
              <a:t>6</a:t>
            </a:fld>
            <a:endParaRPr lang="en-GB" altLang="en-US"/>
          </a:p>
        </p:txBody>
      </p:sp>
    </p:spTree>
    <p:extLst>
      <p:ext uri="{BB962C8B-B14F-4D97-AF65-F5344CB8AC3E}">
        <p14:creationId xmlns:p14="http://schemas.microsoft.com/office/powerpoint/2010/main" val="154639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a:extLst>
              <a:ext uri="{FF2B5EF4-FFF2-40B4-BE49-F238E27FC236}">
                <a16:creationId xmlns:a16="http://schemas.microsoft.com/office/drawing/2014/main" id="{D06C2A70-25C0-4BF1-8AC0-CA78B8ADFB6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EC918DB-9E3B-4B79-93DC-39B8EA4F74BA}" type="slidenum">
              <a:rPr lang="en-GB" altLang="en-US" sz="1600"/>
              <a:pPr eaLnBrk="1" hangingPunct="1"/>
              <a:t>7</a:t>
            </a:fld>
            <a:endParaRPr lang="en-GB" altLang="en-US" sz="1600"/>
          </a:p>
        </p:txBody>
      </p:sp>
      <p:sp>
        <p:nvSpPr>
          <p:cNvPr id="27650" name="Rectangle 5">
            <a:extLst>
              <a:ext uri="{FF2B5EF4-FFF2-40B4-BE49-F238E27FC236}">
                <a16:creationId xmlns:a16="http://schemas.microsoft.com/office/drawing/2014/main" id="{FAC4D4AB-6570-43C8-A8C4-5C907F627B29}"/>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27651" name="Rectangle 3">
            <a:extLst>
              <a:ext uri="{FF2B5EF4-FFF2-40B4-BE49-F238E27FC236}">
                <a16:creationId xmlns:a16="http://schemas.microsoft.com/office/drawing/2014/main" id="{3000E09A-E1B6-47D8-BF98-157622089230}"/>
              </a:ext>
            </a:extLst>
          </p:cNvPr>
          <p:cNvSpPr>
            <a:spLocks noGrp="1" noChangeArrowheads="1"/>
          </p:cNvSpPr>
          <p:nvPr>
            <p:ph type="body" sz="half" idx="1"/>
          </p:nvPr>
        </p:nvSpPr>
        <p:spPr>
          <a:xfrm>
            <a:off x="179388" y="1844675"/>
            <a:ext cx="4537075" cy="4165600"/>
          </a:xfrm>
        </p:spPr>
        <p:txBody>
          <a:bodyPr/>
          <a:lstStyle/>
          <a:p>
            <a:pPr eaLnBrk="1" hangingPunct="1">
              <a:buFontTx/>
              <a:buNone/>
            </a:pPr>
            <a:r>
              <a:rPr lang="en-AU" altLang="en-US" sz="2800" b="1">
                <a:solidFill>
                  <a:srgbClr val="99CC00"/>
                </a:solidFill>
                <a:ea typeface="ＭＳ Ｐゴシック" panose="020B0600070205080204" pitchFamily="34" charset="-128"/>
              </a:rPr>
              <a:t>Question / Pātai: </a:t>
            </a:r>
          </a:p>
          <a:p>
            <a:pPr eaLnBrk="1" hangingPunct="1">
              <a:buFontTx/>
              <a:buNone/>
            </a:pPr>
            <a:r>
              <a:rPr lang="en-AU" altLang="en-US" sz="2800">
                <a:ea typeface="ＭＳ Ｐゴシック" panose="020B0600070205080204" pitchFamily="34" charset="-128"/>
              </a:rPr>
              <a:t> </a:t>
            </a:r>
          </a:p>
          <a:p>
            <a:pPr eaLnBrk="1" hangingPunct="1"/>
            <a:r>
              <a:rPr lang="en-AU" altLang="en-US" sz="2800">
                <a:ea typeface="ＭＳ Ｐゴシック" panose="020B0600070205080204" pitchFamily="34" charset="-128"/>
              </a:rPr>
              <a:t>Reasons for dense and sparse population?</a:t>
            </a:r>
            <a:br>
              <a:rPr lang="en-GB" altLang="en-US" sz="2800">
                <a:ea typeface="ＭＳ Ｐゴシック" panose="020B0600070205080204" pitchFamily="34" charset="-128"/>
              </a:rPr>
            </a:br>
            <a:endParaRPr lang="en-GB" altLang="en-US" sz="2800">
              <a:ea typeface="ＭＳ Ｐゴシック" panose="020B0600070205080204" pitchFamily="34" charset="-128"/>
            </a:endParaRPr>
          </a:p>
        </p:txBody>
      </p:sp>
      <p:pic>
        <p:nvPicPr>
          <p:cNvPr id="27652" name="Picture 4" descr="boxmanwmf">
            <a:extLst>
              <a:ext uri="{FF2B5EF4-FFF2-40B4-BE49-F238E27FC236}">
                <a16:creationId xmlns:a16="http://schemas.microsoft.com/office/drawing/2014/main" id="{7FC969A5-FEF5-40B0-8E4C-512209375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484313"/>
            <a:ext cx="723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world_e_7_1024">
            <a:extLst>
              <a:ext uri="{FF2B5EF4-FFF2-40B4-BE49-F238E27FC236}">
                <a16:creationId xmlns:a16="http://schemas.microsoft.com/office/drawing/2014/main" id="{C834459E-32C6-4E64-BCA5-AC4F104DDD4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t="4016" b="4778"/>
          <a:stretch>
            <a:fillRect/>
          </a:stretch>
        </p:blipFill>
        <p:spPr>
          <a:xfrm>
            <a:off x="4787900" y="1916113"/>
            <a:ext cx="4038600" cy="3028950"/>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4">
            <a:extLst>
              <a:ext uri="{FF2B5EF4-FFF2-40B4-BE49-F238E27FC236}">
                <a16:creationId xmlns:a16="http://schemas.microsoft.com/office/drawing/2014/main" id="{850E471F-93F1-4429-9E41-80C24D3DE19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829BAFA-B593-4963-A5D5-8025E10221EF}" type="slidenum">
              <a:rPr lang="en-GB" altLang="en-US" sz="1600"/>
              <a:pPr eaLnBrk="1" hangingPunct="1"/>
              <a:t>8</a:t>
            </a:fld>
            <a:endParaRPr lang="en-GB" altLang="en-US" sz="1600"/>
          </a:p>
        </p:txBody>
      </p:sp>
      <p:sp>
        <p:nvSpPr>
          <p:cNvPr id="29698" name="Rectangle 3">
            <a:extLst>
              <a:ext uri="{FF2B5EF4-FFF2-40B4-BE49-F238E27FC236}">
                <a16:creationId xmlns:a16="http://schemas.microsoft.com/office/drawing/2014/main" id="{F38198DF-26DB-4249-93C1-70C5E6E0054D}"/>
              </a:ext>
            </a:extLst>
          </p:cNvPr>
          <p:cNvSpPr>
            <a:spLocks noGrp="1" noChangeArrowheads="1"/>
          </p:cNvSpPr>
          <p:nvPr>
            <p:ph type="body" idx="1"/>
          </p:nvPr>
        </p:nvSpPr>
        <p:spPr>
          <a:xfrm>
            <a:off x="468313" y="2060575"/>
            <a:ext cx="8229600" cy="3949700"/>
          </a:xfrm>
        </p:spPr>
        <p:txBody>
          <a:bodyPr/>
          <a:lstStyle/>
          <a:p>
            <a:pPr eaLnBrk="1" hangingPunct="1">
              <a:buFontTx/>
              <a:buNone/>
            </a:pPr>
            <a:r>
              <a:rPr lang="en-AU" altLang="en-US" b="1">
                <a:solidFill>
                  <a:srgbClr val="99CC00"/>
                </a:solidFill>
                <a:ea typeface="ＭＳ Ｐゴシック" panose="020B0600070205080204" pitchFamily="34" charset="-128"/>
              </a:rPr>
              <a:t>Question / Pātai:</a:t>
            </a:r>
            <a:endParaRPr lang="en-GB" altLang="en-US" b="1">
              <a:solidFill>
                <a:srgbClr val="99CC00"/>
              </a:solidFill>
              <a:ea typeface="ＭＳ Ｐゴシック" panose="020B0600070205080204" pitchFamily="34" charset="-128"/>
            </a:endParaRPr>
          </a:p>
          <a:p>
            <a:pPr eaLnBrk="1" hangingPunct="1"/>
            <a:endParaRPr lang="en-AU" altLang="en-US" b="1">
              <a:ea typeface="ＭＳ Ｐゴシック" panose="020B0600070205080204" pitchFamily="34" charset="-128"/>
            </a:endParaRPr>
          </a:p>
          <a:p>
            <a:pPr eaLnBrk="1" hangingPunct="1"/>
            <a:r>
              <a:rPr lang="en-AU" altLang="en-US">
                <a:ea typeface="ＭＳ Ｐゴシック" panose="020B0600070205080204" pitchFamily="34" charset="-128"/>
              </a:rPr>
              <a:t>Why do you think some of these places are sparsely or densely populated?</a:t>
            </a:r>
            <a:endParaRPr lang="en-GB" altLang="en-US">
              <a:ea typeface="ＭＳ Ｐゴシック" panose="020B0600070205080204" pitchFamily="34" charset="-128"/>
            </a:endParaRPr>
          </a:p>
        </p:txBody>
      </p:sp>
      <p:pic>
        <p:nvPicPr>
          <p:cNvPr id="29699" name="Picture 4" descr="boxmanwmf">
            <a:extLst>
              <a:ext uri="{FF2B5EF4-FFF2-40B4-BE49-F238E27FC236}">
                <a16:creationId xmlns:a16="http://schemas.microsoft.com/office/drawing/2014/main" id="{4712F962-5253-45FD-8FCA-2DFAF465A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773238"/>
            <a:ext cx="723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a:extLst>
              <a:ext uri="{FF2B5EF4-FFF2-40B4-BE49-F238E27FC236}">
                <a16:creationId xmlns:a16="http://schemas.microsoft.com/office/drawing/2014/main" id="{31BCE220-A6ED-46D3-9D99-137EA71C517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E03CECE-C70B-4DF4-90F1-E93C92B8FCE5}" type="slidenum">
              <a:rPr lang="en-GB" altLang="en-US" sz="1600"/>
              <a:pPr eaLnBrk="1" hangingPunct="1"/>
              <a:t>9</a:t>
            </a:fld>
            <a:endParaRPr lang="en-GB" altLang="en-US" sz="1600"/>
          </a:p>
        </p:txBody>
      </p:sp>
      <p:pic>
        <p:nvPicPr>
          <p:cNvPr id="31746" name="Picture 11" descr="population_density_map_1994 small">
            <a:extLst>
              <a:ext uri="{FF2B5EF4-FFF2-40B4-BE49-F238E27FC236}">
                <a16:creationId xmlns:a16="http://schemas.microsoft.com/office/drawing/2014/main" id="{57F1AE86-6786-4ECA-9DB5-54026BCAE51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5650" y="1196975"/>
            <a:ext cx="7272338" cy="4705350"/>
          </a:xfrm>
          <a:noFill/>
        </p:spPr>
      </p:pic>
      <p:sp>
        <p:nvSpPr>
          <p:cNvPr id="31747" name="Rectangle 7">
            <a:extLst>
              <a:ext uri="{FF2B5EF4-FFF2-40B4-BE49-F238E27FC236}">
                <a16:creationId xmlns:a16="http://schemas.microsoft.com/office/drawing/2014/main" id="{B91EACED-51E7-4D65-A8CF-EA6F75D99247}"/>
              </a:ext>
            </a:extLst>
          </p:cNvPr>
          <p:cNvSpPr>
            <a:spLocks noGrp="1" noChangeArrowheads="1"/>
          </p:cNvSpPr>
          <p:nvPr>
            <p:ph type="title"/>
          </p:nvPr>
        </p:nvSpPr>
        <p:spPr>
          <a:xfrm>
            <a:off x="179388" y="115888"/>
            <a:ext cx="8518525" cy="1143000"/>
          </a:xfrm>
        </p:spPr>
        <p:txBody>
          <a:bodyPr/>
          <a:lstStyle/>
          <a:p>
            <a:pPr eaLnBrk="1" hangingPunct="1"/>
            <a:r>
              <a:rPr lang="en-AU" altLang="en-US" b="1">
                <a:ea typeface="ＭＳ Ｐゴシック" panose="020B0600070205080204" pitchFamily="34" charset="-128"/>
              </a:rPr>
              <a:t>Global Population Distribution</a:t>
            </a:r>
          </a:p>
        </p:txBody>
      </p:sp>
      <p:sp>
        <p:nvSpPr>
          <p:cNvPr id="31748" name="Text Box 10">
            <a:extLst>
              <a:ext uri="{FF2B5EF4-FFF2-40B4-BE49-F238E27FC236}">
                <a16:creationId xmlns:a16="http://schemas.microsoft.com/office/drawing/2014/main" id="{87DB6DF0-DC7E-4594-8F8F-1C3BAA41571B}"/>
              </a:ext>
            </a:extLst>
          </p:cNvPr>
          <p:cNvSpPr txBox="1">
            <a:spLocks noChangeArrowheads="1"/>
          </p:cNvSpPr>
          <p:nvPr/>
        </p:nvSpPr>
        <p:spPr bwMode="auto">
          <a:xfrm rot="-5400000">
            <a:off x="6105526" y="2903537"/>
            <a:ext cx="5226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AU" altLang="en-US" sz="1400"/>
              <a:t>Source: US Department of Agriculture - http://soils.usda.gov/use/worldsoils/mapindex/popden.html</a:t>
            </a:r>
            <a:endParaRPr lang="en-GB" altLang="en-US" sz="14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2121</TotalTime>
  <Words>1466</Words>
  <Application>Microsoft Office PowerPoint</Application>
  <PresentationFormat>On-screen Show (4:3)</PresentationFormat>
  <Paragraphs>219</Paragraphs>
  <Slides>23</Slides>
  <Notes>17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Population distribution and density</vt:lpstr>
      <vt:lpstr>Population distribution</vt:lpstr>
      <vt:lpstr>Population distribution</vt:lpstr>
      <vt:lpstr>Population distribution</vt:lpstr>
      <vt:lpstr>PowerPoint Presentation</vt:lpstr>
      <vt:lpstr>PowerPoint Presentation</vt:lpstr>
      <vt:lpstr>PowerPoint Presentation</vt:lpstr>
      <vt:lpstr>PowerPoint Presentation</vt:lpstr>
      <vt:lpstr>Global Population Distribution</vt:lpstr>
      <vt:lpstr>Population density</vt:lpstr>
      <vt:lpstr>Western Bay of Plenty Sub-region</vt:lpstr>
      <vt:lpstr>Factors affecting population density</vt:lpstr>
      <vt:lpstr>Physical factors: relief  </vt:lpstr>
      <vt:lpstr>Physical factors: resources</vt:lpstr>
      <vt:lpstr>Physical factors: climate</vt:lpstr>
      <vt:lpstr>Human factors</vt:lpstr>
      <vt:lpstr>PowerPoint Presentation</vt:lpstr>
      <vt:lpstr>Your place</vt:lpstr>
      <vt:lpstr>Western BOP sub-region</vt:lpstr>
      <vt:lpstr> Tauranga City population distribution</vt:lpstr>
      <vt:lpstr> WBOP District population distribution</vt:lpstr>
      <vt:lpstr>PowerPoint Presentation</vt:lpstr>
      <vt:lpstr>True / False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distribution &amp; density</dc:title>
  <dc:creator>Rika Milne</dc:creator>
  <cp:lastModifiedBy>Unknown User</cp:lastModifiedBy>
  <cp:revision>37</cp:revision>
  <dcterms:created xsi:type="dcterms:W3CDTF">2010-11-08T22:03:36Z</dcterms:created>
  <dcterms:modified xsi:type="dcterms:W3CDTF">2020-08-20T17:43:56Z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A642458</vt:lpwstr>
  </property>
  <property fmtid="{D5CDD505-2E9C-101B-9397-08002B2CF9AE}" pid="3" name="Objective-Title">
    <vt:lpwstr>1c Population distribution &amp; density</vt:lpwstr>
  </property>
  <property fmtid="{D5CDD505-2E9C-101B-9397-08002B2CF9AE}" pid="4" name="Objective-Comment">
    <vt:lpwstr> </vt:lpwstr>
  </property>
  <property fmtid="{D5CDD505-2E9C-101B-9397-08002B2CF9AE}" pid="5" name="Objective-CreationStamp">
    <vt:filetime>2011-04-08T01:51:02Z</vt:filetime>
  </property>
  <property fmtid="{D5CDD505-2E9C-101B-9397-08002B2CF9AE}" pid="6" name="Objective-IsApproved">
    <vt:bool>false</vt:bool>
  </property>
  <property fmtid="{D5CDD505-2E9C-101B-9397-08002B2CF9AE}" pid="7" name="Objective-IsPublished">
    <vt:bool>false</vt:bool>
  </property>
  <property fmtid="{D5CDD505-2E9C-101B-9397-08002B2CF9AE}" pid="8" name="Objective-DatePublished">
    <vt:lpwstr> </vt:lpwstr>
  </property>
  <property fmtid="{D5CDD505-2E9C-101B-9397-08002B2CF9AE}" pid="9" name="Objective-ModificationStamp">
    <vt:filetime>2011-04-08T01:51:07Z</vt:filetime>
  </property>
  <property fmtid="{D5CDD505-2E9C-101B-9397-08002B2CF9AE}" pid="10" name="Objective-Owner">
    <vt:lpwstr>Kerry Gosling</vt:lpwstr>
  </property>
  <property fmtid="{D5CDD505-2E9C-101B-9397-08002B2CF9AE}" pid="11" name="Objective-Path">
    <vt:lpwstr>EasyInfo Global Folder:'Virtual Filing Cabinet':Relationship Engagement:Education:Education Resources:Smartgrowth:. Managing Growth Resource workshop/s:. Powerpoints:</vt:lpwstr>
  </property>
  <property fmtid="{D5CDD505-2E9C-101B-9397-08002B2CF9AE}" pid="12" name="Objective-Parent">
    <vt:lpwstr>. Powerpoints</vt:lpwstr>
  </property>
  <property fmtid="{D5CDD505-2E9C-101B-9397-08002B2CF9AE}" pid="13" name="Objective-State">
    <vt:lpwstr>Being Drafted</vt:lpwstr>
  </property>
  <property fmtid="{D5CDD505-2E9C-101B-9397-08002B2CF9AE}" pid="14" name="Objective-Version">
    <vt:lpwstr>0.1</vt:lpwstr>
  </property>
  <property fmtid="{D5CDD505-2E9C-101B-9397-08002B2CF9AE}" pid="15" name="Objective-VersionNumber">
    <vt:i4>1</vt:i4>
  </property>
  <property fmtid="{D5CDD505-2E9C-101B-9397-08002B2CF9AE}" pid="16" name="Objective-VersionComment">
    <vt:lpwstr>First version</vt:lpwstr>
  </property>
  <property fmtid="{D5CDD505-2E9C-101B-9397-08002B2CF9AE}" pid="17" name="Objective-FileNumber">
    <vt:lpwstr> </vt:lpwstr>
  </property>
  <property fmtid="{D5CDD505-2E9C-101B-9397-08002B2CF9AE}" pid="18" name="Objective-Classification">
    <vt:lpwstr>[Inherited - Corporate Access]</vt:lpwstr>
  </property>
  <property fmtid="{D5CDD505-2E9C-101B-9397-08002B2CF9AE}" pid="19" name="Objective-Caveats">
    <vt:lpwstr> </vt:lpwstr>
  </property>
  <property fmtid="{D5CDD505-2E9C-101B-9397-08002B2CF9AE}" pid="20" name="Objective-Reference [system]">
    <vt:lpwstr>KG</vt:lpwstr>
  </property>
  <property fmtid="{D5CDD505-2E9C-101B-9397-08002B2CF9AE}" pid="21" name="Objective-Reference Source [system]">
    <vt:lpwstr> </vt:lpwstr>
  </property>
  <property fmtid="{D5CDD505-2E9C-101B-9397-08002B2CF9AE}" pid="22" name="Objective-On Behalf Of [system]">
    <vt:lpwstr> </vt:lpwstr>
  </property>
  <property fmtid="{D5CDD505-2E9C-101B-9397-08002B2CF9AE}" pid="23" name="Objective-GIS Location [system]">
    <vt:lpwstr> </vt:lpwstr>
  </property>
</Properties>
</file>