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68" r:id="rId1"/>
  </p:sldMasterIdLst>
  <p:sldIdLst>
    <p:sldId id="302" r:id="rId2"/>
    <p:sldId id="257" r:id="rId3"/>
    <p:sldId id="260" r:id="rId4"/>
    <p:sldId id="313" r:id="rId5"/>
    <p:sldId id="279" r:id="rId6"/>
    <p:sldId id="280" r:id="rId7"/>
    <p:sldId id="259" r:id="rId8"/>
    <p:sldId id="298" r:id="rId9"/>
    <p:sldId id="281" r:id="rId10"/>
    <p:sldId id="314" r:id="rId11"/>
    <p:sldId id="315" r:id="rId12"/>
    <p:sldId id="316" r:id="rId13"/>
    <p:sldId id="317" r:id="rId14"/>
    <p:sldId id="299" r:id="rId15"/>
    <p:sldId id="312" r:id="rId16"/>
    <p:sldId id="300" r:id="rId17"/>
    <p:sldId id="301" r:id="rId18"/>
    <p:sldId id="282" r:id="rId19"/>
    <p:sldId id="283" r:id="rId20"/>
    <p:sldId id="303" r:id="rId21"/>
    <p:sldId id="304" r:id="rId22"/>
    <p:sldId id="277" r:id="rId2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E218BC"/>
    <a:srgbClr val="1509B7"/>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le 28"/>
          <p:cNvSpPr>
            <a:spLocks noGrp="1"/>
          </p:cNvSpPr>
          <p:nvPr>
            <p:ph type="ctrTitle"/>
          </p:nvPr>
        </p:nvSpPr>
        <p:spPr>
          <a:xfrm>
            <a:off x="381000" y="4853411"/>
            <a:ext cx="8458200" cy="1222375"/>
          </a:xfrm>
        </p:spPr>
        <p:txBody>
          <a:bodyPr anchor="t"/>
          <a:lstStyle/>
          <a:p>
            <a:r>
              <a:rPr kumimoji="0" lang="en-US" smtClean="0"/>
              <a:t>Click to edit Master title style</a:t>
            </a:r>
            <a:endParaRPr kumimoji="0" lang="en-US"/>
          </a:p>
        </p:txBody>
      </p:sp>
      <p:sp>
        <p:nvSpPr>
          <p:cNvPr id="9" name="Subtitl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16" name="Date Placeholder 15"/>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2" name="Footer Placeholder 1"/>
          <p:cNvSpPr>
            <a:spLocks noGrp="1"/>
          </p:cNvSpPr>
          <p:nvPr>
            <p:ph type="ftr" sz="quarter" idx="11"/>
          </p:nvPr>
        </p:nvSpPr>
        <p:spPr/>
        <p:txBody>
          <a:bodyPr/>
          <a:lstStyle/>
          <a:p>
            <a:endParaRPr lang="en-US"/>
          </a:p>
        </p:txBody>
      </p:sp>
      <p:sp>
        <p:nvSpPr>
          <p:cNvPr id="15" name="Slide Number Placeholder 14"/>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58000" y="549276"/>
            <a:ext cx="1828800" cy="5851525"/>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549276"/>
            <a:ext cx="6248400" cy="5851525"/>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2" name="Title 21"/>
          <p:cNvSpPr>
            <a:spLocks noGrp="1"/>
          </p:cNvSpPr>
          <p:nvPr>
            <p:ph type="title"/>
          </p:nvPr>
        </p:nvSpPr>
        <p:spPr/>
        <p:txBody>
          <a:bodyPr/>
          <a:lstStyle/>
          <a:p>
            <a:r>
              <a:rPr kumimoji="0" lang="en-US" smtClean="0"/>
              <a:t>Click to edit Master title style</a:t>
            </a:r>
            <a:endParaRPr kumimoji="0" lang="en-US"/>
          </a:p>
        </p:txBody>
      </p:sp>
      <p:sp>
        <p:nvSpPr>
          <p:cNvPr id="27" name="Content Placeholder 26"/>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19" name="Footer Placeholder 18"/>
          <p:cNvSpPr>
            <a:spLocks noGrp="1"/>
          </p:cNvSpPr>
          <p:nvPr>
            <p:ph type="ftr" sz="quarter" idx="11"/>
          </p:nvPr>
        </p:nvSpPr>
        <p:spPr>
          <a:xfrm>
            <a:off x="3581400" y="76200"/>
            <a:ext cx="2895600" cy="288925"/>
          </a:xfrm>
        </p:spPr>
        <p:txBody>
          <a:bodyPr/>
          <a:lstStyle/>
          <a:p>
            <a:endParaRPr lang="en-US"/>
          </a:p>
        </p:txBody>
      </p:sp>
      <p:sp>
        <p:nvSpPr>
          <p:cNvPr id="16" name="Slide Number Placeholder 15"/>
          <p:cNvSpPr>
            <a:spLocks noGrp="1"/>
          </p:cNvSpPr>
          <p:nvPr>
            <p:ph type="sldNum" sz="quarter" idx="12"/>
          </p:nvPr>
        </p:nvSpPr>
        <p:spPr>
          <a:xfrm>
            <a:off x="8229600" y="6473952"/>
            <a:ext cx="758952" cy="246888"/>
          </a:xfrm>
        </p:spPr>
        <p:txBody>
          <a:bodyPr/>
          <a:lstStyle/>
          <a:p>
            <a:fld id="{3C576D3E-66FB-41CA-8206-60B4652844F1}"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Text Placeholder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19" name="Date Placeholder 18"/>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11" name="Footer Placeholder 10"/>
          <p:cNvSpPr>
            <a:spLocks noGrp="1"/>
          </p:cNvSpPr>
          <p:nvPr>
            <p:ph type="ftr" sz="quarter" idx="11"/>
          </p:nvPr>
        </p:nvSpPr>
        <p:spPr/>
        <p:txBody>
          <a:bodyPr/>
          <a:lstStyle/>
          <a:p>
            <a:endParaRPr lang="en-US"/>
          </a:p>
        </p:txBody>
      </p:sp>
      <p:sp>
        <p:nvSpPr>
          <p:cNvPr id="16" name="Slide Number Placeholder 15"/>
          <p:cNvSpPr>
            <a:spLocks noGrp="1"/>
          </p:cNvSpPr>
          <p:nvPr>
            <p:ph type="sldNum" sz="quarter" idx="12"/>
          </p:nvPr>
        </p:nvSpPr>
        <p:spPr/>
        <p:txBody>
          <a:bodyPr/>
          <a:lstStyle/>
          <a:p>
            <a:fld id="{3C576D3E-66FB-41CA-8206-60B4652844F1}" type="slidenum">
              <a:rPr lang="en-US" smtClean="0"/>
              <a:pPr/>
              <a:t>‹#›</a:t>
            </a:fld>
            <a:endParaRPr lang="en-US"/>
          </a:p>
        </p:txBody>
      </p:sp>
      <p:sp>
        <p:nvSpPr>
          <p:cNvPr id="8" name="Title 7"/>
          <p:cNvSpPr>
            <a:spLocks noGrp="1"/>
          </p:cNvSpPr>
          <p:nvPr>
            <p:ph type="title"/>
          </p:nvPr>
        </p:nvSpPr>
        <p:spPr>
          <a:xfrm>
            <a:off x="180475" y="2947085"/>
            <a:ext cx="8686800" cy="1184825"/>
          </a:xfrm>
        </p:spPr>
        <p:txBody>
          <a:bodyPr rtlCol="0" anchor="t"/>
          <a:lstStyle>
            <a:lvl1pPr algn="r">
              <a:defRPr/>
            </a:lvl1pPr>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0" name="Title 1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4" name="Content Placeholder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1" name="Date Placeholder 20"/>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10" name="Footer Placeholder 9"/>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9" name="Title 28"/>
          <p:cNvSpPr>
            <a:spLocks noGrp="1"/>
          </p:cNvSpPr>
          <p:nvPr>
            <p:ph type="title"/>
          </p:nvPr>
        </p:nvSpPr>
        <p:spPr>
          <a:xfrm>
            <a:off x="304800" y="5410200"/>
            <a:ext cx="8610600" cy="882650"/>
          </a:xfrm>
        </p:spPr>
        <p:txBody>
          <a:bodyPr anchor="ctr"/>
          <a:lstStyle>
            <a:lvl1pPr>
              <a:defRPr/>
            </a:lvl1pPr>
          </a:lstStyle>
          <a:p>
            <a:r>
              <a:rPr kumimoji="0" lang="en-US" smtClean="0"/>
              <a:t>Click to edit Master title style</a:t>
            </a:r>
            <a:endParaRPr kumimoji="0" lang="en-US"/>
          </a:p>
        </p:txBody>
      </p:sp>
      <p:sp>
        <p:nvSpPr>
          <p:cNvPr id="13" name="Text Placeholder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25" name="Text Placeholder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Content Placeholder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8" name="Content Placeholder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229600" y="6477000"/>
            <a:ext cx="762000" cy="246888"/>
          </a:xfrm>
        </p:spPr>
        <p:txBody>
          <a:bodyPr/>
          <a:lstStyle/>
          <a:p>
            <a:fld id="{3C576D3E-66FB-41CA-8206-60B4652844F1}" type="slidenum">
              <a:rPr lang="en-US" smtClean="0"/>
              <a:pPr/>
              <a:t>‹#›</a:t>
            </a:fld>
            <a:endParaRPr lang="en-US"/>
          </a:p>
        </p:txBody>
      </p:sp>
      <p:sp>
        <p:nvSpPr>
          <p:cNvPr id="11" name="Straight Connector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0" name="Title 29"/>
          <p:cNvSpPr>
            <a:spLocks noGrp="1"/>
          </p:cNvSpPr>
          <p:nvPr>
            <p:ph type="title"/>
          </p:nvPr>
        </p:nvSpPr>
        <p:spPr>
          <a:xfrm>
            <a:off x="301752" y="457200"/>
            <a:ext cx="8686800" cy="841248"/>
          </a:xfrm>
        </p:spPr>
        <p:txBody>
          <a:body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21" name="Footer Placeholder 20"/>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24" name="Footer Placeholder 23"/>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Straight Connector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title"/>
          </p:nvPr>
        </p:nvSpPr>
        <p:spPr>
          <a:xfrm>
            <a:off x="457200" y="5486400"/>
            <a:ext cx="8458200" cy="520700"/>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14" name="Content Placeholder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25" name="Date Placeholder 24"/>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29" name="Footer Placeholder 28"/>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576D3E-66FB-41CA-8206-60B4652844F1}"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3" name="Picture Placeholder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n-US" smtClean="0"/>
              <a:t>Click icon to add picture</a:t>
            </a:r>
            <a:endParaRPr kumimoji="0" lang="en-US" dirty="0"/>
          </a:p>
        </p:txBody>
      </p:sp>
      <p:sp>
        <p:nvSpPr>
          <p:cNvPr id="7" name="Date Placeholder 6"/>
          <p:cNvSpPr>
            <a:spLocks noGrp="1"/>
          </p:cNvSpPr>
          <p:nvPr>
            <p:ph type="dt" sz="half" idx="10"/>
          </p:nvPr>
        </p:nvSpPr>
        <p:spPr/>
        <p:txBody>
          <a:bodyPr/>
          <a:lstStyle/>
          <a:p>
            <a:fld id="{18117B19-6ED6-4B77-B26C-7AC2D3E50CE9}" type="datetimeFigureOut">
              <a:rPr lang="en-US" smtClean="0"/>
              <a:pPr/>
              <a:t>10/21/2020</a:t>
            </a:fld>
            <a:endParaRPr lang="en-US"/>
          </a:p>
        </p:txBody>
      </p:sp>
      <p:sp>
        <p:nvSpPr>
          <p:cNvPr id="5" name="Footer Placeholder 4"/>
          <p:cNvSpPr>
            <a:spLocks noGrp="1"/>
          </p:cNvSpPr>
          <p:nvPr>
            <p:ph type="ftr" sz="quarter" idx="11"/>
          </p:nvPr>
        </p:nvSpPr>
        <p:spPr/>
        <p:txBody>
          <a:bodyPr/>
          <a:lstStyle/>
          <a:p>
            <a:endParaRPr lang="en-US"/>
          </a:p>
        </p:txBody>
      </p:sp>
      <p:sp>
        <p:nvSpPr>
          <p:cNvPr id="31" name="Slide Number Placeholder 30"/>
          <p:cNvSpPr>
            <a:spLocks noGrp="1"/>
          </p:cNvSpPr>
          <p:nvPr>
            <p:ph type="sldNum" sz="quarter" idx="12"/>
          </p:nvPr>
        </p:nvSpPr>
        <p:spPr/>
        <p:txBody>
          <a:bodyPr/>
          <a:lstStyle/>
          <a:p>
            <a:fld id="{3C576D3E-66FB-41CA-8206-60B4652844F1}" type="slidenum">
              <a:rPr lang="en-US" smtClean="0"/>
              <a:pPr/>
              <a:t>‹#›</a:t>
            </a:fld>
            <a:endParaRPr lang="en-US"/>
          </a:p>
        </p:txBody>
      </p:sp>
      <p:sp>
        <p:nvSpPr>
          <p:cNvPr id="17" name="Title 16"/>
          <p:cNvSpPr>
            <a:spLocks noGrp="1"/>
          </p:cNvSpPr>
          <p:nvPr>
            <p:ph type="title"/>
          </p:nvPr>
        </p:nvSpPr>
        <p:spPr>
          <a:xfrm>
            <a:off x="381000" y="4993760"/>
            <a:ext cx="5867400" cy="522288"/>
          </a:xfrm>
        </p:spPr>
        <p:txBody>
          <a:bodyPr anchor="ctr"/>
          <a:lstStyle>
            <a:lvl1pPr algn="l">
              <a:buNone/>
              <a:defRPr sz="2000" b="1"/>
            </a:lvl1pPr>
          </a:lstStyle>
          <a:p>
            <a:r>
              <a:rPr kumimoji="0" lang="en-US" smtClean="0"/>
              <a:t>Click to edit Master title style</a:t>
            </a:r>
            <a:endParaRPr kumimoji="0" lang="en-US"/>
          </a:p>
        </p:txBody>
      </p:sp>
      <p:sp>
        <p:nvSpPr>
          <p:cNvPr id="26" name="Text Placeholder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Straight Connector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Text Placeholder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1" name="Date Placeholder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18117B19-6ED6-4B77-B26C-7AC2D3E50CE9}" type="datetimeFigureOut">
              <a:rPr lang="en-US" smtClean="0"/>
              <a:pPr/>
              <a:t>10/21/2020</a:t>
            </a:fld>
            <a:endParaRPr lang="en-US"/>
          </a:p>
        </p:txBody>
      </p:sp>
      <p:sp>
        <p:nvSpPr>
          <p:cNvPr id="28" name="Footer Placeholder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n-US"/>
          </a:p>
        </p:txBody>
      </p:sp>
      <p:sp>
        <p:nvSpPr>
          <p:cNvPr id="5" name="Slide Number Placeholder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3C576D3E-66FB-41CA-8206-60B4652844F1}" type="slidenum">
              <a:rPr lang="en-US" smtClean="0"/>
              <a:pPr/>
              <a:t>‹#›</a:t>
            </a:fld>
            <a:endParaRPr lang="en-US"/>
          </a:p>
        </p:txBody>
      </p:sp>
      <p:sp>
        <p:nvSpPr>
          <p:cNvPr id="10" name="Title Placeholder 9"/>
          <p:cNvSpPr>
            <a:spLocks noGrp="1"/>
          </p:cNvSpPr>
          <p:nvPr>
            <p:ph type="title"/>
          </p:nvPr>
        </p:nvSpPr>
        <p:spPr>
          <a:xfrm>
            <a:off x="304800" y="457200"/>
            <a:ext cx="8686800" cy="838200"/>
          </a:xfrm>
          <a:prstGeom prst="rect">
            <a:avLst/>
          </a:prstGeom>
        </p:spPr>
        <p:txBody>
          <a:bodyPr vert="horz" anchor="ctr">
            <a:normAutofit/>
          </a:bodyPr>
          <a:lstStyle/>
          <a:p>
            <a:r>
              <a:rPr kumimoji="0" lang="en-US" smtClean="0"/>
              <a:t>Click to edit Master title style</a:t>
            </a:r>
            <a:endParaRPr kumimoji="0" lang="en-US"/>
          </a:p>
        </p:txBody>
      </p:sp>
      <p:sp>
        <p:nvSpPr>
          <p:cNvPr id="9" name="Straight Connector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Straight Connector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lnSpcReduction="10000"/>
          </a:bodyPr>
          <a:lstStyle/>
          <a:p>
            <a:pPr algn="ctr">
              <a:buNone/>
            </a:pPr>
            <a:endParaRPr lang="en-IN" i="1" dirty="0" smtClean="0">
              <a:solidFill>
                <a:srgbClr val="1509B7"/>
              </a:solidFill>
              <a:latin typeface="Algerian" pitchFamily="82" charset="0"/>
            </a:endParaRPr>
          </a:p>
          <a:p>
            <a:pPr algn="ctr">
              <a:buNone/>
            </a:pPr>
            <a:r>
              <a:rPr lang="en-IN" i="1" dirty="0" smtClean="0">
                <a:solidFill>
                  <a:srgbClr val="1509B7"/>
                </a:solidFill>
                <a:latin typeface="Algerian" pitchFamily="82" charset="0"/>
              </a:rPr>
              <a:t>Physical Geography  for competitive  examination</a:t>
            </a:r>
            <a:r>
              <a:rPr lang="en-IN" i="1" dirty="0" smtClean="0">
                <a:solidFill>
                  <a:srgbClr val="C00000"/>
                </a:solidFill>
                <a:latin typeface="Algerian" pitchFamily="82" charset="0"/>
              </a:rPr>
              <a:t/>
            </a:r>
            <a:br>
              <a:rPr lang="en-IN" i="1" dirty="0" smtClean="0">
                <a:solidFill>
                  <a:srgbClr val="C00000"/>
                </a:solidFill>
                <a:latin typeface="Algerian" pitchFamily="82" charset="0"/>
              </a:rPr>
            </a:br>
            <a:endParaRPr lang="en-IN" i="1" dirty="0" smtClean="0">
              <a:solidFill>
                <a:srgbClr val="C00000"/>
              </a:solidFill>
              <a:latin typeface="Algerian" pitchFamily="82" charset="0"/>
            </a:endParaRPr>
          </a:p>
          <a:p>
            <a:pPr algn="ctr">
              <a:buNone/>
            </a:pPr>
            <a:r>
              <a:rPr lang="en-IN" sz="2400" i="1" dirty="0" smtClean="0">
                <a:solidFill>
                  <a:srgbClr val="E218BC"/>
                </a:solidFill>
                <a:latin typeface="Algerian" pitchFamily="82" charset="0"/>
              </a:rPr>
              <a:t>III </a:t>
            </a:r>
            <a:r>
              <a:rPr lang="en-IN" sz="2400" i="1" dirty="0" err="1" smtClean="0">
                <a:solidFill>
                  <a:srgbClr val="E218BC"/>
                </a:solidFill>
                <a:latin typeface="Algerian" pitchFamily="82" charset="0"/>
              </a:rPr>
              <a:t>B.Sc</a:t>
            </a:r>
            <a:r>
              <a:rPr lang="en-IN" sz="2400" i="1" dirty="0" smtClean="0">
                <a:solidFill>
                  <a:srgbClr val="E218BC"/>
                </a:solidFill>
                <a:latin typeface="Algerian" pitchFamily="82" charset="0"/>
              </a:rPr>
              <a:t>  Geography</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date : </a:t>
            </a:r>
            <a:r>
              <a:rPr lang="en-IN" sz="2400" i="1" dirty="0" smtClean="0">
                <a:solidFill>
                  <a:srgbClr val="E218BC"/>
                </a:solidFill>
                <a:latin typeface="Algerian" pitchFamily="82" charset="0"/>
              </a:rPr>
              <a:t>21</a:t>
            </a:r>
            <a:r>
              <a:rPr lang="en-IN" sz="2400" i="1" dirty="0" smtClean="0">
                <a:solidFill>
                  <a:srgbClr val="E218BC"/>
                </a:solidFill>
                <a:latin typeface="Algerian" pitchFamily="82" charset="0"/>
              </a:rPr>
              <a:t>/10/2020</a:t>
            </a:r>
            <a:r>
              <a:rPr lang="en-IN" sz="2400" i="1" dirty="0" smtClean="0">
                <a:solidFill>
                  <a:srgbClr val="E218BC"/>
                </a:solidFill>
                <a:latin typeface="Algerian" pitchFamily="82" charset="0"/>
              </a:rPr>
              <a:t/>
            </a:r>
            <a:br>
              <a:rPr lang="en-IN" sz="2400" i="1" dirty="0" smtClean="0">
                <a:solidFill>
                  <a:srgbClr val="E218BC"/>
                </a:solidFill>
                <a:latin typeface="Algerian" pitchFamily="82" charset="0"/>
              </a:rPr>
            </a:br>
            <a:r>
              <a:rPr lang="en-IN" sz="2400" i="1" dirty="0" smtClean="0">
                <a:solidFill>
                  <a:srgbClr val="E218BC"/>
                </a:solidFill>
                <a:latin typeface="Algerian" pitchFamily="82" charset="0"/>
              </a:rPr>
              <a:t>time : </a:t>
            </a:r>
            <a:r>
              <a:rPr lang="en-IN" sz="2400" i="1" dirty="0" smtClean="0">
                <a:solidFill>
                  <a:srgbClr val="E218BC"/>
                </a:solidFill>
                <a:latin typeface="Algerian" pitchFamily="82" charset="0"/>
              </a:rPr>
              <a:t>1.30  </a:t>
            </a:r>
            <a:r>
              <a:rPr lang="en-IN" sz="2400" i="1" dirty="0" smtClean="0">
                <a:solidFill>
                  <a:srgbClr val="E218BC"/>
                </a:solidFill>
                <a:latin typeface="Algerian" pitchFamily="82" charset="0"/>
              </a:rPr>
              <a:t>to  </a:t>
            </a:r>
            <a:r>
              <a:rPr lang="en-IN" sz="2400" i="1" dirty="0" smtClean="0">
                <a:solidFill>
                  <a:srgbClr val="E218BC"/>
                </a:solidFill>
                <a:latin typeface="Algerian" pitchFamily="82" charset="0"/>
              </a:rPr>
              <a:t>3</a:t>
            </a:r>
            <a:r>
              <a:rPr lang="en-IN" sz="2400" i="1" dirty="0" smtClean="0">
                <a:solidFill>
                  <a:srgbClr val="E218BC"/>
                </a:solidFill>
                <a:latin typeface="Algerian" pitchFamily="82" charset="0"/>
              </a:rPr>
              <a:t>.30</a:t>
            </a:r>
            <a:endParaRPr lang="en-IN" sz="2400" i="1" dirty="0" smtClean="0">
              <a:solidFill>
                <a:srgbClr val="E218BC"/>
              </a:solidFill>
              <a:latin typeface="Algerian" pitchFamily="82" charset="0"/>
            </a:endParaRPr>
          </a:p>
          <a:p>
            <a:pPr algn="ctr">
              <a:buNone/>
            </a:pPr>
            <a:endParaRPr lang="en-IN" sz="2400" i="1" dirty="0" smtClean="0">
              <a:solidFill>
                <a:srgbClr val="E218BC"/>
              </a:solidFill>
              <a:latin typeface="Algerian" pitchFamily="82" charset="0"/>
            </a:endParaRPr>
          </a:p>
          <a:p>
            <a:pPr algn="ctr">
              <a:buNone/>
            </a:pPr>
            <a:r>
              <a:rPr lang="en-IN" i="1" dirty="0" smtClean="0">
                <a:solidFill>
                  <a:srgbClr val="C00000"/>
                </a:solidFill>
                <a:latin typeface="Algerian" pitchFamily="82" charset="0"/>
              </a:rPr>
              <a:t>Topic : Relief features of ocean</a:t>
            </a:r>
          </a:p>
          <a:p>
            <a:pPr algn="ctr">
              <a:buNone/>
            </a:pPr>
            <a:endParaRPr lang="en-IN" sz="3100" i="1" dirty="0" smtClean="0">
              <a:solidFill>
                <a:srgbClr val="1509B7"/>
              </a:solidFill>
              <a:latin typeface="Algerian" pitchFamily="82" charset="0"/>
            </a:endParaRPr>
          </a:p>
          <a:p>
            <a:pPr algn="ctr">
              <a:buNone/>
            </a:pPr>
            <a:r>
              <a:rPr lang="en-IN" sz="2400" i="1" dirty="0" err="1" smtClean="0">
                <a:solidFill>
                  <a:srgbClr val="1509B7"/>
                </a:solidFill>
                <a:latin typeface="Algerian" pitchFamily="82" charset="0"/>
              </a:rPr>
              <a:t>Dr.K.Indhira</a:t>
            </a:r>
            <a:r>
              <a:rPr lang="en-IN" sz="2400" i="1" dirty="0" smtClean="0">
                <a:solidFill>
                  <a:srgbClr val="1509B7"/>
                </a:solidFill>
                <a:latin typeface="Algerian" pitchFamily="82" charset="0"/>
              </a:rPr>
              <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guest  Lecturer</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department of geography</a:t>
            </a:r>
            <a:br>
              <a:rPr lang="en-IN" sz="2400" i="1" dirty="0" smtClean="0">
                <a:solidFill>
                  <a:srgbClr val="1509B7"/>
                </a:solidFill>
                <a:latin typeface="Algerian" pitchFamily="82" charset="0"/>
              </a:rPr>
            </a:br>
            <a:r>
              <a:rPr lang="en-IN" sz="2400" i="1" dirty="0" smtClean="0">
                <a:solidFill>
                  <a:srgbClr val="1509B7"/>
                </a:solidFill>
                <a:latin typeface="Algerian" pitchFamily="82" charset="0"/>
              </a:rPr>
              <a:t>government college for women (a)</a:t>
            </a:r>
            <a:br>
              <a:rPr lang="en-IN" sz="2400" i="1" dirty="0" smtClean="0">
                <a:solidFill>
                  <a:srgbClr val="1509B7"/>
                </a:solidFill>
                <a:latin typeface="Algerian" pitchFamily="82" charset="0"/>
              </a:rPr>
            </a:br>
            <a:r>
              <a:rPr lang="en-IN" sz="2400" i="1" dirty="0" err="1" smtClean="0">
                <a:solidFill>
                  <a:srgbClr val="1509B7"/>
                </a:solidFill>
                <a:latin typeface="Algerian" pitchFamily="82" charset="0"/>
              </a:rPr>
              <a:t>kumbakonam</a:t>
            </a:r>
            <a:r>
              <a:rPr lang="en-IN" sz="2400" i="1" dirty="0" smtClean="0">
                <a:solidFill>
                  <a:srgbClr val="1509B7"/>
                </a:solidFill>
                <a:latin typeface="Algerian" pitchFamily="82" charset="0"/>
              </a:rPr>
              <a:t> </a:t>
            </a:r>
            <a:r>
              <a:rPr lang="en-IN" sz="6000" i="1" dirty="0" smtClean="0">
                <a:solidFill>
                  <a:srgbClr val="C00000"/>
                </a:solidFill>
                <a:latin typeface="Algerian" pitchFamily="82" charset="0"/>
              </a:rPr>
              <a:t/>
            </a:r>
            <a:br>
              <a:rPr lang="en-IN" sz="6000" i="1" dirty="0" smtClean="0">
                <a:solidFill>
                  <a:srgbClr val="C00000"/>
                </a:solidFill>
                <a:latin typeface="Algerian" pitchFamily="82" charset="0"/>
              </a:rPr>
            </a:b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Ocean-Floor.jpg"/>
          <p:cNvPicPr>
            <a:picLocks noGrp="1" noChangeAspect="1"/>
          </p:cNvPicPr>
          <p:nvPr>
            <p:ph idx="1"/>
          </p:nvPr>
        </p:nvPicPr>
        <p:blipFill>
          <a:blip r:embed="rId2"/>
          <a:stretch>
            <a:fillRect/>
          </a:stretch>
        </p:blipFill>
        <p:spPr>
          <a:xfrm>
            <a:off x="0" y="0"/>
            <a:ext cx="9144000" cy="6858000"/>
          </a:xfrm>
        </p:spPr>
      </p:pic>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Major-Ocean-Relief-Features.jpg"/>
          <p:cNvPicPr>
            <a:picLocks noGrp="1" noChangeAspect="1"/>
          </p:cNvPicPr>
          <p:nvPr>
            <p:ph idx="1"/>
          </p:nvPr>
        </p:nvPicPr>
        <p:blipFill>
          <a:blip r:embed="rId2"/>
          <a:stretch>
            <a:fillRect/>
          </a:stretch>
        </p:blipFill>
        <p:spPr>
          <a:xfrm>
            <a:off x="0" y="642918"/>
            <a:ext cx="9144000" cy="6215081"/>
          </a:xfrm>
        </p:spPr>
      </p:pic>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Content Placeholder 3" descr="THE RELIEF OF THE OCEAN BASINS (9).jpg"/>
          <p:cNvPicPr>
            <a:picLocks noGrp="1" noChangeAspect="1"/>
          </p:cNvPicPr>
          <p:nvPr>
            <p:ph idx="1"/>
          </p:nvPr>
        </p:nvPicPr>
        <p:blipFill>
          <a:blip r:embed="rId2"/>
          <a:stretch>
            <a:fillRect/>
          </a:stretch>
        </p:blipFill>
        <p:spPr>
          <a:xfrm>
            <a:off x="357158" y="571480"/>
            <a:ext cx="8358246" cy="5500726"/>
          </a:xfrm>
        </p:spPr>
      </p:pic>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Content Placeholder 5" descr="dcf71d20-50ee-4928-ab5a-7108a56d82f4_1.jpg"/>
          <p:cNvPicPr>
            <a:picLocks noGrp="1" noChangeAspect="1"/>
          </p:cNvPicPr>
          <p:nvPr>
            <p:ph idx="1"/>
          </p:nvPr>
        </p:nvPicPr>
        <p:blipFill>
          <a:blip r:embed="rId2"/>
          <a:stretch>
            <a:fillRect/>
          </a:stretch>
        </p:blipFill>
        <p:spPr>
          <a:xfrm>
            <a:off x="0" y="428604"/>
            <a:ext cx="9144000" cy="6143668"/>
          </a:xfrm>
        </p:spPr>
      </p:pic>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14282" y="214290"/>
            <a:ext cx="8715436" cy="6500858"/>
          </a:xfrm>
        </p:spPr>
        <p:txBody>
          <a:bodyPr>
            <a:normAutofit/>
          </a:bodyPr>
          <a:lstStyle/>
          <a:p>
            <a:endParaRPr lang="en-US" sz="1800" b="1" dirty="0" smtClean="0"/>
          </a:p>
          <a:p>
            <a:endParaRPr lang="en-US" sz="1800" b="1" dirty="0" smtClean="0"/>
          </a:p>
          <a:p>
            <a:endParaRPr lang="en-US" sz="1800" b="1" dirty="0" smtClean="0"/>
          </a:p>
          <a:p>
            <a:r>
              <a:rPr lang="en-US" sz="1800" b="1" dirty="0" smtClean="0"/>
              <a:t>Continental Rise or Foot</a:t>
            </a:r>
            <a:endParaRPr lang="en-US" sz="1800" dirty="0" smtClean="0"/>
          </a:p>
          <a:p>
            <a:pPr>
              <a:buNone/>
            </a:pPr>
            <a:r>
              <a:rPr lang="en-US" sz="1800" dirty="0" smtClean="0"/>
              <a:t>		It connects the continental slope to the deep sea or abyssal plain which is around 100-1000 Km wide.</a:t>
            </a:r>
          </a:p>
          <a:p>
            <a:pPr algn="just">
              <a:lnSpc>
                <a:spcPct val="150000"/>
              </a:lnSpc>
              <a:spcBef>
                <a:spcPts val="0"/>
              </a:spcBef>
              <a:buNone/>
            </a:pPr>
            <a:endParaRPr lang="en-US" sz="1600" dirty="0" smtClean="0"/>
          </a:p>
          <a:p>
            <a:pPr algn="just">
              <a:lnSpc>
                <a:spcPct val="150000"/>
              </a:lnSpc>
              <a:spcBef>
                <a:spcPts val="0"/>
              </a:spcBef>
              <a:buNone/>
            </a:pPr>
            <a:r>
              <a:rPr lang="en-IN" sz="1600" dirty="0" smtClean="0"/>
              <a:t>	</a:t>
            </a:r>
            <a:r>
              <a:rPr lang="ta-IN" sz="1600" dirty="0" smtClean="0"/>
              <a:t>இது 100-1000 கி.மீ அகலமுள்ள ஆழ்கடல் அல்லது படுகுழி சமவெளியுடன் கண்ட சாய்வை இணைக்கிறது.</a:t>
            </a:r>
            <a:endParaRPr lang="en-US" sz="16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Content Placeholder 5"/>
          <p:cNvSpPr>
            <a:spLocks noGrp="1"/>
          </p:cNvSpPr>
          <p:nvPr>
            <p:ph idx="1"/>
          </p:nvPr>
        </p:nvSpPr>
        <p:spPr>
          <a:xfrm>
            <a:off x="304800" y="571480"/>
            <a:ext cx="8686800" cy="5508645"/>
          </a:xfrm>
        </p:spPr>
        <p:txBody>
          <a:bodyPr>
            <a:normAutofit/>
          </a:bodyPr>
          <a:lstStyle/>
          <a:p>
            <a:r>
              <a:rPr lang="en-US" sz="2000" b="1" dirty="0" smtClean="0">
                <a:latin typeface="Arial" pitchFamily="34" charset="0"/>
                <a:cs typeface="Arial" pitchFamily="34" charset="0"/>
              </a:rPr>
              <a:t>Deep Ocean Basins</a:t>
            </a:r>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It is the lowest layer in the Ocean, which is covered by the sediments of basalt up to 5 </a:t>
            </a:r>
            <a:r>
              <a:rPr lang="en-US" sz="2000" dirty="0" err="1" smtClean="0">
                <a:latin typeface="Arial" pitchFamily="34" charset="0"/>
                <a:cs typeface="Arial" pitchFamily="34" charset="0"/>
              </a:rPr>
              <a:t>kilometres</a:t>
            </a:r>
            <a:r>
              <a:rPr lang="en-US" sz="2000" dirty="0" smtClean="0">
                <a:latin typeface="Arial" pitchFamily="34" charset="0"/>
                <a:cs typeface="Arial" pitchFamily="34" charset="0"/>
              </a:rPr>
              <a:t> thick.</a:t>
            </a:r>
          </a:p>
          <a:p>
            <a:endParaRPr lang="en-IN" sz="2000" dirty="0" smtClean="0">
              <a:latin typeface="Arial" pitchFamily="34" charset="0"/>
              <a:cs typeface="Arial" pitchFamily="34" charset="0"/>
            </a:endParaRPr>
          </a:p>
          <a:p>
            <a:pPr algn="just"/>
            <a:endParaRPr lang="en-US" sz="2000" dirty="0" smtClean="0">
              <a:latin typeface="Arial" pitchFamily="34" charset="0"/>
              <a:cs typeface="Arial" pitchFamily="34" charset="0"/>
            </a:endParaRPr>
          </a:p>
          <a:p>
            <a:pPr algn="just"/>
            <a:r>
              <a:rPr lang="ta-IN" sz="2000" dirty="0" smtClean="0"/>
              <a:t>ஆழ்கடல் படுகைகள் இது பெருங்கடலில் மிகக் குறைந்த அடுக்கு ஆகும், இது 5 கிலோமீட்டர் தடிமன் வரை பசால்ட்டின் வண்டல்களால் மூடப்பட்டுள்ளது.</a:t>
            </a:r>
            <a:endParaRPr lang="en-US" sz="2000"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pPr>
              <a:lnSpc>
                <a:spcPct val="150000"/>
              </a:lnSpc>
              <a:spcBef>
                <a:spcPts val="0"/>
              </a:spcBef>
              <a:buNone/>
            </a:pPr>
            <a:endParaRPr lang="en-IN" sz="1800" dirty="0" smtClean="0"/>
          </a:p>
          <a:p>
            <a:pPr algn="just">
              <a:buNone/>
            </a:pPr>
            <a:r>
              <a:rPr lang="en-US" sz="1800" i="1" dirty="0" smtClean="0"/>
              <a:t>		</a:t>
            </a:r>
          </a:p>
          <a:p>
            <a:r>
              <a:rPr lang="en-US" sz="2000" b="1" dirty="0" smtClean="0">
                <a:latin typeface="Arial" pitchFamily="34" charset="0"/>
                <a:cs typeface="Arial" pitchFamily="34" charset="0"/>
              </a:rPr>
              <a:t>Abyssal Plains and Abyssal Hills</a:t>
            </a:r>
            <a:endParaRPr lang="en-US" sz="2000" dirty="0" smtClean="0">
              <a:latin typeface="Arial" pitchFamily="34" charset="0"/>
              <a:cs typeface="Arial" pitchFamily="34" charset="0"/>
            </a:endParaRPr>
          </a:p>
          <a:p>
            <a:endParaRPr lang="en-US" sz="2000" dirty="0" smtClean="0">
              <a:latin typeface="Arial" pitchFamily="34" charset="0"/>
              <a:cs typeface="Arial" pitchFamily="34" charset="0"/>
            </a:endParaRPr>
          </a:p>
          <a:p>
            <a:r>
              <a:rPr lang="en-US" sz="2000" dirty="0" smtClean="0">
                <a:latin typeface="Arial" pitchFamily="34" charset="0"/>
                <a:cs typeface="Arial" pitchFamily="34" charset="0"/>
              </a:rPr>
              <a:t>It is flat, cold and sediment covered ocean floor. They are more extensive in the Atlantic and Indian Oceans and less extensive in the Pacific Ocean.</a:t>
            </a:r>
          </a:p>
          <a:p>
            <a:pPr algn="just">
              <a:lnSpc>
                <a:spcPct val="150000"/>
              </a:lnSpc>
              <a:spcBef>
                <a:spcPts val="0"/>
              </a:spcBef>
            </a:pPr>
            <a:endParaRPr lang="en-US" sz="2000" dirty="0" smtClean="0"/>
          </a:p>
          <a:p>
            <a:pPr>
              <a:buNone/>
            </a:pPr>
            <a:endParaRPr lang="en-IN" sz="2000" i="1" dirty="0" smtClean="0"/>
          </a:p>
          <a:p>
            <a:pPr algn="just"/>
            <a:r>
              <a:rPr lang="ta-IN" sz="2000" dirty="0" smtClean="0"/>
              <a:t>அபிசல் சமவெளி மற்றும் அபிசல் மலைகள் இது தட்டையான, குளிர்ந்த மற்றும் வண்டல் மூடப்பட்ட கடல் தளம். அவை அட்லாண்டிக் மற்றும் இந்தியப் பெருங்கடல்களில் மிகவும் விரிவானவை மற்றும் பசிபிக் பெருங்கடலில் குறைவான விரிவானவை.</a:t>
            </a:r>
            <a:endParaRPr lang="en-US" sz="2000"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endParaRPr lang="en-US" sz="1600" dirty="0" smtClean="0"/>
          </a:p>
          <a:p>
            <a:endParaRPr lang="en-US" sz="1600" dirty="0" smtClean="0"/>
          </a:p>
          <a:p>
            <a:endParaRPr lang="en-US" sz="1600" dirty="0" smtClean="0"/>
          </a:p>
          <a:p>
            <a:endParaRPr lang="en-US" sz="1600" dirty="0" smtClean="0"/>
          </a:p>
          <a:p>
            <a:r>
              <a:rPr lang="en-US" sz="1600" b="1" dirty="0" smtClean="0"/>
              <a:t>Seamounts</a:t>
            </a:r>
            <a:endParaRPr lang="en-US" sz="1600" dirty="0" smtClean="0"/>
          </a:p>
          <a:p>
            <a:r>
              <a:rPr lang="en-US" sz="1600" dirty="0" smtClean="0"/>
              <a:t>It is elliptical projections from the sea floor, which look like mountains and have a steep slope of around 22 degree to 24 degrees.</a:t>
            </a:r>
          </a:p>
          <a:p>
            <a:pPr algn="just">
              <a:lnSpc>
                <a:spcPct val="150000"/>
              </a:lnSpc>
              <a:spcBef>
                <a:spcPts val="0"/>
              </a:spcBef>
            </a:pPr>
            <a:endParaRPr lang="en-US" sz="1600" dirty="0" smtClean="0"/>
          </a:p>
          <a:p>
            <a:pPr algn="just">
              <a:lnSpc>
                <a:spcPct val="150000"/>
              </a:lnSpc>
              <a:spcBef>
                <a:spcPts val="0"/>
              </a:spcBef>
            </a:pPr>
            <a:r>
              <a:rPr lang="ta-IN" sz="1600" dirty="0" smtClean="0"/>
              <a:t>மேலும், வெப்பநிலை வீழ்ச்சியால், உயர்ந்த மலைகள் அவற்றின் மீது பனியை உருவாக்குவது வழக்கமல்ல. உண்மையில், அவற்றில் சில பனிப்பாறைகள் உள்ளன. பனிப்பாறைகள் நிரந்தரமாக பனியின் உறைந்த ஆறுகள். மேலும், மலைகளின் செங்குத்தான சரிவுகளால், சரியான விவசாயத்திற்கு குறைந்த நிலம் கிடைக்கிறது.</a:t>
            </a:r>
            <a:endParaRPr lang="en-US" sz="1600"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0"/>
            <a:ext cx="9144000" cy="6858000"/>
          </a:xfrm>
        </p:spPr>
        <p:txBody>
          <a:bodyPr>
            <a:normAutofit/>
          </a:bodyPr>
          <a:lstStyle/>
          <a:p>
            <a:r>
              <a:rPr lang="en-US" sz="2000" b="1" dirty="0" err="1" smtClean="0"/>
              <a:t>Guyots</a:t>
            </a:r>
            <a:endParaRPr lang="en-US" sz="2000" dirty="0" smtClean="0"/>
          </a:p>
          <a:p>
            <a:r>
              <a:rPr lang="en-US" sz="2000" dirty="0" smtClean="0"/>
              <a:t>It is also known as a </a:t>
            </a:r>
            <a:r>
              <a:rPr lang="en-US" sz="2000" dirty="0" err="1" smtClean="0"/>
              <a:t>tablemount</a:t>
            </a:r>
            <a:r>
              <a:rPr lang="en-US" sz="2000" dirty="0" smtClean="0"/>
              <a:t>, is an isolated underwater volcanic mountain, with a flat top over 200 m below the surface of the sea. The diameters of these flat summits can exceed 10 km. It is inactive ocean volcanoes with flat top.</a:t>
            </a:r>
          </a:p>
          <a:p>
            <a:pPr algn="just">
              <a:lnSpc>
                <a:spcPct val="150000"/>
              </a:lnSpc>
              <a:spcBef>
                <a:spcPts val="0"/>
              </a:spcBef>
            </a:pPr>
            <a:endParaRPr lang="en-US" sz="1600" dirty="0" smtClean="0"/>
          </a:p>
          <a:p>
            <a:pPr algn="just">
              <a:lnSpc>
                <a:spcPct val="150000"/>
              </a:lnSpc>
              <a:spcBef>
                <a:spcPts val="0"/>
              </a:spcBef>
            </a:pPr>
            <a:r>
              <a:rPr lang="ta-IN" sz="1600" dirty="0" smtClean="0"/>
              <a:t>ஒரு வரம்பு என்பது மலைகளின் வரிசை. ஆசியாவில் இமயமலை, ஐரோப்பாவில் ஆல்ப்ஸ் மற்றும் தென் அமெரிக்காவில் உள்ள ஆண்டிஸ் ஆகியவை மலைத்தொடர்களுக்கு சில எடுத்துக்காட்டுகள். இந்த வரம்புகள் நீரின் களஞ்சியங்கள். பல நதிகளின் தோற்றம் இந்த மலைகளில் உள்ளது. உண்மையில், இந்த நிலப்பரப்பின் பனிப்பாறைகள் இந்த நதிகளின் மூலமாகும்.</a:t>
            </a:r>
          </a:p>
          <a:p>
            <a:pPr algn="just">
              <a:lnSpc>
                <a:spcPct val="150000"/>
              </a:lnSpc>
              <a:spcBef>
                <a:spcPts val="0"/>
              </a:spcBef>
            </a:pPr>
            <a:endParaRPr lang="ta-IN" sz="1600" dirty="0" smtClean="0"/>
          </a:p>
          <a:p>
            <a:pPr algn="just">
              <a:lnSpc>
                <a:spcPct val="150000"/>
              </a:lnSpc>
              <a:spcBef>
                <a:spcPts val="0"/>
              </a:spcBef>
            </a:pPr>
            <a:r>
              <a:rPr lang="ta-IN" sz="1600" dirty="0" smtClean="0"/>
              <a:t>மலைகள் பொதுவாக நாகரிகங்களால் தீண்டத்தகாதவை, இதனால் ஆபத்தான தாவரங்கள் மற்றும் விலங்குகள் உள்ளன. அவை ஏராளமான தாவரங்கள் மற்றும் விலங்கினங்களையும் தடுக்கின்றன. </a:t>
            </a:r>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714356"/>
            <a:ext cx="9001156" cy="6000792"/>
          </a:xfrm>
        </p:spPr>
        <p:txBody>
          <a:bodyPr>
            <a:normAutofit/>
          </a:bodyPr>
          <a:lstStyle/>
          <a:p>
            <a:pPr algn="just">
              <a:lnSpc>
                <a:spcPct val="150000"/>
              </a:lnSpc>
              <a:spcBef>
                <a:spcPts val="0"/>
              </a:spcBef>
            </a:pPr>
            <a:r>
              <a:rPr lang="en-US" sz="2000" b="1" dirty="0" smtClean="0">
                <a:latin typeface="Arial" pitchFamily="34" charset="0"/>
                <a:cs typeface="Arial" pitchFamily="34" charset="0"/>
              </a:rPr>
              <a:t>TRENCH</a:t>
            </a:r>
            <a:endParaRPr lang="en-US" sz="2000" dirty="0" smtClean="0">
              <a:latin typeface="Arial" pitchFamily="34" charset="0"/>
              <a:cs typeface="Arial" pitchFamily="34" charset="0"/>
            </a:endParaRPr>
          </a:p>
          <a:p>
            <a:pPr algn="just">
              <a:lnSpc>
                <a:spcPct val="150000"/>
              </a:lnSpc>
              <a:spcBef>
                <a:spcPts val="0"/>
              </a:spcBef>
            </a:pPr>
            <a:r>
              <a:rPr lang="en-US" sz="2000" dirty="0" smtClean="0">
                <a:latin typeface="Arial" pitchFamily="34" charset="0"/>
                <a:cs typeface="Arial" pitchFamily="34" charset="0"/>
              </a:rPr>
              <a:t>It is topographic depression of the sea floor, relatively narrow in width, but very long. It is the deepest part of the ocean. </a:t>
            </a:r>
            <a:r>
              <a:rPr lang="en-US" sz="2000" b="1" dirty="0" smtClean="0">
                <a:latin typeface="Arial" pitchFamily="34" charset="0"/>
                <a:cs typeface="Arial" pitchFamily="34" charset="0"/>
              </a:rPr>
              <a:t>Mariana Trench or Marianas Trench </a:t>
            </a:r>
            <a:r>
              <a:rPr lang="en-US" sz="2000" dirty="0" smtClean="0">
                <a:latin typeface="Arial" pitchFamily="34" charset="0"/>
                <a:cs typeface="Arial" pitchFamily="34" charset="0"/>
              </a:rPr>
              <a:t>is the deepest part of the world's oceans, whereas </a:t>
            </a:r>
            <a:r>
              <a:rPr lang="en-US" sz="2000" b="1" dirty="0" smtClean="0">
                <a:latin typeface="Arial" pitchFamily="34" charset="0"/>
                <a:cs typeface="Arial" pitchFamily="34" charset="0"/>
              </a:rPr>
              <a:t>Tonga Trench</a:t>
            </a:r>
            <a:r>
              <a:rPr lang="en-US" sz="2000" dirty="0" smtClean="0">
                <a:latin typeface="Arial" pitchFamily="34" charset="0"/>
                <a:cs typeface="Arial" pitchFamily="34" charset="0"/>
              </a:rPr>
              <a:t> is Steepest Trench of the World.</a:t>
            </a:r>
          </a:p>
          <a:p>
            <a:pPr algn="just">
              <a:lnSpc>
                <a:spcPct val="150000"/>
              </a:lnSpc>
              <a:spcBef>
                <a:spcPts val="0"/>
              </a:spcBef>
              <a:buNone/>
            </a:pPr>
            <a:endParaRPr lang="en-IN" sz="1600" dirty="0" smtClean="0"/>
          </a:p>
          <a:p>
            <a:pPr algn="just">
              <a:lnSpc>
                <a:spcPct val="150000"/>
              </a:lnSpc>
              <a:spcBef>
                <a:spcPts val="0"/>
              </a:spcBef>
              <a:buNone/>
            </a:pPr>
            <a:r>
              <a:rPr lang="en-IN" sz="1600" dirty="0" smtClean="0"/>
              <a:t>	</a:t>
            </a:r>
            <a:r>
              <a:rPr lang="ta-IN" sz="1600" dirty="0" smtClean="0"/>
              <a:t>அகழி இது கடல் தளத்தின் நிலப்பரப்பு மனச்சோர்வு, ஒப்பீட்டளவில் அகலம் குறுகியது, ஆனால் மிக நீளமானது. இது கடலின் ஆழமான பகுதி. மரியானா அகழி அல்லது மரியானாஸ் அகழி என்பது உலகின் பெருங்கடல்களின் ஆழமான பகுதியாகும், அதே நேரத்தில் டோங்கா அகழி உலகின் செங்குத்தான அகழி ஆகும்.</a:t>
            </a:r>
            <a:endParaRPr lang="en-US" sz="1600"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fontScale="47500" lnSpcReduction="20000"/>
          </a:bodyPr>
          <a:lstStyle/>
          <a:p>
            <a:pPr algn="ctr">
              <a:buNone/>
            </a:pPr>
            <a:endParaRPr lang="en-IN" dirty="0" smtClean="0">
              <a:solidFill>
                <a:srgbClr val="0070C0"/>
              </a:solidFill>
              <a:latin typeface="Algerian" pitchFamily="82" charset="0"/>
            </a:endParaRPr>
          </a:p>
          <a:p>
            <a:pPr algn="ctr">
              <a:buNone/>
            </a:pPr>
            <a:r>
              <a:rPr lang="en-IN" dirty="0" smtClean="0">
                <a:solidFill>
                  <a:srgbClr val="0070C0"/>
                </a:solidFill>
                <a:latin typeface="Algerian" pitchFamily="82" charset="0"/>
              </a:rPr>
              <a:t>Relief features of ocean</a:t>
            </a:r>
          </a:p>
          <a:p>
            <a:pPr algn="just">
              <a:buNone/>
            </a:pPr>
            <a:r>
              <a:rPr lang="en-IN" dirty="0" smtClean="0"/>
              <a:t>		</a:t>
            </a:r>
          </a:p>
          <a:p>
            <a:pPr algn="just">
              <a:lnSpc>
                <a:spcPct val="170000"/>
              </a:lnSpc>
              <a:spcBef>
                <a:spcPts val="0"/>
              </a:spcBef>
            </a:pPr>
            <a:r>
              <a:rPr lang="en-US" sz="2900" b="1" dirty="0" smtClean="0">
                <a:latin typeface="Arial" pitchFamily="34" charset="0"/>
                <a:cs typeface="Arial" pitchFamily="34" charset="0"/>
              </a:rPr>
              <a:t>Oceanic Topography: Typology and Significance</a:t>
            </a:r>
            <a:endParaRPr lang="en-US" sz="2900" dirty="0" smtClean="0">
              <a:latin typeface="Arial" pitchFamily="34" charset="0"/>
              <a:cs typeface="Arial" pitchFamily="34" charset="0"/>
            </a:endParaRPr>
          </a:p>
          <a:p>
            <a:pPr algn="just">
              <a:lnSpc>
                <a:spcPct val="170000"/>
              </a:lnSpc>
              <a:spcBef>
                <a:spcPts val="0"/>
              </a:spcBef>
            </a:pPr>
            <a:r>
              <a:rPr lang="en-US" sz="2900" dirty="0" smtClean="0">
                <a:latin typeface="Arial" pitchFamily="34" charset="0"/>
                <a:cs typeface="Arial" pitchFamily="34" charset="0"/>
              </a:rPr>
              <a:t>The relief features of the oceans are quite different from the continental features because the Oceanic crust is less than 60-70- million years old whereas continental features are of </a:t>
            </a:r>
            <a:r>
              <a:rPr lang="en-US" sz="2900" dirty="0" err="1" smtClean="0">
                <a:latin typeface="Arial" pitchFamily="34" charset="0"/>
                <a:cs typeface="Arial" pitchFamily="34" charset="0"/>
              </a:rPr>
              <a:t>Proterozoic</a:t>
            </a:r>
            <a:r>
              <a:rPr lang="en-US" sz="2900" dirty="0" smtClean="0">
                <a:latin typeface="Arial" pitchFamily="34" charset="0"/>
                <a:cs typeface="Arial" pitchFamily="34" charset="0"/>
              </a:rPr>
              <a:t> age (Over 1 Billion years old). Here, we are giving easy-to-learn write-up on the Oceanic topography along with typology and significance that will enhance the knowledge of aspirant who are preparing for different competitive exams.</a:t>
            </a:r>
          </a:p>
          <a:p>
            <a:pPr algn="just">
              <a:lnSpc>
                <a:spcPct val="170000"/>
              </a:lnSpc>
              <a:spcBef>
                <a:spcPts val="0"/>
              </a:spcBef>
              <a:buNone/>
            </a:pPr>
            <a:endParaRPr lang="en-US" dirty="0" smtClean="0"/>
          </a:p>
          <a:p>
            <a:pPr algn="just">
              <a:lnSpc>
                <a:spcPct val="170000"/>
              </a:lnSpc>
              <a:spcBef>
                <a:spcPts val="0"/>
              </a:spcBef>
            </a:pPr>
            <a:r>
              <a:rPr lang="ta-IN" sz="2900" dirty="0" smtClean="0"/>
              <a:t>பெருங்கடல்களின் நிவாரண அம்சங்கள் கண்ட அம்சங்களிலிருந்து முற்றிலும் வேறுபட்டவை, ஏனென்றால் ஓசியானிக் மேலோடு 60-70- மில்லியன் ஆண்டுகளுக்கு குறைவானது, அதே சமயம் கண்ட அம்சங்கள் புரோட்டரோசோயிக் வயது (1 பில்லியன் ஆண்டுகளுக்கு மேல்). வெவ்வேறு போட்டித் தேர்வுகளுக்குத் தயாராகும் ஆர்வலர்களின் அறிவை மேம்படுத்தும் அச்சுக்கலை மற்றும் முக்கியத்துவத்துடன் ஓசியானிக் நிலப்பரப்பில் எளிதாகக் கற்றுக்கொள்வதை இங்கே தருகிறோம்.</a:t>
            </a:r>
            <a:endParaRPr lang="en-US" sz="2900" dirty="0"/>
          </a:p>
        </p:txBody>
      </p:sp>
    </p:spTree>
  </p:cSld>
  <p:clrMapOvr>
    <a:masterClrMapping/>
  </p:clrMapOvr>
  <p:transition>
    <p:wedge/>
  </p:transition>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lstStyle/>
          <a:p>
            <a:r>
              <a:rPr lang="en-US" b="1" dirty="0" smtClean="0"/>
              <a:t>Significance of Oceanic Relief</a:t>
            </a:r>
            <a:endParaRPr lang="en-US" dirty="0" smtClean="0"/>
          </a:p>
          <a:p>
            <a:r>
              <a:rPr lang="en-US" dirty="0" smtClean="0"/>
              <a:t>1. It controls the motion of sea water.</a:t>
            </a:r>
          </a:p>
          <a:p>
            <a:r>
              <a:rPr lang="en-US" dirty="0" smtClean="0"/>
              <a:t>2. It influences the oceanic movement in the form of currents.</a:t>
            </a:r>
          </a:p>
          <a:p>
            <a:r>
              <a:rPr lang="en-US" dirty="0" smtClean="0"/>
              <a:t>3. It helps in the navigation and fishing.</a:t>
            </a:r>
          </a:p>
          <a:p>
            <a:r>
              <a:rPr lang="en-US" dirty="0" smtClean="0"/>
              <a:t>In the above write-up on the Oceanic topography along with typology and significance will enhance the general knowledge of the readers.</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214290"/>
            <a:ext cx="8686800" cy="6429420"/>
          </a:xfrm>
        </p:spPr>
        <p:txBody>
          <a:bodyPr>
            <a:normAutofit/>
          </a:bodyPr>
          <a:lstStyle/>
          <a:p>
            <a:pPr algn="just"/>
            <a:endParaRPr lang="en-IN" sz="1800" dirty="0" smtClean="0"/>
          </a:p>
          <a:p>
            <a:pPr algn="just"/>
            <a:endParaRPr lang="en-IN" sz="1800" dirty="0" smtClean="0"/>
          </a:p>
          <a:p>
            <a:pPr algn="just">
              <a:lnSpc>
                <a:spcPct val="150000"/>
              </a:lnSpc>
              <a:spcBef>
                <a:spcPts val="0"/>
              </a:spcBef>
            </a:pPr>
            <a:endParaRPr lang="en-IN" sz="1800" dirty="0" smtClean="0"/>
          </a:p>
          <a:p>
            <a:pPr algn="just">
              <a:lnSpc>
                <a:spcPct val="150000"/>
              </a:lnSpc>
              <a:spcBef>
                <a:spcPts val="0"/>
              </a:spcBef>
            </a:pPr>
            <a:r>
              <a:rPr lang="ta-IN" sz="1800" dirty="0" smtClean="0"/>
              <a:t>பெருங்கடல் நிவாரணத்தின் முக்கியத்துவம் </a:t>
            </a:r>
            <a:endParaRPr lang="en-IN" sz="1800" dirty="0" smtClean="0"/>
          </a:p>
          <a:p>
            <a:pPr algn="just">
              <a:lnSpc>
                <a:spcPct val="150000"/>
              </a:lnSpc>
              <a:spcBef>
                <a:spcPts val="0"/>
              </a:spcBef>
            </a:pPr>
            <a:r>
              <a:rPr lang="ta-IN" sz="1800" dirty="0" smtClean="0"/>
              <a:t>1. இது கடல் நீரின் இயக்கத்தை கட்டுப்படுத்துகிறது. </a:t>
            </a:r>
            <a:endParaRPr lang="en-IN" sz="1800" dirty="0" smtClean="0"/>
          </a:p>
          <a:p>
            <a:pPr algn="just">
              <a:lnSpc>
                <a:spcPct val="150000"/>
              </a:lnSpc>
              <a:spcBef>
                <a:spcPts val="0"/>
              </a:spcBef>
            </a:pPr>
            <a:r>
              <a:rPr lang="ta-IN" sz="1800" dirty="0" smtClean="0"/>
              <a:t>2. இது நீரோட்டங்கள் வடிவில் கடல் இயக்கத்தை பாதிக்கிறது. </a:t>
            </a:r>
            <a:endParaRPr lang="en-IN" sz="1800" dirty="0" smtClean="0"/>
          </a:p>
          <a:p>
            <a:pPr algn="just">
              <a:lnSpc>
                <a:spcPct val="150000"/>
              </a:lnSpc>
              <a:spcBef>
                <a:spcPts val="0"/>
              </a:spcBef>
            </a:pPr>
            <a:r>
              <a:rPr lang="ta-IN" sz="1800" dirty="0" smtClean="0"/>
              <a:t>3. இது வழிசெலுத்தல் மற்றும் மீன்பிடிக்க உதவுகிறது. மேலே உள்ள ஓசியானிக் நிலப்பரப்பில் அச்சுக்கலை மற்றும் முக்கியத்துவத்துடன் எழுதுவது வாசகர்களின் பொது அறிவை மேம்படுத்தும்.</a:t>
            </a:r>
            <a:endParaRPr lang="en-US" sz="1800"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28596" y="785794"/>
            <a:ext cx="8229600" cy="5268931"/>
          </a:xfrm>
        </p:spPr>
        <p:txBody>
          <a:bodyPr>
            <a:normAutofit/>
          </a:bodyPr>
          <a:lstStyle/>
          <a:p>
            <a:pPr>
              <a:buNone/>
            </a:pPr>
            <a:endParaRPr lang="en-IN" sz="4400" dirty="0" smtClean="0">
              <a:latin typeface="Algerian" pitchFamily="82" charset="0"/>
            </a:endParaRPr>
          </a:p>
          <a:p>
            <a:pPr>
              <a:buNone/>
            </a:pPr>
            <a:endParaRPr lang="en-IN" sz="4400" dirty="0" smtClean="0">
              <a:latin typeface="Algerian" pitchFamily="82" charset="0"/>
            </a:endParaRPr>
          </a:p>
          <a:p>
            <a:pPr algn="ctr">
              <a:buNone/>
            </a:pPr>
            <a:r>
              <a:rPr lang="en-IN" sz="4400" dirty="0" smtClean="0">
                <a:latin typeface="Algerian" pitchFamily="82" charset="0"/>
              </a:rPr>
              <a:t>Thank You</a:t>
            </a:r>
            <a:endParaRPr lang="en-US" sz="4400" dirty="0">
              <a:latin typeface="Algerian" pitchFamily="82" charset="0"/>
            </a:endParaRPr>
          </a:p>
        </p:txBody>
      </p:sp>
    </p:spTree>
  </p:cSld>
  <p:clrMapOvr>
    <a:masterClrMapping/>
  </p:clrMapOvr>
  <p:transition>
    <p:wedg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428604"/>
            <a:ext cx="8229600" cy="5697559"/>
          </a:xfrm>
        </p:spPr>
        <p:txBody>
          <a:bodyPr>
            <a:normAutofit/>
          </a:bodyPr>
          <a:lstStyle/>
          <a:p>
            <a:pPr algn="ctr">
              <a:lnSpc>
                <a:spcPct val="150000"/>
              </a:lnSpc>
              <a:spcBef>
                <a:spcPts val="0"/>
              </a:spcBef>
              <a:buNone/>
            </a:pPr>
            <a:r>
              <a:rPr lang="en-IN" sz="2400" b="1" dirty="0" smtClean="0">
                <a:solidFill>
                  <a:srgbClr val="FF0000"/>
                </a:solidFill>
                <a:latin typeface="Arial" pitchFamily="34" charset="0"/>
                <a:cs typeface="Arial" pitchFamily="34" charset="0"/>
              </a:rPr>
              <a:t>Ocean Bottom Relief</a:t>
            </a:r>
          </a:p>
          <a:p>
            <a:pPr algn="just">
              <a:lnSpc>
                <a:spcPct val="170000"/>
              </a:lnSpc>
              <a:spcBef>
                <a:spcPts val="0"/>
              </a:spcBef>
            </a:pPr>
            <a:endParaRPr lang="en-US" sz="2400" dirty="0" smtClean="0">
              <a:latin typeface="Arial" pitchFamily="34" charset="0"/>
              <a:cs typeface="Arial" pitchFamily="34" charset="0"/>
            </a:endParaRPr>
          </a:p>
          <a:p>
            <a:pPr algn="just">
              <a:lnSpc>
                <a:spcPct val="170000"/>
              </a:lnSpc>
              <a:spcBef>
                <a:spcPts val="0"/>
              </a:spcBef>
            </a:pPr>
            <a:r>
              <a:rPr lang="en-US" sz="2400" dirty="0" smtClean="0">
                <a:latin typeface="Arial" pitchFamily="34" charset="0"/>
                <a:cs typeface="Arial" pitchFamily="34" charset="0"/>
              </a:rPr>
              <a:t>Continental Self</a:t>
            </a:r>
          </a:p>
          <a:p>
            <a:pPr algn="just">
              <a:lnSpc>
                <a:spcPct val="170000"/>
              </a:lnSpc>
              <a:spcBef>
                <a:spcPts val="0"/>
              </a:spcBef>
            </a:pPr>
            <a:r>
              <a:rPr lang="en-IN" sz="2400" dirty="0" smtClean="0">
                <a:latin typeface="Arial" pitchFamily="34" charset="0"/>
                <a:cs typeface="Arial" pitchFamily="34" charset="0"/>
              </a:rPr>
              <a:t>Continental Slope</a:t>
            </a:r>
          </a:p>
          <a:p>
            <a:pPr algn="just">
              <a:lnSpc>
                <a:spcPct val="170000"/>
              </a:lnSpc>
              <a:spcBef>
                <a:spcPts val="0"/>
              </a:spcBef>
            </a:pPr>
            <a:r>
              <a:rPr lang="en-IN" sz="2400" dirty="0" smtClean="0">
                <a:latin typeface="Arial" pitchFamily="34" charset="0"/>
                <a:cs typeface="Arial" pitchFamily="34" charset="0"/>
              </a:rPr>
              <a:t>Continental Rise</a:t>
            </a:r>
          </a:p>
          <a:p>
            <a:pPr algn="just">
              <a:lnSpc>
                <a:spcPct val="170000"/>
              </a:lnSpc>
              <a:spcBef>
                <a:spcPts val="0"/>
              </a:spcBef>
            </a:pPr>
            <a:r>
              <a:rPr lang="en-IN" sz="2400" dirty="0" smtClean="0">
                <a:latin typeface="Arial" pitchFamily="34" charset="0"/>
                <a:cs typeface="Arial" pitchFamily="34" charset="0"/>
              </a:rPr>
              <a:t>Abyssal Plain</a:t>
            </a:r>
          </a:p>
          <a:p>
            <a:pPr algn="just">
              <a:lnSpc>
                <a:spcPct val="170000"/>
              </a:lnSpc>
              <a:spcBef>
                <a:spcPts val="0"/>
              </a:spcBef>
            </a:pPr>
            <a:r>
              <a:rPr lang="en-IN" sz="2400" dirty="0" smtClean="0">
                <a:latin typeface="Arial" pitchFamily="34" charset="0"/>
                <a:cs typeface="Arial" pitchFamily="34" charset="0"/>
              </a:rPr>
              <a:t>Trenches</a:t>
            </a:r>
          </a:p>
          <a:p>
            <a:pPr algn="just">
              <a:lnSpc>
                <a:spcPct val="170000"/>
              </a:lnSpc>
              <a:spcBef>
                <a:spcPts val="0"/>
              </a:spcBef>
            </a:pPr>
            <a:r>
              <a:rPr lang="en-IN" sz="2400" dirty="0" smtClean="0">
                <a:latin typeface="Arial" pitchFamily="34" charset="0"/>
                <a:cs typeface="Arial" pitchFamily="34" charset="0"/>
              </a:rPr>
              <a:t>Seamounts </a:t>
            </a:r>
          </a:p>
          <a:p>
            <a:pPr algn="just">
              <a:lnSpc>
                <a:spcPct val="170000"/>
              </a:lnSpc>
              <a:spcBef>
                <a:spcPts val="0"/>
              </a:spcBef>
            </a:pPr>
            <a:r>
              <a:rPr lang="en-IN" sz="2400" dirty="0" err="1" smtClean="0">
                <a:latin typeface="Arial" pitchFamily="34" charset="0"/>
                <a:cs typeface="Arial" pitchFamily="34" charset="0"/>
              </a:rPr>
              <a:t>Guyots</a:t>
            </a:r>
            <a:endParaRPr lang="en-IN" sz="2400" dirty="0" smtClean="0">
              <a:latin typeface="Arial" pitchFamily="34" charset="0"/>
              <a:cs typeface="Arial" pitchFamily="34" charset="0"/>
            </a:endParaRPr>
          </a:p>
          <a:p>
            <a:pPr algn="just">
              <a:lnSpc>
                <a:spcPct val="170000"/>
              </a:lnSpc>
              <a:spcBef>
                <a:spcPts val="0"/>
              </a:spcBef>
            </a:pPr>
            <a:endParaRPr lang="en-US" sz="1900" dirty="0" smtClean="0">
              <a:latin typeface="Arial" pitchFamily="34" charset="0"/>
              <a:cs typeface="Arial" pitchFamily="34" charset="0"/>
            </a:endParaRPr>
          </a:p>
          <a:p>
            <a:pPr>
              <a:lnSpc>
                <a:spcPct val="150000"/>
              </a:lnSpc>
              <a:spcBef>
                <a:spcPts val="0"/>
              </a:spcBef>
            </a:pPr>
            <a:endParaRPr lang="en-US" sz="1900" dirty="0" smtClean="0"/>
          </a:p>
          <a:p>
            <a:endParaRPr lang="en-US" dirty="0"/>
          </a:p>
        </p:txBody>
      </p:sp>
    </p:spTree>
  </p:cSld>
  <p:clrMapOvr>
    <a:masterClrMapping/>
  </p:clrMapOvr>
  <p:transition>
    <p:wedg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Content Placeholder 4" descr="Oceanic Topography: Typology and Significance"/>
          <p:cNvPicPr>
            <a:picLocks noGrp="1"/>
          </p:cNvPicPr>
          <p:nvPr>
            <p:ph idx="1"/>
          </p:nvPr>
        </p:nvPicPr>
        <p:blipFill>
          <a:blip r:embed="rId2"/>
          <a:srcRect/>
          <a:stretch>
            <a:fillRect/>
          </a:stretch>
        </p:blipFill>
        <p:spPr bwMode="auto">
          <a:xfrm>
            <a:off x="1000100" y="1571613"/>
            <a:ext cx="7000924" cy="3945744"/>
          </a:xfrm>
          <a:prstGeom prst="rect">
            <a:avLst/>
          </a:prstGeom>
          <a:noFill/>
          <a:ln w="9525">
            <a:noFill/>
            <a:miter lim="800000"/>
            <a:headEnd/>
            <a:tailEnd/>
          </a:ln>
        </p:spPr>
      </p:pic>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14290"/>
            <a:ext cx="9144000" cy="6643710"/>
          </a:xfrm>
        </p:spPr>
        <p:txBody>
          <a:bodyPr>
            <a:normAutofit fontScale="85000" lnSpcReduction="10000"/>
          </a:bodyPr>
          <a:lstStyle/>
          <a:p>
            <a:pPr>
              <a:buNone/>
            </a:pPr>
            <a:r>
              <a:rPr lang="en-US" sz="2000" dirty="0" smtClean="0"/>
              <a:t>	</a:t>
            </a:r>
          </a:p>
          <a:p>
            <a:pPr algn="just">
              <a:lnSpc>
                <a:spcPct val="160000"/>
              </a:lnSpc>
              <a:spcBef>
                <a:spcPts val="0"/>
              </a:spcBef>
              <a:buNone/>
            </a:pPr>
            <a:r>
              <a:rPr lang="en-US" sz="2000" dirty="0" smtClean="0"/>
              <a:t>		 Water covers 70% of the earth’s surface in which only 3% are fresh water (Of this, 2% is in polar ice caps and only 1% is usable water). Oceans make up around 67 percent of the Earth's surface. The relief features of the oceans are quite different from the continental features because the Oceanic crust is less than 60-70- million years old whereas continental features are of </a:t>
            </a:r>
            <a:r>
              <a:rPr lang="en-US" sz="2000" dirty="0" err="1" smtClean="0"/>
              <a:t>Proterozoic</a:t>
            </a:r>
            <a:r>
              <a:rPr lang="en-US" sz="2000" dirty="0" smtClean="0"/>
              <a:t> age (Over 1 Billion years old). Here, we are giving easy-to-learn write-up on the Oceanic topography along with typology and significance that will enhance the knowledge of aspirant who are preparing for different competitive exams.</a:t>
            </a:r>
          </a:p>
          <a:p>
            <a:pPr algn="just">
              <a:lnSpc>
                <a:spcPct val="160000"/>
              </a:lnSpc>
              <a:spcBef>
                <a:spcPts val="0"/>
              </a:spcBef>
              <a:buNone/>
            </a:pPr>
            <a:endParaRPr lang="en-US" sz="1800" dirty="0" smtClean="0"/>
          </a:p>
          <a:p>
            <a:pPr algn="just">
              <a:lnSpc>
                <a:spcPct val="160000"/>
              </a:lnSpc>
              <a:spcBef>
                <a:spcPts val="0"/>
              </a:spcBef>
              <a:buNone/>
            </a:pPr>
            <a:endParaRPr lang="en-US" sz="1800" dirty="0" smtClean="0">
              <a:latin typeface="Arial" pitchFamily="34" charset="0"/>
              <a:cs typeface="Arial" pitchFamily="34" charset="0"/>
            </a:endParaRPr>
          </a:p>
          <a:p>
            <a:pPr lvl="1" algn="just">
              <a:lnSpc>
                <a:spcPct val="160000"/>
              </a:lnSpc>
              <a:spcBef>
                <a:spcPts val="0"/>
              </a:spcBef>
            </a:pPr>
            <a:r>
              <a:rPr lang="ta-IN" sz="1500" dirty="0" smtClean="0"/>
              <a:t>‘. </a:t>
            </a:r>
            <a:r>
              <a:rPr lang="ta-IN" sz="1400" dirty="0" smtClean="0"/>
              <a:t>பூமியின் மேற்பரப்பில் 70% நீர் உள்ளடக்கியது, இதில் 3% மட்டுமே புதிய நீர் (இதில், 2% துருவ பனிக்கட்டிகளில் உள்ளது மற்றும் 1% மட்டுமே பயன்படுத்தக்கூடிய நீர்). பூமியின் மேற்பரப்பில் 67 சதவீதம் பெருங்கடல்கள் உள்ளன. பெருங்கடல்களின் நிவாரண அம்சங்கள் கண்ட அம்சங்களிலிருந்து முற்றிலும் வேறுபட்டவை, ஏனென்றால் ஓசியானிக் மேலோடு 60-70- மில்லியன் ஆண்டுகளுக்கு குறைவானது, அதே சமயம் கண்ட அம்சங்கள் புரோட்டரோசோயிக் வயது (1 பில்லியன் ஆண்டுகளுக்கு மேல்). வெவ்வேறு போட்டித் தேர்வுகளுக்குத் தயாராகும் ஆர்வலர்களின் அறிவை மேம்படுத்தும் அச்சுக்கலை மற்றும் முக்கியத்துவத்துடன் ஓசியானிக் நிலப்பரப்பில் எளிதாகக் கற்றுக்கொள்வதை இங்கே தருகிறோம்.</a:t>
            </a:r>
            <a:endParaRPr lang="en-US" sz="17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357166"/>
            <a:ext cx="8929718" cy="6500834"/>
          </a:xfrm>
        </p:spPr>
        <p:txBody>
          <a:bodyPr>
            <a:normAutofit/>
          </a:bodyPr>
          <a:lstStyle/>
          <a:p>
            <a:pPr algn="just"/>
            <a:r>
              <a:rPr lang="en-US" sz="2400" b="1" dirty="0" smtClean="0"/>
              <a:t>Typology of Oceanic Topography</a:t>
            </a:r>
            <a:endParaRPr lang="en-US" sz="2400" dirty="0" smtClean="0"/>
          </a:p>
          <a:p>
            <a:pPr algn="just">
              <a:buNone/>
            </a:pPr>
            <a:endParaRPr lang="en-US" sz="2000" dirty="0" smtClean="0">
              <a:solidFill>
                <a:srgbClr val="FF0000"/>
              </a:solidFill>
            </a:endParaRPr>
          </a:p>
          <a:p>
            <a:pPr algn="just"/>
            <a:r>
              <a:rPr lang="en-US" sz="2000" dirty="0" smtClean="0"/>
              <a:t>The Oceanic relief features are in the form of mountains, basins, plateaus, ridges, canyons and trenches beneath the ocean water. These forms are called Submarine Relief. The ocean relief can be divided into various parts such as Continental Shelf, Continental Slope, Continental Rise or Foot, Deep Ocean basins, Abyssal plains &amp; Abyssal Hills, Oceanic Trenches, Seamounts and </a:t>
            </a:r>
            <a:r>
              <a:rPr lang="en-US" sz="2000" dirty="0" err="1" smtClean="0"/>
              <a:t>Guyots</a:t>
            </a:r>
            <a:r>
              <a:rPr lang="en-US" sz="2000" dirty="0" smtClean="0"/>
              <a:t>.</a:t>
            </a:r>
          </a:p>
          <a:p>
            <a:pPr algn="just"/>
            <a:r>
              <a:rPr lang="ta-IN" sz="2000" dirty="0" smtClean="0"/>
              <a:t>பெருங்கடல் நிவாரண அம்சங்கள் கடல் நீரின் அடியில் மலைகள், படுகைகள், பீடபூமிகள், முகடுகள், பள்ளத்தாக்குகள் மற்றும் அகழிகள் வடிவில் உள்ளன. இந்த வடிவங்கள் நீர்மூழ்கிக் கப்பல் நிவாரணம் என்று அழைக்கப்படுகின்றன. கடல் நிவாரணத்தை கான்டினென்டல் ஷெல்ஃப், கான்டினென்டல் சாய்வு, கான்டினென்டல் ரைஸ் அல்லது ஃபுட், ஆழ்கடல் படுகைகள், அபிசல் சமவெளி மற்றும் அபிசல் ஹில்ஸ், பெருங்கடல் அகழிகள், சீமவுண்ட்ஸ் மற்றும் கியோட்ஸ் என பல்வேறு பகுதிகளாக பிரிக்கலாம்.</a:t>
            </a:r>
            <a:endParaRPr lang="en-US" sz="2000"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285720" y="214290"/>
            <a:ext cx="8643998" cy="6286544"/>
          </a:xfrm>
        </p:spPr>
        <p:txBody>
          <a:bodyPr>
            <a:normAutofit/>
          </a:bodyPr>
          <a:lstStyle/>
          <a:p>
            <a:pPr algn="ctr">
              <a:buNone/>
            </a:pPr>
            <a:endParaRPr lang="en-IN" sz="3600" dirty="0" smtClean="0">
              <a:solidFill>
                <a:srgbClr val="0070C0"/>
              </a:solidFill>
              <a:latin typeface="Algerian" pitchFamily="82" charset="0"/>
            </a:endParaRPr>
          </a:p>
          <a:p>
            <a:pPr algn="ctr">
              <a:buNone/>
            </a:pPr>
            <a:r>
              <a:rPr lang="en-IN" b="1" dirty="0" smtClean="0"/>
              <a:t>		</a:t>
            </a:r>
            <a:endParaRPr lang="en-US" sz="1700" dirty="0" smtClean="0"/>
          </a:p>
          <a:p>
            <a:pPr>
              <a:buNone/>
            </a:pPr>
            <a:endParaRPr lang="en-US" dirty="0"/>
          </a:p>
        </p:txBody>
      </p:sp>
      <p:pic>
        <p:nvPicPr>
          <p:cNvPr id="4" name="Picture 3" descr="Typology and Ocean Relief"/>
          <p:cNvPicPr/>
          <p:nvPr/>
        </p:nvPicPr>
        <p:blipFill>
          <a:blip r:embed="rId2"/>
          <a:srcRect/>
          <a:stretch>
            <a:fillRect/>
          </a:stretch>
        </p:blipFill>
        <p:spPr bwMode="auto">
          <a:xfrm>
            <a:off x="500034" y="1285860"/>
            <a:ext cx="8143932" cy="5143536"/>
          </a:xfrm>
          <a:prstGeom prst="rect">
            <a:avLst/>
          </a:prstGeom>
          <a:noFill/>
          <a:ln w="9525">
            <a:noFill/>
            <a:miter lim="800000"/>
            <a:headEnd/>
            <a:tailEnd/>
          </a:ln>
        </p:spPr>
      </p:pic>
    </p:spTree>
  </p:cSld>
  <p:clrMapOvr>
    <a:masterClrMapping/>
  </p:clrMapOvr>
  <p:transition>
    <p:wedg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428604"/>
            <a:ext cx="9144000" cy="6429396"/>
          </a:xfrm>
        </p:spPr>
        <p:txBody>
          <a:bodyPr>
            <a:normAutofit/>
          </a:bodyPr>
          <a:lstStyle/>
          <a:p>
            <a:r>
              <a:rPr lang="en-US" sz="2000" b="1" dirty="0" smtClean="0"/>
              <a:t>Continental Shelf</a:t>
            </a:r>
            <a:endParaRPr lang="en-US" sz="2000" dirty="0" smtClean="0"/>
          </a:p>
          <a:p>
            <a:r>
              <a:rPr lang="en-US" sz="2000" dirty="0" smtClean="0"/>
              <a:t>It is the submerged edge of a continent which is gently sloping plain. In other words, it is an extension of the continents into the ocean; continental shelf land would be exposed if sea level dropped. Siberian Shelf in the Arctic Ocean is the largest continental shelf in the world. It is made up of granite rock.</a:t>
            </a:r>
          </a:p>
          <a:p>
            <a:pPr algn="just">
              <a:buNone/>
            </a:pPr>
            <a:endParaRPr lang="en-US" dirty="0" smtClean="0"/>
          </a:p>
          <a:p>
            <a:pPr algn="just">
              <a:lnSpc>
                <a:spcPct val="150000"/>
              </a:lnSpc>
              <a:spcBef>
                <a:spcPts val="0"/>
              </a:spcBef>
              <a:buNone/>
            </a:pPr>
            <a:r>
              <a:rPr lang="en-IN" sz="1800" dirty="0" smtClean="0"/>
              <a:t>	</a:t>
            </a:r>
            <a:r>
              <a:rPr lang="ta-IN" sz="1800" dirty="0" smtClean="0"/>
              <a:t>இது ஒரு கண்டத்தின் நீரில் மூழ்கிய விளிம்பாகும், இது மெதுவாக சாய்வாக இருக்கும். வேறு வார்த்தைகளில் கூறுவதானால், இது கண்டங்களுக்கு கடலுக்குள் நீட்டிப்பதாகும்; கடல் மட்டம் குறைந்துவிட்டால் கண்ட அடுக்கு நிலம் வெளிப்படும். ஆர்க்டிக் பெருங்கடலில் உள்ள சைபீரிய அலமாரி உலகின் மிகப்பெரிய கண்ட அலமாரியாகும். இது கிரானைட் பாறையால் ஆனது.</a:t>
            </a:r>
            <a:endParaRPr lang="en-US" sz="1800"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0" y="285728"/>
            <a:ext cx="9144000" cy="6572272"/>
          </a:xfrm>
        </p:spPr>
        <p:txBody>
          <a:bodyPr>
            <a:normAutofit/>
          </a:bodyPr>
          <a:lstStyle/>
          <a:p>
            <a:pPr algn="ctr">
              <a:buNone/>
            </a:pPr>
            <a:endParaRPr lang="en-US" sz="1900" dirty="0" smtClean="0"/>
          </a:p>
          <a:p>
            <a:r>
              <a:rPr lang="en-US" sz="2000" b="1" dirty="0" smtClean="0"/>
              <a:t>Continental Slope</a:t>
            </a:r>
            <a:endParaRPr lang="en-US" sz="2000" dirty="0" smtClean="0"/>
          </a:p>
          <a:p>
            <a:r>
              <a:rPr lang="en-US" sz="2000" dirty="0" smtClean="0"/>
              <a:t>It is the slope between the outer edge of the continental shelf and the deep ocean floor, which are lying between 2 degrees and 5 degrees.</a:t>
            </a:r>
          </a:p>
          <a:p>
            <a:pPr algn="just">
              <a:lnSpc>
                <a:spcPct val="150000"/>
              </a:lnSpc>
              <a:spcBef>
                <a:spcPts val="0"/>
              </a:spcBef>
              <a:buNone/>
            </a:pPr>
            <a:r>
              <a:rPr lang="ta-IN" sz="1600" dirty="0" smtClean="0"/>
              <a:t>. </a:t>
            </a:r>
            <a:endParaRPr lang="en-US" sz="1900" dirty="0" smtClean="0"/>
          </a:p>
          <a:p>
            <a:pPr algn="just">
              <a:lnSpc>
                <a:spcPct val="150000"/>
              </a:lnSpc>
              <a:spcBef>
                <a:spcPts val="0"/>
              </a:spcBef>
              <a:buNone/>
            </a:pPr>
            <a:r>
              <a:rPr lang="en-IN" sz="1600" dirty="0" smtClean="0"/>
              <a:t>	</a:t>
            </a:r>
            <a:r>
              <a:rPr lang="ta-IN" sz="1600" dirty="0" smtClean="0"/>
              <a:t>கான்டினென்டல் சாய்வு இது கண்ட அலமாரியின் வெளிப்புற விளிம்பிற்கும் ஆழமான கடல் தளத்திற்கும் இடையிலான சாய்வு ஆகும், அவை 2 டிகிரி முதல் 5 டிகிரி வரை உள்ளன.</a:t>
            </a:r>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Trek">
  <a:themeElements>
    <a:clrScheme name="Trek">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Trek">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Trek">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1166</TotalTime>
  <Words>609</Words>
  <Application>Microsoft Office PowerPoint</Application>
  <PresentationFormat>On-screen Show (4:3)</PresentationFormat>
  <Paragraphs>97</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Trek</vt:lpstr>
      <vt:lpstr>Slide 1</vt:lpstr>
      <vt:lpstr>Slide 2</vt:lpstr>
      <vt:lpstr>Slide 3</vt:lpstr>
      <vt:lpstr>Slide 4</vt:lpstr>
      <vt:lpstr>Slide 5</vt:lpstr>
      <vt:lpstr>Slide 6</vt:lpstr>
      <vt:lpstr>Slide 7</vt:lpstr>
      <vt:lpstr>Slide 8</vt:lpstr>
      <vt:lpstr>Slide 9</vt:lpstr>
      <vt:lpstr>Slide 10</vt:lpstr>
      <vt:lpstr>Slide 11</vt:lpstr>
      <vt:lpstr>Slide 12</vt:lpstr>
      <vt:lpstr>Slide 13</vt:lpstr>
      <vt:lpstr>Slide 14</vt:lpstr>
      <vt:lpstr>Slide 15</vt:lpstr>
      <vt:lpstr>Slide 16</vt:lpstr>
      <vt:lpstr>Slide 17</vt:lpstr>
      <vt:lpstr>Slide 18</vt:lpstr>
      <vt:lpstr>Slide 19</vt:lpstr>
      <vt:lpstr>Slide 20</vt:lpstr>
      <vt:lpstr>Slide 21</vt:lpstr>
      <vt:lpstr>Slide 22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Application of water Resource in Remote Sensing,GIS,GNSS</dc:title>
  <dc:creator>ELCOT</dc:creator>
  <cp:lastModifiedBy>ELCOT</cp:lastModifiedBy>
  <cp:revision>122</cp:revision>
  <dcterms:created xsi:type="dcterms:W3CDTF">2020-05-18T04:32:16Z</dcterms:created>
  <dcterms:modified xsi:type="dcterms:W3CDTF">2020-10-21T09:37:49Z</dcterms:modified>
</cp:coreProperties>
</file>