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ags/tag8.xml" ContentType="application/vnd.openxmlformats-officedocument.presentationml.tags+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38.xml" ContentType="application/vnd.openxmlformats-officedocument.presentationml.slideLayout+xml"/>
  <Override PartName="/ppt/theme/theme4.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tags/tag5.xml" ContentType="application/vnd.openxmlformats-officedocument.presentationml.tags+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tags/tag3.xml" ContentType="application/vnd.openxmlformats-officedocument.presentationml.tags+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tags/tag11.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 id="2147483672" r:id="rId4"/>
    <p:sldMasterId id="2147483793" r:id="rId5"/>
    <p:sldMasterId id="2147483832" r:id="rId6"/>
  </p:sldMasterIdLst>
  <p:notesMasterIdLst>
    <p:notesMasterId r:id="rId35"/>
  </p:notesMasterIdLst>
  <p:sldIdLst>
    <p:sldId id="315" r:id="rId7"/>
    <p:sldId id="276" r:id="rId8"/>
    <p:sldId id="258" r:id="rId9"/>
    <p:sldId id="277" r:id="rId10"/>
    <p:sldId id="312" r:id="rId11"/>
    <p:sldId id="260" r:id="rId12"/>
    <p:sldId id="262" r:id="rId13"/>
    <p:sldId id="269" r:id="rId14"/>
    <p:sldId id="301" r:id="rId15"/>
    <p:sldId id="271" r:id="rId16"/>
    <p:sldId id="283" r:id="rId17"/>
    <p:sldId id="263" r:id="rId18"/>
    <p:sldId id="279" r:id="rId19"/>
    <p:sldId id="259" r:id="rId20"/>
    <p:sldId id="314" r:id="rId21"/>
    <p:sldId id="266" r:id="rId22"/>
    <p:sldId id="265" r:id="rId23"/>
    <p:sldId id="280" r:id="rId24"/>
    <p:sldId id="310" r:id="rId25"/>
    <p:sldId id="267" r:id="rId26"/>
    <p:sldId id="281" r:id="rId27"/>
    <p:sldId id="311" r:id="rId28"/>
    <p:sldId id="273" r:id="rId29"/>
    <p:sldId id="300" r:id="rId30"/>
    <p:sldId id="303" r:id="rId31"/>
    <p:sldId id="282" r:id="rId32"/>
    <p:sldId id="308" r:id="rId33"/>
    <p:sldId id="28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E96CE"/>
    <a:srgbClr val="D08DC1"/>
    <a:srgbClr val="C887BA"/>
    <a:srgbClr val="C585B7"/>
    <a:srgbClr val="FFADE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912" autoAdjust="0"/>
    <p:restoredTop sz="94660"/>
  </p:normalViewPr>
  <p:slideViewPr>
    <p:cSldViewPr>
      <p:cViewPr>
        <p:scale>
          <a:sx n="95" d="100"/>
          <a:sy n="95" d="100"/>
        </p:scale>
        <p:origin x="-612" y="25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slideMaster" Target="slideMasters/slideMaster1.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2.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D15E4F-F82C-4300-97DE-4339AF28A6D9}" type="datetimeFigureOut">
              <a:rPr lang="en-US" smtClean="0"/>
              <a:pPr/>
              <a:t>12/5/2020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F60CA6-2014-4A4A-B9EA-FB39DBB9B315}" type="slidenum">
              <a:rPr lang="en-US" smtClean="0"/>
              <a:pPr/>
              <a:t>‹#›</a:t>
            </a:fld>
            <a:endParaRPr lang="en-US"/>
          </a:p>
        </p:txBody>
      </p:sp>
    </p:spTree>
    <p:extLst>
      <p:ext uri="{BB962C8B-B14F-4D97-AF65-F5344CB8AC3E}">
        <p14:creationId xmlns:p14="http://schemas.microsoft.com/office/powerpoint/2010/main" xmlns="" val="1805449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students should turn to a seat partner (without getting out of their seat) to identify</a:t>
            </a:r>
            <a:r>
              <a:rPr lang="en-US" baseline="0" dirty="0" smtClean="0"/>
              <a:t> the phenomena in the video and why it occurs</a:t>
            </a:r>
            <a:r>
              <a:rPr lang="en-US" dirty="0" smtClean="0"/>
              <a:t>.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1 minute of discussion time. The teacher should be walking around listening and redirecting discussions as needed.</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pPr/>
              <a:t>1</a:t>
            </a:fld>
            <a:endParaRPr lang="en-US"/>
          </a:p>
        </p:txBody>
      </p:sp>
    </p:spTree>
    <p:extLst>
      <p:ext uri="{BB962C8B-B14F-4D97-AF65-F5344CB8AC3E}">
        <p14:creationId xmlns:p14="http://schemas.microsoft.com/office/powerpoint/2010/main" xmlns="" val="1526531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a:t>
            </a:r>
            <a:r>
              <a:rPr lang="en-US" baseline="0" dirty="0" smtClean="0"/>
              <a:t> the information of the slide while the students record important information on their notes.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pPr/>
              <a:t>10</a:t>
            </a:fld>
            <a:endParaRPr lang="en-US"/>
          </a:p>
        </p:txBody>
      </p:sp>
    </p:spTree>
    <p:extLst>
      <p:ext uri="{BB962C8B-B14F-4D97-AF65-F5344CB8AC3E}">
        <p14:creationId xmlns:p14="http://schemas.microsoft.com/office/powerpoint/2010/main" xmlns="" val="828609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present the information on the slide.</a:t>
            </a:r>
            <a:endParaRPr lang="en-US" dirty="0"/>
          </a:p>
        </p:txBody>
      </p:sp>
      <p:sp>
        <p:nvSpPr>
          <p:cNvPr id="4" name="Slide Number Placeholder 3"/>
          <p:cNvSpPr>
            <a:spLocks noGrp="1"/>
          </p:cNvSpPr>
          <p:nvPr>
            <p:ph type="sldNum" sz="quarter" idx="10"/>
          </p:nvPr>
        </p:nvSpPr>
        <p:spPr/>
        <p:txBody>
          <a:bodyPr/>
          <a:lstStyle/>
          <a:p>
            <a:fld id="{16EA8C6F-715F-4B6B-AC19-06F40137BB2D}" type="slidenum">
              <a:rPr lang="en-US" smtClean="0"/>
              <a:pPr/>
              <a:t>11</a:t>
            </a:fld>
            <a:endParaRPr lang="en-US" dirty="0"/>
          </a:p>
        </p:txBody>
      </p:sp>
    </p:spTree>
    <p:extLst>
      <p:ext uri="{BB962C8B-B14F-4D97-AF65-F5344CB8AC3E}">
        <p14:creationId xmlns:p14="http://schemas.microsoft.com/office/powerpoint/2010/main" xmlns="" val="3339050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present the slide and the students should identify “high tides” on the diagram on their notes.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pPr/>
              <a:t>12</a:t>
            </a:fld>
            <a:endParaRPr lang="en-US"/>
          </a:p>
        </p:txBody>
      </p:sp>
    </p:spTree>
    <p:extLst>
      <p:ext uri="{BB962C8B-B14F-4D97-AF65-F5344CB8AC3E}">
        <p14:creationId xmlns:p14="http://schemas.microsoft.com/office/powerpoint/2010/main" xmlns="" val="1826535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slide and the students should identify “low tides” on the diagram on their notes.</a:t>
            </a:r>
          </a:p>
        </p:txBody>
      </p:sp>
      <p:sp>
        <p:nvSpPr>
          <p:cNvPr id="4" name="Slide Number Placeholder 3"/>
          <p:cNvSpPr>
            <a:spLocks noGrp="1"/>
          </p:cNvSpPr>
          <p:nvPr>
            <p:ph type="sldNum" sz="quarter" idx="10"/>
          </p:nvPr>
        </p:nvSpPr>
        <p:spPr/>
        <p:txBody>
          <a:bodyPr/>
          <a:lstStyle/>
          <a:p>
            <a:fld id="{2FF60CA6-2014-4A4A-B9EA-FB39DBB9B315}" type="slidenum">
              <a:rPr lang="en-US" smtClean="0"/>
              <a:pPr/>
              <a:t>13</a:t>
            </a:fld>
            <a:endParaRPr lang="en-US"/>
          </a:p>
        </p:txBody>
      </p:sp>
    </p:spTree>
    <p:extLst>
      <p:ext uri="{BB962C8B-B14F-4D97-AF65-F5344CB8AC3E}">
        <p14:creationId xmlns:p14="http://schemas.microsoft.com/office/powerpoint/2010/main" xmlns="" val="2282946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The students</a:t>
            </a:r>
            <a:r>
              <a:rPr lang="en-US" baseline="0" dirty="0" smtClean="0"/>
              <a:t> do not need to record any information.</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pPr/>
              <a:t>14</a:t>
            </a:fld>
            <a:endParaRPr lang="en-US"/>
          </a:p>
        </p:txBody>
      </p:sp>
    </p:spTree>
    <p:extLst>
      <p:ext uri="{BB962C8B-B14F-4D97-AF65-F5344CB8AC3E}">
        <p14:creationId xmlns:p14="http://schemas.microsoft.com/office/powerpoint/2010/main" xmlns="" val="4229710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Give</a:t>
            </a:r>
            <a:r>
              <a:rPr lang="en-US" baseline="0" dirty="0" smtClean="0"/>
              <a:t> the students about 20-30 seconds to “think” on their own and then have them “pair” to discuss. </a:t>
            </a:r>
            <a:r>
              <a:rPr lang="en-US" dirty="0" smtClean="0"/>
              <a:t>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1 minute of discussion time. The teacher should be walking around listening and redirecting discussions as needed. The teacher can briefly</a:t>
            </a:r>
            <a:r>
              <a:rPr lang="en-US" baseline="0" dirty="0" smtClean="0"/>
              <a:t> discuss student responses and then click to show the answer.</a:t>
            </a:r>
            <a:endParaRPr lang="en-US" dirty="0" smtClean="0"/>
          </a:p>
        </p:txBody>
      </p:sp>
      <p:sp>
        <p:nvSpPr>
          <p:cNvPr id="4" name="Slide Number Placeholder 3"/>
          <p:cNvSpPr>
            <a:spLocks noGrp="1"/>
          </p:cNvSpPr>
          <p:nvPr>
            <p:ph type="sldNum" sz="quarter" idx="10"/>
          </p:nvPr>
        </p:nvSpPr>
        <p:spPr/>
        <p:txBody>
          <a:bodyPr/>
          <a:lstStyle/>
          <a:p>
            <a:fld id="{2FF60CA6-2014-4A4A-B9EA-FB39DBB9B315}" type="slidenum">
              <a:rPr lang="en-US" smtClean="0"/>
              <a:pPr/>
              <a:t>15</a:t>
            </a:fld>
            <a:endParaRPr lang="en-US"/>
          </a:p>
        </p:txBody>
      </p:sp>
    </p:spTree>
    <p:extLst>
      <p:ext uri="{BB962C8B-B14F-4D97-AF65-F5344CB8AC3E}">
        <p14:creationId xmlns:p14="http://schemas.microsoft.com/office/powerpoint/2010/main" xmlns="" val="2474799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a:t>
            </a:r>
            <a:r>
              <a:rPr lang="en-US" baseline="0" dirty="0" smtClean="0"/>
              <a:t> present the information on the slide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pPr/>
              <a:t>16</a:t>
            </a:fld>
            <a:endParaRPr lang="en-US"/>
          </a:p>
        </p:txBody>
      </p:sp>
    </p:spTree>
    <p:extLst>
      <p:ext uri="{BB962C8B-B14F-4D97-AF65-F5344CB8AC3E}">
        <p14:creationId xmlns:p14="http://schemas.microsoft.com/office/powerpoint/2010/main" xmlns="" val="2505455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a:t>
            </a:r>
            <a:r>
              <a:rPr lang="en-US" baseline="0" dirty="0" smtClean="0"/>
              <a:t> while the students describe Spring Tides on their notes.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pPr/>
              <a:t>17</a:t>
            </a:fld>
            <a:endParaRPr lang="en-US"/>
          </a:p>
        </p:txBody>
      </p:sp>
    </p:spTree>
    <p:extLst>
      <p:ext uri="{BB962C8B-B14F-4D97-AF65-F5344CB8AC3E}">
        <p14:creationId xmlns:p14="http://schemas.microsoft.com/office/powerpoint/2010/main" xmlns="" val="3957496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diagram to illustrate Spring Tide</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pPr/>
              <a:t>18</a:t>
            </a:fld>
            <a:endParaRPr lang="en-US"/>
          </a:p>
        </p:txBody>
      </p:sp>
    </p:spTree>
    <p:extLst>
      <p:ext uri="{BB962C8B-B14F-4D97-AF65-F5344CB8AC3E}">
        <p14:creationId xmlns:p14="http://schemas.microsoft.com/office/powerpoint/2010/main" xmlns="" val="1086967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slide is animated so that each phase of the moon and type of tide comes in with a click of the mouse. The teacher should start with the moon placed directly between the Sun and the Earth. Ask the class or call on a student to identify the type of moon phase that would occur. Students should record the answer on the diagram in their notes. Secondly, look at the moon located to the right of the Earth. Ask the class or a student to identify the type of moon phase found at this location. Once identified, the students should record the answer on the diagram on their notes. Thirdly, ask the class or a student which type of tide would occur on the sides of the Earth facing the Sun and the Moon. Once identified, the students should record the information on the diagram on their notes. Lastly, identify the type of tides found on the sides of the Earth turned away from the Sun and the Moon. Students should record the information on the diagram on their notes.</a:t>
            </a:r>
          </a:p>
          <a:p>
            <a:endParaRPr lang="en-US" baseline="0" dirty="0" smtClean="0"/>
          </a:p>
          <a:p>
            <a:r>
              <a:rPr lang="en-US" baseline="0" dirty="0" smtClean="0"/>
              <a:t>Ask students why there are high tides on the sides facing the Sun and the Moon (because there is gravitational pull in these directions).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pPr/>
              <a:t>19</a:t>
            </a:fld>
            <a:endParaRPr lang="en-US"/>
          </a:p>
        </p:txBody>
      </p:sp>
    </p:spTree>
    <p:extLst>
      <p:ext uri="{BB962C8B-B14F-4D97-AF65-F5344CB8AC3E}">
        <p14:creationId xmlns:p14="http://schemas.microsoft.com/office/powerpoint/2010/main" xmlns="" val="3479501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present the information on the slide while students answer “what are tides?” on their notes.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pPr/>
              <a:t>2</a:t>
            </a:fld>
            <a:endParaRPr lang="en-US"/>
          </a:p>
        </p:txBody>
      </p:sp>
    </p:spTree>
    <p:extLst>
      <p:ext uri="{BB962C8B-B14F-4D97-AF65-F5344CB8AC3E}">
        <p14:creationId xmlns:p14="http://schemas.microsoft.com/office/powerpoint/2010/main" xmlns="" val="987920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Instructional Approach(s): The teacher should present the information on the slide</a:t>
            </a:r>
            <a:r>
              <a:rPr lang="en-US" baseline="0" dirty="0" smtClean="0"/>
              <a:t> while the students describe Neap Tides on their notes.</a:t>
            </a:r>
            <a:endParaRPr lang="en-US" dirty="0" smtClean="0"/>
          </a:p>
        </p:txBody>
      </p:sp>
      <p:sp>
        <p:nvSpPr>
          <p:cNvPr id="4" name="Slide Number Placeholder 3"/>
          <p:cNvSpPr>
            <a:spLocks noGrp="1"/>
          </p:cNvSpPr>
          <p:nvPr>
            <p:ph type="sldNum" sz="quarter" idx="10"/>
          </p:nvPr>
        </p:nvSpPr>
        <p:spPr/>
        <p:txBody>
          <a:bodyPr/>
          <a:lstStyle/>
          <a:p>
            <a:fld id="{2FF60CA6-2014-4A4A-B9EA-FB39DBB9B315}" type="slidenum">
              <a:rPr lang="en-US" smtClean="0"/>
              <a:pPr/>
              <a:t>20</a:t>
            </a:fld>
            <a:endParaRPr lang="en-US"/>
          </a:p>
        </p:txBody>
      </p:sp>
    </p:spTree>
    <p:extLst>
      <p:ext uri="{BB962C8B-B14F-4D97-AF65-F5344CB8AC3E}">
        <p14:creationId xmlns:p14="http://schemas.microsoft.com/office/powerpoint/2010/main" xmlns="" val="2080680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diagram to illustrate Neap Tide</a:t>
            </a:r>
          </a:p>
        </p:txBody>
      </p:sp>
      <p:sp>
        <p:nvSpPr>
          <p:cNvPr id="4" name="Slide Number Placeholder 3"/>
          <p:cNvSpPr>
            <a:spLocks noGrp="1"/>
          </p:cNvSpPr>
          <p:nvPr>
            <p:ph type="sldNum" sz="quarter" idx="10"/>
          </p:nvPr>
        </p:nvSpPr>
        <p:spPr/>
        <p:txBody>
          <a:bodyPr/>
          <a:lstStyle/>
          <a:p>
            <a:fld id="{2FF60CA6-2014-4A4A-B9EA-FB39DBB9B315}" type="slidenum">
              <a:rPr lang="en-US" smtClean="0"/>
              <a:pPr/>
              <a:t>21</a:t>
            </a:fld>
            <a:endParaRPr lang="en-US"/>
          </a:p>
        </p:txBody>
      </p:sp>
    </p:spTree>
    <p:extLst>
      <p:ext uri="{BB962C8B-B14F-4D97-AF65-F5344CB8AC3E}">
        <p14:creationId xmlns:p14="http://schemas.microsoft.com/office/powerpoint/2010/main" xmlns="" val="40835952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slide is animated so that each phase of the moon and type of tide comes in with a click of the mouse. The teacher should start with the moon placed directly beneath the Earth. Ask the class or call on a student to identify the type of moon phase that would occur. Students should record the answer on the diagram in their notes. Secondly, look at the moon located above the Earth. Ask the class or a student to identify the type of moon phase found at this location. Once identified, the students should record the answer on the diagram on their notes. Thirdly, ask the class or a student which type of tide would occur on the sides of the Earth facing the Earth and the Moon (away from the Sun). Once identified, the students should record the information on the diagram on their notes. Lastly, identify the type of tides found on the sides of the Earth facing the Sun. Students should record the information on the diagram on their notes.</a:t>
            </a:r>
          </a:p>
          <a:p>
            <a:endParaRPr lang="en-US" dirty="0" smtClean="0"/>
          </a:p>
          <a:p>
            <a:r>
              <a:rPr lang="en-US" dirty="0" smtClean="0"/>
              <a:t>Ask students why there are high tides on the sides facing the Moon (because there is stronger gravitational pull in these directions because the moon is closer</a:t>
            </a:r>
            <a:r>
              <a:rPr lang="en-US" baseline="0" dirty="0" smtClean="0"/>
              <a:t> than the Sun</a:t>
            </a:r>
            <a:r>
              <a:rPr lang="en-US" dirty="0" smtClean="0"/>
              <a:t>).</a:t>
            </a:r>
          </a:p>
        </p:txBody>
      </p:sp>
      <p:sp>
        <p:nvSpPr>
          <p:cNvPr id="4" name="Slide Number Placeholder 3"/>
          <p:cNvSpPr>
            <a:spLocks noGrp="1"/>
          </p:cNvSpPr>
          <p:nvPr>
            <p:ph type="sldNum" sz="quarter" idx="10"/>
          </p:nvPr>
        </p:nvSpPr>
        <p:spPr/>
        <p:txBody>
          <a:bodyPr/>
          <a:lstStyle/>
          <a:p>
            <a:fld id="{2FF60CA6-2014-4A4A-B9EA-FB39DBB9B315}" type="slidenum">
              <a:rPr lang="en-US" smtClean="0"/>
              <a:pPr/>
              <a:t>22</a:t>
            </a:fld>
            <a:endParaRPr lang="en-US"/>
          </a:p>
        </p:txBody>
      </p:sp>
    </p:spTree>
    <p:extLst>
      <p:ext uri="{BB962C8B-B14F-4D97-AF65-F5344CB8AC3E}">
        <p14:creationId xmlns:p14="http://schemas.microsoft.com/office/powerpoint/2010/main" xmlns="" val="2654990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image to reinforce</a:t>
            </a:r>
            <a:r>
              <a:rPr lang="en-US" baseline="0" dirty="0" smtClean="0"/>
              <a:t> the concept of Spring and Neap Tides. The teacher should ask the class or call on a student to describe a difference in the high tides during Spring Tides and Neap Tides (the students should notice that high tides are higher during Spring Tides than high tides during Neap Tides). Once students explain the difference, ask them why this occurs (because during Spring Tides, there is combined gravitational pull from the Moon and the Sun causing high tides to be higher and low tides to be lower).</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pPr/>
              <a:t>23</a:t>
            </a:fld>
            <a:endParaRPr lang="en-US"/>
          </a:p>
        </p:txBody>
      </p:sp>
    </p:spTree>
    <p:extLst>
      <p:ext uri="{BB962C8B-B14F-4D97-AF65-F5344CB8AC3E}">
        <p14:creationId xmlns:p14="http://schemas.microsoft.com/office/powerpoint/2010/main" xmlns="" val="39422080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a:t>
            </a:r>
            <a:r>
              <a:rPr lang="en-US" baseline="0" dirty="0" smtClean="0"/>
              <a:t> should present the slide that compares Spring and Neap Tides to reinforce student Think, Pair, Share responses.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pPr/>
              <a:t>24</a:t>
            </a:fld>
            <a:endParaRPr lang="en-US"/>
          </a:p>
        </p:txBody>
      </p:sp>
    </p:spTree>
    <p:extLst>
      <p:ext uri="{BB962C8B-B14F-4D97-AF65-F5344CB8AC3E}">
        <p14:creationId xmlns:p14="http://schemas.microsoft.com/office/powerpoint/2010/main" xmlns="" val="1199595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present the information on the slide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pPr/>
              <a:t>25</a:t>
            </a:fld>
            <a:endParaRPr lang="en-US"/>
          </a:p>
        </p:txBody>
      </p:sp>
    </p:spTree>
    <p:extLst>
      <p:ext uri="{BB962C8B-B14F-4D97-AF65-F5344CB8AC3E}">
        <p14:creationId xmlns:p14="http://schemas.microsoft.com/office/powerpoint/2010/main" xmlns="" val="26319910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image to reinforce</a:t>
            </a:r>
            <a:r>
              <a:rPr lang="en-US" baseline="0" dirty="0" smtClean="0"/>
              <a:t> why tides occur at different times during the day.</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pPr/>
              <a:t>26</a:t>
            </a:fld>
            <a:endParaRPr lang="en-US"/>
          </a:p>
        </p:txBody>
      </p:sp>
    </p:spTree>
    <p:extLst>
      <p:ext uri="{BB962C8B-B14F-4D97-AF65-F5344CB8AC3E}">
        <p14:creationId xmlns:p14="http://schemas.microsoft.com/office/powerpoint/2010/main" xmlns="" val="33154287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a:t>
            </a:r>
            <a:r>
              <a:rPr lang="en-US" baseline="0" dirty="0" smtClean="0"/>
              <a:t> the diagram to further reinforce the tides and the position of the Earth, Moon, and Sun during these times.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pPr/>
              <a:t>27</a:t>
            </a:fld>
            <a:endParaRPr lang="en-US"/>
          </a:p>
        </p:txBody>
      </p:sp>
    </p:spTree>
    <p:extLst>
      <p:ext uri="{BB962C8B-B14F-4D97-AF65-F5344CB8AC3E}">
        <p14:creationId xmlns:p14="http://schemas.microsoft.com/office/powerpoint/2010/main" xmlns="" val="1458305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7B1C1D-A0C7-4FFB-A4C6-E8351AEF8E5B}" type="slidenum">
              <a:rPr lang="en-US">
                <a:solidFill>
                  <a:prstClr val="black"/>
                </a:solidFill>
              </a:rPr>
              <a:pPr/>
              <a:t>28</a:t>
            </a:fld>
            <a:endParaRPr lang="en-US">
              <a:solidFill>
                <a:prstClr val="black"/>
              </a:solidFill>
            </a:endParaRPr>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r>
              <a:rPr lang="en-US" dirty="0" smtClean="0"/>
              <a:t>Instructional</a:t>
            </a:r>
            <a:r>
              <a:rPr lang="en-US" baseline="0" dirty="0" smtClean="0"/>
              <a:t> Approach(s): When ready, click the mouse for the answer.</a:t>
            </a:r>
            <a:endParaRPr lang="en-US" dirty="0"/>
          </a:p>
        </p:txBody>
      </p:sp>
    </p:spTree>
    <p:extLst>
      <p:ext uri="{BB962C8B-B14F-4D97-AF65-F5344CB8AC3E}">
        <p14:creationId xmlns:p14="http://schemas.microsoft.com/office/powerpoint/2010/main" xmlns="" val="1733830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a:t>
            </a:r>
            <a:r>
              <a:rPr lang="en-US" baseline="0" dirty="0" smtClean="0"/>
              <a:t> slide while the students record the important information about “high tides” on their notes.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pPr/>
              <a:t>3</a:t>
            </a:fld>
            <a:endParaRPr lang="en-US"/>
          </a:p>
        </p:txBody>
      </p:sp>
    </p:spTree>
    <p:extLst>
      <p:ext uri="{BB962C8B-B14F-4D97-AF65-F5344CB8AC3E}">
        <p14:creationId xmlns:p14="http://schemas.microsoft.com/office/powerpoint/2010/main" xmlns="" val="1319666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while the students record the important information about “low tides” on their notes.</a:t>
            </a:r>
          </a:p>
        </p:txBody>
      </p:sp>
      <p:sp>
        <p:nvSpPr>
          <p:cNvPr id="4" name="Slide Number Placeholder 3"/>
          <p:cNvSpPr>
            <a:spLocks noGrp="1"/>
          </p:cNvSpPr>
          <p:nvPr>
            <p:ph type="sldNum" sz="quarter" idx="10"/>
          </p:nvPr>
        </p:nvSpPr>
        <p:spPr/>
        <p:txBody>
          <a:bodyPr/>
          <a:lstStyle/>
          <a:p>
            <a:fld id="{2FF60CA6-2014-4A4A-B9EA-FB39DBB9B315}" type="slidenum">
              <a:rPr lang="en-US" smtClean="0"/>
              <a:pPr/>
              <a:t>4</a:t>
            </a:fld>
            <a:endParaRPr lang="en-US"/>
          </a:p>
        </p:txBody>
      </p:sp>
    </p:spTree>
    <p:extLst>
      <p:ext uri="{BB962C8B-B14F-4D97-AF65-F5344CB8AC3E}">
        <p14:creationId xmlns:p14="http://schemas.microsoft.com/office/powerpoint/2010/main" xmlns="" val="3273557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a:t>
            </a:r>
            <a:r>
              <a:rPr lang="en-US" baseline="0" dirty="0" smtClean="0"/>
              <a:t> use the animation to illustrate high tide and low tide.</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pPr/>
              <a:t>5</a:t>
            </a:fld>
            <a:endParaRPr lang="en-US"/>
          </a:p>
        </p:txBody>
      </p:sp>
    </p:spTree>
    <p:extLst>
      <p:ext uri="{BB962C8B-B14F-4D97-AF65-F5344CB8AC3E}">
        <p14:creationId xmlns:p14="http://schemas.microsoft.com/office/powerpoint/2010/main" xmlns="" val="857060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while the students answer “what causes</a:t>
            </a:r>
            <a:r>
              <a:rPr lang="en-US" baseline="0" dirty="0" smtClean="0"/>
              <a:t> tides?” </a:t>
            </a:r>
            <a:r>
              <a:rPr lang="en-US" dirty="0" smtClean="0"/>
              <a:t>on their notes.</a:t>
            </a:r>
          </a:p>
        </p:txBody>
      </p:sp>
      <p:sp>
        <p:nvSpPr>
          <p:cNvPr id="4" name="Slide Number Placeholder 3"/>
          <p:cNvSpPr>
            <a:spLocks noGrp="1"/>
          </p:cNvSpPr>
          <p:nvPr>
            <p:ph type="sldNum" sz="quarter" idx="10"/>
          </p:nvPr>
        </p:nvSpPr>
        <p:spPr/>
        <p:txBody>
          <a:bodyPr/>
          <a:lstStyle/>
          <a:p>
            <a:fld id="{2FF60CA6-2014-4A4A-B9EA-FB39DBB9B315}" type="slidenum">
              <a:rPr lang="en-US" smtClean="0"/>
              <a:pPr/>
              <a:t>6</a:t>
            </a:fld>
            <a:endParaRPr lang="en-US"/>
          </a:p>
        </p:txBody>
      </p:sp>
    </p:spTree>
    <p:extLst>
      <p:ext uri="{BB962C8B-B14F-4D97-AF65-F5344CB8AC3E}">
        <p14:creationId xmlns:p14="http://schemas.microsoft.com/office/powerpoint/2010/main" xmlns="" val="684002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present the information from the slide while the students answer “w</a:t>
            </a:r>
            <a:r>
              <a:rPr lang="en-US" dirty="0" smtClean="0"/>
              <a:t>hy does the Moon have a greater gravitational pull than the Sun?” on their notes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pPr/>
              <a:t>7</a:t>
            </a:fld>
            <a:endParaRPr lang="en-US"/>
          </a:p>
        </p:txBody>
      </p:sp>
    </p:spTree>
    <p:extLst>
      <p:ext uri="{BB962C8B-B14F-4D97-AF65-F5344CB8AC3E}">
        <p14:creationId xmlns:p14="http://schemas.microsoft.com/office/powerpoint/2010/main" xmlns="" val="2238245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 The students do not need to record any new information. The slide is to illustrate the “bulge” created by the gravitational pull of the moon.</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pPr/>
              <a:t>8</a:t>
            </a:fld>
            <a:endParaRPr lang="en-US"/>
          </a:p>
        </p:txBody>
      </p:sp>
    </p:spTree>
    <p:extLst>
      <p:ext uri="{BB962C8B-B14F-4D97-AF65-F5344CB8AC3E}">
        <p14:creationId xmlns:p14="http://schemas.microsoft.com/office/powerpoint/2010/main" xmlns="" val="3967738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5FB9F397-6B3B-4DA1-98B6-29F7D68BF4CC}" type="slidenum">
              <a:rPr lang="en-US" smtClean="0">
                <a:solidFill>
                  <a:prstClr val="black"/>
                </a:solidFill>
              </a:rPr>
              <a:pPr/>
              <a:t>9</a:t>
            </a:fld>
            <a:endParaRPr lang="en-US" smtClean="0">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latin typeface="Arial" pitchFamily="34" charset="0"/>
              </a:rPr>
              <a:t>Teacher’s Note: The slide labels the gravitational pull and bulge of the Earth as you advance the slide. Use the slide to reinforce</a:t>
            </a:r>
            <a:r>
              <a:rPr lang="en-US" baseline="0" dirty="0" smtClean="0">
                <a:latin typeface="Arial" pitchFamily="34" charset="0"/>
              </a:rPr>
              <a:t> the gravitational pull causing a “bulge”.</a:t>
            </a:r>
            <a:endParaRPr lang="en-US" dirty="0" smtClean="0">
              <a:latin typeface="Arial" pitchFamily="34" charset="0"/>
            </a:endParaRPr>
          </a:p>
        </p:txBody>
      </p:sp>
    </p:spTree>
    <p:extLst>
      <p:ext uri="{BB962C8B-B14F-4D97-AF65-F5344CB8AC3E}">
        <p14:creationId xmlns:p14="http://schemas.microsoft.com/office/powerpoint/2010/main" xmlns="" val="268722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2.xml"/><Relationship Id="rId7" Type="http://schemas.openxmlformats.org/officeDocument/2006/relationships/tags" Target="../tags/tag6.xml"/><Relationship Id="rId2"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tags" Target="../tags/tag5.xml"/><Relationship Id="rId11" Type="http://schemas.openxmlformats.org/officeDocument/2006/relationships/image" Target="../media/image4.png"/><Relationship Id="rId5" Type="http://schemas.openxmlformats.org/officeDocument/2006/relationships/tags" Target="../tags/tag4.xml"/><Relationship Id="rId10" Type="http://schemas.openxmlformats.org/officeDocument/2006/relationships/image" Target="../media/image3.png"/><Relationship Id="rId4" Type="http://schemas.openxmlformats.org/officeDocument/2006/relationships/tags" Target="../tags/tag3.xml"/><Relationship Id="rId9"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8.xml"/><Relationship Id="rId7" Type="http://schemas.openxmlformats.org/officeDocument/2006/relationships/tags" Target="../tags/tag12.xml"/><Relationship Id="rId2" Type="http://schemas.openxmlformats.org/officeDocument/2006/relationships/tags" Target="../tags/tag7.xml"/><Relationship Id="rId1" Type="http://schemas.openxmlformats.org/officeDocument/2006/relationships/customXml" Target="../../customXml/item2.xml"/><Relationship Id="rId6" Type="http://schemas.openxmlformats.org/officeDocument/2006/relationships/tags" Target="../tags/tag11.xml"/><Relationship Id="rId11" Type="http://schemas.openxmlformats.org/officeDocument/2006/relationships/image" Target="../media/image4.png"/><Relationship Id="rId5" Type="http://schemas.openxmlformats.org/officeDocument/2006/relationships/tags" Target="../tags/tag10.xml"/><Relationship Id="rId10" Type="http://schemas.openxmlformats.org/officeDocument/2006/relationships/image" Target="../media/image3.png"/><Relationship Id="rId4" Type="http://schemas.openxmlformats.org/officeDocument/2006/relationships/tags" Target="../tags/tag9.xml"/><Relationship Id="rId9"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FEC8F78-F516-41C6-BE63-B061BB077FA6}" type="datetimeFigureOut">
              <a:rPr lang="en-US" smtClean="0"/>
              <a:pPr/>
              <a:t>12/5/2020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79B5AF6-ACC5-4276-A5AF-23E95E75FE4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B5AF6-ACC5-4276-A5AF-23E95E75FE4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B5AF6-ACC5-4276-A5AF-23E95E75FE4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FEC8F78-F516-41C6-BE63-B061BB077FA6}" type="datetimeFigureOut">
              <a:rPr lang="en-US" smtClean="0">
                <a:solidFill>
                  <a:srgbClr val="DBF5F9">
                    <a:shade val="90000"/>
                  </a:srgbClr>
                </a:solidFill>
              </a:rPr>
              <a:pPr/>
              <a:t>12/5/2020</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E79B5AF6-ACC5-4276-A5AF-23E95E75FE4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xmlns="" val="11747070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12/5/2020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1691910435"/>
      </p:ext>
    </p:extLst>
  </p:cSld>
  <p:clrMapOvr>
    <a:masterClrMapping/>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DBF5F9">
                    <a:shade val="90000"/>
                  </a:srgbClr>
                </a:solidFill>
              </a:rPr>
              <a:pPr/>
              <a:t>12/5/2020</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xmlns="" val="28338480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12/5/2020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4136539871"/>
      </p:ext>
    </p:extLst>
  </p:cSld>
  <p:clrMapOvr>
    <a:masterClrMapping/>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FEC8F78-F516-41C6-BE63-B061BB077FA6}" type="datetimeFigureOut">
              <a:rPr lang="en-US" smtClean="0">
                <a:solidFill>
                  <a:srgbClr val="04617B">
                    <a:shade val="90000"/>
                  </a:srgbClr>
                </a:solidFill>
              </a:rPr>
              <a:pPr/>
              <a:t>12/5/2020</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1854459697"/>
      </p:ext>
    </p:extLst>
  </p:cSld>
  <p:clrMapOvr>
    <a:masterClrMapping/>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FEC8F78-F516-41C6-BE63-B061BB077FA6}" type="datetimeFigureOut">
              <a:rPr lang="en-US" smtClean="0">
                <a:solidFill>
                  <a:srgbClr val="04617B">
                    <a:shade val="90000"/>
                  </a:srgbClr>
                </a:solidFill>
              </a:rPr>
              <a:pPr/>
              <a:t>12/5/2020</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1056613179"/>
      </p:ext>
    </p:extLst>
  </p:cSld>
  <p:clrMapOvr>
    <a:masterClrMapping/>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C8F78-F516-41C6-BE63-B061BB077FA6}" type="datetimeFigureOut">
              <a:rPr lang="en-US" smtClean="0">
                <a:solidFill>
                  <a:srgbClr val="04617B">
                    <a:shade val="90000"/>
                  </a:srgbClr>
                </a:solidFill>
              </a:rPr>
              <a:pPr/>
              <a:t>12/5/2020</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1099719392"/>
      </p:ext>
    </p:extLst>
  </p:cSld>
  <p:clrMapOvr>
    <a:masterClrMapping/>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12/5/2020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801243872"/>
      </p:ext>
    </p:extLst>
  </p:cSld>
  <p:clrMapOvr>
    <a:masterClrMapping/>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B5AF6-ACC5-4276-A5AF-23E95E75FE4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12/5/2020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xmlns="" val="3316099737"/>
      </p:ext>
    </p:extLst>
  </p:cSld>
  <p:clrMapOvr>
    <a:masterClrMapping/>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12/5/2020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2346873330"/>
      </p:ext>
    </p:extLst>
  </p:cSld>
  <p:clrMapOvr>
    <a:masterClrMapping/>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12/5/2020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3643641388"/>
      </p:ext>
    </p:extLst>
  </p:cSld>
  <p:clrMapOvr>
    <a:masterClrMapping/>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FEC8F78-F516-41C6-BE63-B061BB077FA6}" type="datetimeFigureOut">
              <a:rPr lang="en-US" smtClean="0">
                <a:solidFill>
                  <a:srgbClr val="DBF5F9">
                    <a:shade val="90000"/>
                  </a:srgbClr>
                </a:solidFill>
              </a:rPr>
              <a:pPr/>
              <a:t>12/5/2020</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E79B5AF6-ACC5-4276-A5AF-23E95E75FE4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xmlns="" val="15070916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12/5/2020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3561490213"/>
      </p:ext>
    </p:extLst>
  </p:cSld>
  <p:clrMapOvr>
    <a:masterClrMapping/>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DBF5F9">
                    <a:shade val="90000"/>
                  </a:srgbClr>
                </a:solidFill>
              </a:rPr>
              <a:pPr/>
              <a:t>12/5/2020</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xmlns="" val="41675940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12/5/2020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2798852797"/>
      </p:ext>
    </p:extLst>
  </p:cSld>
  <p:clrMapOvr>
    <a:masterClrMapping/>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FEC8F78-F516-41C6-BE63-B061BB077FA6}" type="datetimeFigureOut">
              <a:rPr lang="en-US" smtClean="0">
                <a:solidFill>
                  <a:srgbClr val="04617B">
                    <a:shade val="90000"/>
                  </a:srgbClr>
                </a:solidFill>
              </a:rPr>
              <a:pPr/>
              <a:t>12/5/2020</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2584387036"/>
      </p:ext>
    </p:extLst>
  </p:cSld>
  <p:clrMapOvr>
    <a:masterClrMapping/>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FEC8F78-F516-41C6-BE63-B061BB077FA6}" type="datetimeFigureOut">
              <a:rPr lang="en-US" smtClean="0">
                <a:solidFill>
                  <a:srgbClr val="04617B">
                    <a:shade val="90000"/>
                  </a:srgbClr>
                </a:solidFill>
              </a:rPr>
              <a:pPr/>
              <a:t>12/5/2020</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1063464986"/>
      </p:ext>
    </p:extLst>
  </p:cSld>
  <p:clrMapOvr>
    <a:masterClrMapping/>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C8F78-F516-41C6-BE63-B061BB077FA6}" type="datetimeFigureOut">
              <a:rPr lang="en-US" smtClean="0">
                <a:solidFill>
                  <a:srgbClr val="04617B">
                    <a:shade val="90000"/>
                  </a:srgbClr>
                </a:solidFill>
              </a:rPr>
              <a:pPr/>
              <a:t>12/5/2020</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773903446"/>
      </p:ext>
    </p:extLst>
  </p:cSld>
  <p:clrMapOvr>
    <a:masterClrMapping/>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FEC8F78-F516-41C6-BE63-B061BB077FA6}"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B5AF6-ACC5-4276-A5AF-23E95E75FE4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12/5/2020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2009982441"/>
      </p:ext>
    </p:extLst>
  </p:cSld>
  <p:clrMapOvr>
    <a:masterClrMapping/>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12/5/2020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xmlns="" val="1633253479"/>
      </p:ext>
    </p:extLst>
  </p:cSld>
  <p:clrMapOvr>
    <a:masterClrMapping/>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12/5/2020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1910922412"/>
      </p:ext>
    </p:extLst>
  </p:cSld>
  <p:clrMapOvr>
    <a:masterClrMapping/>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12/5/2020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878938949"/>
      </p:ext>
    </p:extLst>
  </p:cSld>
  <p:clrMapOvr>
    <a:masterClrMapping/>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Mouse Mischief 1 - 3 Choices Left">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155447" y="116587"/>
            <a:ext cx="8833104" cy="759181"/>
          </a:xfrm>
        </p:spPr>
        <p:txBody>
          <a:bodyPr vert="horz" wrap="square" anchor="ctr" anchorCtr="1">
            <a:normAutofit/>
          </a:bodyPr>
          <a:lstStyle>
            <a:lvl1pPr marL="0" indent="0" algn="ctr" defTabSz="914400" rtl="0" eaLnBrk="1" latinLnBrk="0" hangingPunct="1">
              <a:spcBef>
                <a:spcPct val="20000"/>
              </a:spcBef>
              <a:buClr>
                <a:schemeClr val="accent1"/>
              </a:buClr>
              <a:buSzPct val="100000"/>
              <a:buFont typeface="Symbol" pitchFamily="18" charset="2"/>
              <a:buNone/>
              <a:defRPr/>
            </a:lvl1pPr>
            <a:lvl2pPr marL="301943" indent="0" algn="ctr" defTabSz="914400" rtl="0" eaLnBrk="1" latinLnBrk="0" hangingPunct="1">
              <a:spcBef>
                <a:spcPct val="20000"/>
              </a:spcBef>
              <a:buClr>
                <a:schemeClr val="accent1"/>
              </a:buClr>
              <a:buSzPct val="100000"/>
              <a:buFont typeface="Symbol" pitchFamily="18" charset="2"/>
              <a:buNone/>
              <a:defRPr/>
            </a:lvl2pPr>
            <a:lvl3pPr marL="627063" indent="0" algn="ctr" defTabSz="914400" rtl="0" eaLnBrk="1" latinLnBrk="0" hangingPunct="1">
              <a:spcBef>
                <a:spcPct val="20000"/>
              </a:spcBef>
              <a:buClr>
                <a:schemeClr val="accent1"/>
              </a:buClr>
              <a:buSzPct val="100000"/>
              <a:buFont typeface="Symbol" pitchFamily="18" charset="2"/>
              <a:buNone/>
              <a:defRPr/>
            </a:lvl3pPr>
            <a:lvl4pPr marL="914400" indent="0" algn="ctr" defTabSz="914400" rtl="0" eaLnBrk="1" latinLnBrk="0" hangingPunct="1">
              <a:spcBef>
                <a:spcPct val="20000"/>
              </a:spcBef>
              <a:buClr>
                <a:schemeClr val="accent1"/>
              </a:buClr>
              <a:buSzPct val="100000"/>
              <a:buFont typeface="Symbol" pitchFamily="18" charset="2"/>
              <a:buNone/>
              <a:defRPr/>
            </a:lvl4pPr>
            <a:lvl5pPr marL="1234440" indent="0" algn="ctr" defTabSz="914400" rtl="0" eaLnBrk="1" latinLnBrk="0" hangingPunct="1">
              <a:spcBef>
                <a:spcPct val="20000"/>
              </a:spcBef>
              <a:buClr>
                <a:schemeClr val="accent1"/>
              </a:buClr>
              <a:buSzPct val="100000"/>
              <a:buFont typeface="Symbol" pitchFamily="18" charset="2"/>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6"/>
          <p:cNvSpPr>
            <a:spLocks noGrp="1"/>
          </p:cNvSpPr>
          <p:nvPr>
            <p:ph sz="quarter" idx="11"/>
            <p:custDataLst>
              <p:tags r:id="rId2"/>
            </p:custDataLst>
          </p:nvPr>
        </p:nvSpPr>
        <p:spPr>
          <a:xfrm>
            <a:off x="1371600" y="1673352"/>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smtClean="0"/>
              <a:t>Click to edit Master text styles</a:t>
            </a:r>
          </a:p>
          <a:p>
            <a:pPr lvl="1"/>
            <a:r>
              <a:rPr lang="en-US" smtClean="0"/>
              <a:t>Second level</a:t>
            </a:r>
          </a:p>
        </p:txBody>
      </p:sp>
      <p:sp>
        <p:nvSpPr>
          <p:cNvPr id="8" name="Content Placeholder 7"/>
          <p:cNvSpPr>
            <a:spLocks noGrp="1"/>
          </p:cNvSpPr>
          <p:nvPr>
            <p:ph sz="quarter" idx="12"/>
            <p:custDataLst>
              <p:tags r:id="rId3"/>
            </p:custDataLst>
          </p:nvPr>
        </p:nvSpPr>
        <p:spPr>
          <a:xfrm>
            <a:off x="1371600" y="3005861"/>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smtClean="0"/>
              <a:t>Click to edit Master text styles</a:t>
            </a:r>
          </a:p>
          <a:p>
            <a:pPr lvl="1"/>
            <a:r>
              <a:rPr lang="en-US" smtClean="0"/>
              <a:t>Second level</a:t>
            </a:r>
          </a:p>
        </p:txBody>
      </p:sp>
      <p:sp>
        <p:nvSpPr>
          <p:cNvPr id="9" name="Content Placeholder 8"/>
          <p:cNvSpPr>
            <a:spLocks noGrp="1"/>
          </p:cNvSpPr>
          <p:nvPr>
            <p:ph sz="quarter" idx="13"/>
            <p:custDataLst>
              <p:tags r:id="rId4"/>
            </p:custDataLst>
          </p:nvPr>
        </p:nvSpPr>
        <p:spPr>
          <a:xfrm>
            <a:off x="1371600" y="4338371"/>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smtClean="0"/>
              <a:t>Click to edit Master text styles</a:t>
            </a:r>
          </a:p>
          <a:p>
            <a:pPr lvl="1"/>
            <a:r>
              <a:rPr lang="en-US" smtClean="0"/>
              <a:t>Second level</a:t>
            </a:r>
          </a:p>
        </p:txBody>
      </p:sp>
      <p:pic>
        <p:nvPicPr>
          <p:cNvPr id="10" name="Picture 9"/>
          <p:cNvPicPr>
            <a:picLocks/>
          </p:cNvPicPr>
          <p:nvPr userDrawn="1">
            <p:custDataLst>
              <p:tags r:id="rId5"/>
            </p:custDataLst>
          </p:nvPr>
        </p:nvPicPr>
        <p:blipFill>
          <a:blip r:embed="rId9" cstate="print">
            <a:extLst>
              <a:ext uri="{28A0092B-C50C-407E-A947-70E740481C1C}">
                <a14:useLocalDpi xmlns:a14="http://schemas.microsoft.com/office/drawing/2010/main" xmlns="" val="0"/>
              </a:ext>
            </a:extLst>
          </a:blip>
          <a:stretch>
            <a:fillRect/>
          </a:stretch>
        </p:blipFill>
        <p:spPr>
          <a:xfrm>
            <a:off x="155448" y="1852689"/>
            <a:ext cx="857250" cy="857250"/>
          </a:xfrm>
          <a:prstGeom prst="rect">
            <a:avLst/>
          </a:prstGeom>
        </p:spPr>
      </p:pic>
      <p:pic>
        <p:nvPicPr>
          <p:cNvPr id="11" name="Picture 10"/>
          <p:cNvPicPr>
            <a:picLocks/>
          </p:cNvPicPr>
          <p:nvPr userDrawn="1">
            <p:custDataLst>
              <p:tags r:id="rId6"/>
            </p:custDataLst>
          </p:nvPr>
        </p:nvPicPr>
        <p:blipFill>
          <a:blip r:embed="rId10" cstate="print">
            <a:extLst>
              <a:ext uri="{28A0092B-C50C-407E-A947-70E740481C1C}">
                <a14:useLocalDpi xmlns:a14="http://schemas.microsoft.com/office/drawing/2010/main" xmlns="" val="0"/>
              </a:ext>
            </a:extLst>
          </a:blip>
          <a:stretch>
            <a:fillRect/>
          </a:stretch>
        </p:blipFill>
        <p:spPr>
          <a:xfrm>
            <a:off x="155448" y="3185198"/>
            <a:ext cx="857250" cy="857250"/>
          </a:xfrm>
          <a:prstGeom prst="rect">
            <a:avLst/>
          </a:prstGeom>
        </p:spPr>
      </p:pic>
      <p:pic>
        <p:nvPicPr>
          <p:cNvPr id="12" name="Picture 11"/>
          <p:cNvPicPr>
            <a:picLocks/>
          </p:cNvPicPr>
          <p:nvPr userDrawn="1">
            <p:custDataLst>
              <p:tags r:id="rId7"/>
            </p:custDataLst>
          </p:nvPr>
        </p:nvPicPr>
        <p:blipFill>
          <a:blip r:embed="rId11" cstate="print">
            <a:extLst>
              <a:ext uri="{28A0092B-C50C-407E-A947-70E740481C1C}">
                <a14:useLocalDpi xmlns:a14="http://schemas.microsoft.com/office/drawing/2010/main" xmlns="" val="0"/>
              </a:ext>
            </a:extLst>
          </a:blip>
          <a:stretch>
            <a:fillRect/>
          </a:stretch>
        </p:blipFill>
        <p:spPr>
          <a:xfrm>
            <a:off x="155448" y="4517707"/>
            <a:ext cx="857250" cy="857250"/>
          </a:xfrm>
          <a:prstGeom prst="rect">
            <a:avLst/>
          </a:prstGeom>
        </p:spPr>
      </p:pic>
    </p:spTree>
    <p:custDataLst>
      <p:custData r:id="rId1"/>
    </p:custDataLst>
    <p:extLst>
      <p:ext uri="{BB962C8B-B14F-4D97-AF65-F5344CB8AC3E}">
        <p14:creationId xmlns:p14="http://schemas.microsoft.com/office/powerpoint/2010/main" xmlns="" val="716026483"/>
      </p:ext>
    </p:extLst>
  </p:cSld>
  <p:clrMapOvr>
    <a:masterClrMapping/>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FEC8F78-F516-41C6-BE63-B061BB077FA6}" type="datetimeFigureOut">
              <a:rPr lang="en-US" smtClean="0">
                <a:solidFill>
                  <a:srgbClr val="DBF5F9">
                    <a:shade val="90000"/>
                  </a:srgbClr>
                </a:solidFill>
              </a:rPr>
              <a:pPr/>
              <a:t>12/5/2020</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E79B5AF6-ACC5-4276-A5AF-23E95E75FE4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xmlns="" val="20553694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12/5/2020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2380175415"/>
      </p:ext>
    </p:extLst>
  </p:cSld>
  <p:clrMapOvr>
    <a:masterClrMapping/>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DBF5F9">
                    <a:shade val="90000"/>
                  </a:srgbClr>
                </a:solidFill>
              </a:rPr>
              <a:pPr/>
              <a:t>12/5/2020</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xmlns="" val="10518858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12/5/2020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585338675"/>
      </p:ext>
    </p:extLst>
  </p:cSld>
  <p:clrMapOvr>
    <a:masterClrMapping/>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FEC8F78-F516-41C6-BE63-B061BB077FA6}" type="datetimeFigureOut">
              <a:rPr lang="en-US" smtClean="0">
                <a:solidFill>
                  <a:srgbClr val="04617B">
                    <a:shade val="90000"/>
                  </a:srgbClr>
                </a:solidFill>
              </a:rPr>
              <a:pPr/>
              <a:t>12/5/2020</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3783538681"/>
      </p:ext>
    </p:extLst>
  </p:cSld>
  <p:clrMapOvr>
    <a:masterClrMapping/>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EC8F78-F516-41C6-BE63-B061BB077FA6}" type="datetimeFigureOut">
              <a:rPr lang="en-US" smtClean="0"/>
              <a:pPr/>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B5AF6-ACC5-4276-A5AF-23E95E75FE4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FEC8F78-F516-41C6-BE63-B061BB077FA6}" type="datetimeFigureOut">
              <a:rPr lang="en-US" smtClean="0">
                <a:solidFill>
                  <a:srgbClr val="04617B">
                    <a:shade val="90000"/>
                  </a:srgbClr>
                </a:solidFill>
              </a:rPr>
              <a:pPr/>
              <a:t>12/5/2020</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3455616404"/>
      </p:ext>
    </p:extLst>
  </p:cSld>
  <p:clrMapOvr>
    <a:masterClrMapping/>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C8F78-F516-41C6-BE63-B061BB077FA6}" type="datetimeFigureOut">
              <a:rPr lang="en-US" smtClean="0">
                <a:solidFill>
                  <a:srgbClr val="04617B">
                    <a:shade val="90000"/>
                  </a:srgbClr>
                </a:solidFill>
              </a:rPr>
              <a:pPr/>
              <a:t>12/5/2020</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2302510245"/>
      </p:ext>
    </p:extLst>
  </p:cSld>
  <p:clrMapOvr>
    <a:masterClrMapping/>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12/5/2020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1346096970"/>
      </p:ext>
    </p:extLst>
  </p:cSld>
  <p:clrMapOvr>
    <a:masterClrMapping/>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12/5/2020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xmlns="" val="2028421955"/>
      </p:ext>
    </p:extLst>
  </p:cSld>
  <p:clrMapOvr>
    <a:masterClrMapping/>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12/5/2020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1022412715"/>
      </p:ext>
    </p:extLst>
  </p:cSld>
  <p:clrMapOvr>
    <a:masterClrMapping/>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12/5/2020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1015939709"/>
      </p:ext>
    </p:extLst>
  </p:cSld>
  <p:clrMapOvr>
    <a:masterClrMapping/>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Mouse Mischief 1 - 3 Choices Left">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155447" y="116587"/>
            <a:ext cx="8833104" cy="759181"/>
          </a:xfrm>
        </p:spPr>
        <p:txBody>
          <a:bodyPr vert="horz" wrap="square" anchor="ctr" anchorCtr="1">
            <a:normAutofit/>
          </a:bodyPr>
          <a:lstStyle>
            <a:lvl1pPr marL="0" indent="0" algn="ctr" defTabSz="914400" rtl="0" eaLnBrk="1" latinLnBrk="0" hangingPunct="1">
              <a:spcBef>
                <a:spcPct val="20000"/>
              </a:spcBef>
              <a:buClr>
                <a:schemeClr val="accent1"/>
              </a:buClr>
              <a:buSzPct val="100000"/>
              <a:buFont typeface="Symbol" pitchFamily="18" charset="2"/>
              <a:buNone/>
              <a:defRPr/>
            </a:lvl1pPr>
            <a:lvl2pPr marL="301943" indent="0" algn="ctr" defTabSz="914400" rtl="0" eaLnBrk="1" latinLnBrk="0" hangingPunct="1">
              <a:spcBef>
                <a:spcPct val="20000"/>
              </a:spcBef>
              <a:buClr>
                <a:schemeClr val="accent1"/>
              </a:buClr>
              <a:buSzPct val="100000"/>
              <a:buFont typeface="Symbol" pitchFamily="18" charset="2"/>
              <a:buNone/>
              <a:defRPr/>
            </a:lvl2pPr>
            <a:lvl3pPr marL="627063" indent="0" algn="ctr" defTabSz="914400" rtl="0" eaLnBrk="1" latinLnBrk="0" hangingPunct="1">
              <a:spcBef>
                <a:spcPct val="20000"/>
              </a:spcBef>
              <a:buClr>
                <a:schemeClr val="accent1"/>
              </a:buClr>
              <a:buSzPct val="100000"/>
              <a:buFont typeface="Symbol" pitchFamily="18" charset="2"/>
              <a:buNone/>
              <a:defRPr/>
            </a:lvl3pPr>
            <a:lvl4pPr marL="914400" indent="0" algn="ctr" defTabSz="914400" rtl="0" eaLnBrk="1" latinLnBrk="0" hangingPunct="1">
              <a:spcBef>
                <a:spcPct val="20000"/>
              </a:spcBef>
              <a:buClr>
                <a:schemeClr val="accent1"/>
              </a:buClr>
              <a:buSzPct val="100000"/>
              <a:buFont typeface="Symbol" pitchFamily="18" charset="2"/>
              <a:buNone/>
              <a:defRPr/>
            </a:lvl4pPr>
            <a:lvl5pPr marL="1234440" indent="0" algn="ctr" defTabSz="914400" rtl="0" eaLnBrk="1" latinLnBrk="0" hangingPunct="1">
              <a:spcBef>
                <a:spcPct val="20000"/>
              </a:spcBef>
              <a:buClr>
                <a:schemeClr val="accent1"/>
              </a:buClr>
              <a:buSzPct val="100000"/>
              <a:buFont typeface="Symbol" pitchFamily="18" charset="2"/>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6"/>
          <p:cNvSpPr>
            <a:spLocks noGrp="1"/>
          </p:cNvSpPr>
          <p:nvPr>
            <p:ph sz="quarter" idx="11"/>
            <p:custDataLst>
              <p:tags r:id="rId2"/>
            </p:custDataLst>
          </p:nvPr>
        </p:nvSpPr>
        <p:spPr>
          <a:xfrm>
            <a:off x="1371600" y="1673352"/>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smtClean="0"/>
              <a:t>Click to edit Master text styles</a:t>
            </a:r>
          </a:p>
          <a:p>
            <a:pPr lvl="1"/>
            <a:r>
              <a:rPr lang="en-US" smtClean="0"/>
              <a:t>Second level</a:t>
            </a:r>
          </a:p>
        </p:txBody>
      </p:sp>
      <p:sp>
        <p:nvSpPr>
          <p:cNvPr id="8" name="Content Placeholder 7"/>
          <p:cNvSpPr>
            <a:spLocks noGrp="1"/>
          </p:cNvSpPr>
          <p:nvPr>
            <p:ph sz="quarter" idx="12"/>
            <p:custDataLst>
              <p:tags r:id="rId3"/>
            </p:custDataLst>
          </p:nvPr>
        </p:nvSpPr>
        <p:spPr>
          <a:xfrm>
            <a:off x="1371600" y="3005861"/>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smtClean="0"/>
              <a:t>Click to edit Master text styles</a:t>
            </a:r>
          </a:p>
          <a:p>
            <a:pPr lvl="1"/>
            <a:r>
              <a:rPr lang="en-US" smtClean="0"/>
              <a:t>Second level</a:t>
            </a:r>
          </a:p>
        </p:txBody>
      </p:sp>
      <p:sp>
        <p:nvSpPr>
          <p:cNvPr id="9" name="Content Placeholder 8"/>
          <p:cNvSpPr>
            <a:spLocks noGrp="1"/>
          </p:cNvSpPr>
          <p:nvPr>
            <p:ph sz="quarter" idx="13"/>
            <p:custDataLst>
              <p:tags r:id="rId4"/>
            </p:custDataLst>
          </p:nvPr>
        </p:nvSpPr>
        <p:spPr>
          <a:xfrm>
            <a:off x="1371600" y="4338371"/>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smtClean="0"/>
              <a:t>Click to edit Master text styles</a:t>
            </a:r>
          </a:p>
          <a:p>
            <a:pPr lvl="1"/>
            <a:r>
              <a:rPr lang="en-US" smtClean="0"/>
              <a:t>Second level</a:t>
            </a:r>
          </a:p>
        </p:txBody>
      </p:sp>
      <p:pic>
        <p:nvPicPr>
          <p:cNvPr id="10" name="Picture 9"/>
          <p:cNvPicPr>
            <a:picLocks/>
          </p:cNvPicPr>
          <p:nvPr userDrawn="1">
            <p:custDataLst>
              <p:tags r:id="rId5"/>
            </p:custDataLst>
          </p:nvPr>
        </p:nvPicPr>
        <p:blipFill>
          <a:blip r:embed="rId9" cstate="print">
            <a:extLst>
              <a:ext uri="{28A0092B-C50C-407E-A947-70E740481C1C}">
                <a14:useLocalDpi xmlns:a14="http://schemas.microsoft.com/office/drawing/2010/main" xmlns="" val="0"/>
              </a:ext>
            </a:extLst>
          </a:blip>
          <a:stretch>
            <a:fillRect/>
          </a:stretch>
        </p:blipFill>
        <p:spPr>
          <a:xfrm>
            <a:off x="155448" y="1852689"/>
            <a:ext cx="857250" cy="857250"/>
          </a:xfrm>
          <a:prstGeom prst="rect">
            <a:avLst/>
          </a:prstGeom>
        </p:spPr>
      </p:pic>
      <p:pic>
        <p:nvPicPr>
          <p:cNvPr id="11" name="Picture 10"/>
          <p:cNvPicPr>
            <a:picLocks/>
          </p:cNvPicPr>
          <p:nvPr userDrawn="1">
            <p:custDataLst>
              <p:tags r:id="rId6"/>
            </p:custDataLst>
          </p:nvPr>
        </p:nvPicPr>
        <p:blipFill>
          <a:blip r:embed="rId10" cstate="print">
            <a:extLst>
              <a:ext uri="{28A0092B-C50C-407E-A947-70E740481C1C}">
                <a14:useLocalDpi xmlns:a14="http://schemas.microsoft.com/office/drawing/2010/main" xmlns="" val="0"/>
              </a:ext>
            </a:extLst>
          </a:blip>
          <a:stretch>
            <a:fillRect/>
          </a:stretch>
        </p:blipFill>
        <p:spPr>
          <a:xfrm>
            <a:off x="155448" y="3185198"/>
            <a:ext cx="857250" cy="857250"/>
          </a:xfrm>
          <a:prstGeom prst="rect">
            <a:avLst/>
          </a:prstGeom>
        </p:spPr>
      </p:pic>
      <p:pic>
        <p:nvPicPr>
          <p:cNvPr id="12" name="Picture 11"/>
          <p:cNvPicPr>
            <a:picLocks/>
          </p:cNvPicPr>
          <p:nvPr userDrawn="1">
            <p:custDataLst>
              <p:tags r:id="rId7"/>
            </p:custDataLst>
          </p:nvPr>
        </p:nvPicPr>
        <p:blipFill>
          <a:blip r:embed="rId11" cstate="print">
            <a:extLst>
              <a:ext uri="{28A0092B-C50C-407E-A947-70E740481C1C}">
                <a14:useLocalDpi xmlns:a14="http://schemas.microsoft.com/office/drawing/2010/main" xmlns="" val="0"/>
              </a:ext>
            </a:extLst>
          </a:blip>
          <a:stretch>
            <a:fillRect/>
          </a:stretch>
        </p:blipFill>
        <p:spPr>
          <a:xfrm>
            <a:off x="155448" y="4517707"/>
            <a:ext cx="857250" cy="857250"/>
          </a:xfrm>
          <a:prstGeom prst="rect">
            <a:avLst/>
          </a:prstGeom>
        </p:spPr>
      </p:pic>
    </p:spTree>
    <p:custDataLst>
      <p:custData r:id="rId1"/>
    </p:custDataLst>
    <p:extLst>
      <p:ext uri="{BB962C8B-B14F-4D97-AF65-F5344CB8AC3E}">
        <p14:creationId xmlns:p14="http://schemas.microsoft.com/office/powerpoint/2010/main" xmlns="" val="1589506728"/>
      </p:ext>
    </p:extLst>
  </p:cSld>
  <p:clrMapOvr>
    <a:masterClrMapping/>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FEC8F78-F516-41C6-BE63-B061BB077FA6}" type="datetimeFigureOut">
              <a:rPr lang="en-US" smtClean="0"/>
              <a:pPr/>
              <a:t>12/5/2020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9B5AF6-ACC5-4276-A5AF-23E95E75FE4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FEC8F78-F516-41C6-BE63-B061BB077FA6}" type="datetimeFigureOut">
              <a:rPr lang="en-US" smtClean="0"/>
              <a:pPr/>
              <a:t>12/5/2020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9B5AF6-ACC5-4276-A5AF-23E95E75FE4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C8F78-F516-41C6-BE63-B061BB077FA6}" type="datetimeFigureOut">
              <a:rPr lang="en-US" smtClean="0"/>
              <a:pPr/>
              <a:t>12/5/2020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9B5AF6-ACC5-4276-A5AF-23E95E75FE4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EC8F78-F516-41C6-BE63-B061BB077FA6}" type="datetimeFigureOut">
              <a:rPr lang="en-US" smtClean="0"/>
              <a:pPr/>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B5AF6-ACC5-4276-A5AF-23E95E75FE4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FEC8F78-F516-41C6-BE63-B061BB077FA6}" type="datetimeFigureOut">
              <a:rPr lang="en-US" smtClean="0"/>
              <a:pPr/>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79B5AF6-ACC5-4276-A5AF-23E95E75FE4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FEC8F78-F516-41C6-BE63-B061BB077FA6}" type="datetimeFigureOut">
              <a:rPr lang="en-US" smtClean="0"/>
              <a:pPr/>
              <a:t>12/5/2020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79B5AF6-ACC5-4276-A5AF-23E95E75FE4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FEC8F78-F516-41C6-BE63-B061BB077FA6}" type="datetimeFigureOut">
              <a:rPr lang="en-US" smtClean="0">
                <a:solidFill>
                  <a:srgbClr val="04617B">
                    <a:shade val="90000"/>
                  </a:srgbClr>
                </a:solidFill>
              </a:rPr>
              <a:pPr/>
              <a:t>12/5/2020</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xmlns="" val="22300170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FEC8F78-F516-41C6-BE63-B061BB077FA6}" type="datetimeFigureOut">
              <a:rPr lang="en-US" smtClean="0">
                <a:solidFill>
                  <a:srgbClr val="04617B">
                    <a:shade val="90000"/>
                  </a:srgbClr>
                </a:solidFill>
              </a:rPr>
              <a:pPr/>
              <a:t>12/5/2020</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xmlns="" val="187712304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FEC8F78-F516-41C6-BE63-B061BB077FA6}" type="datetimeFigureOut">
              <a:rPr lang="en-US" smtClean="0">
                <a:solidFill>
                  <a:srgbClr val="04617B">
                    <a:shade val="90000"/>
                  </a:srgbClr>
                </a:solidFill>
              </a:rPr>
              <a:pPr/>
              <a:t>12/5/2020</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xmlns="" val="3011117568"/>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Lst>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852"/>
            <a:ext cx="9144000" cy="7429552"/>
          </a:xfrm>
        </p:spPr>
        <p:txBody>
          <a:bodyPr>
            <a:noAutofit/>
          </a:bodyPr>
          <a:lstStyle/>
          <a:p>
            <a:pPr algn="ctr"/>
            <a:r>
              <a:rPr lang="en-IN" sz="2000" i="1" dirty="0" smtClean="0">
                <a:solidFill>
                  <a:srgbClr val="1509B7"/>
                </a:solidFill>
                <a:latin typeface="Algerian" pitchFamily="82" charset="0"/>
              </a:rPr>
              <a:t>          </a:t>
            </a:r>
            <a:br>
              <a:rPr lang="en-IN" sz="2000" i="1" dirty="0" smtClean="0">
                <a:solidFill>
                  <a:srgbClr val="1509B7"/>
                </a:solidFill>
                <a:latin typeface="Algerian" pitchFamily="82" charset="0"/>
              </a:rPr>
            </a:br>
            <a:r>
              <a:rPr lang="en-IN" sz="2000" i="1" dirty="0" smtClean="0">
                <a:solidFill>
                  <a:srgbClr val="1509B7"/>
                </a:solidFill>
                <a:latin typeface="Algerian" pitchFamily="82" charset="0"/>
              </a:rPr>
              <a:t/>
            </a:r>
            <a:br>
              <a:rPr lang="en-IN" sz="2000" i="1" dirty="0" smtClean="0">
                <a:solidFill>
                  <a:srgbClr val="1509B7"/>
                </a:solidFill>
                <a:latin typeface="Algerian" pitchFamily="82" charset="0"/>
              </a:rPr>
            </a:br>
            <a:r>
              <a:rPr lang="en-IN" sz="2000" i="1" dirty="0" smtClean="0">
                <a:solidFill>
                  <a:srgbClr val="1509B7"/>
                </a:solidFill>
                <a:latin typeface="Algerian" pitchFamily="82" charset="0"/>
              </a:rPr>
              <a:t/>
            </a:r>
            <a:br>
              <a:rPr lang="en-IN" sz="2000" i="1" dirty="0" smtClean="0">
                <a:solidFill>
                  <a:srgbClr val="1509B7"/>
                </a:solidFill>
                <a:latin typeface="Algerian" pitchFamily="82" charset="0"/>
              </a:rPr>
            </a:br>
            <a:r>
              <a:rPr lang="en-IN" sz="2000" i="1" dirty="0" smtClean="0">
                <a:solidFill>
                  <a:srgbClr val="1509B7"/>
                </a:solidFill>
                <a:latin typeface="Algerian" pitchFamily="82" charset="0"/>
              </a:rPr>
              <a:t/>
            </a:r>
            <a:br>
              <a:rPr lang="en-IN" sz="2000" i="1" dirty="0" smtClean="0">
                <a:solidFill>
                  <a:srgbClr val="1509B7"/>
                </a:solidFill>
                <a:latin typeface="Algerian" pitchFamily="82" charset="0"/>
              </a:rPr>
            </a:br>
            <a:r>
              <a:rPr lang="en-IN" sz="2000" i="1" dirty="0" smtClean="0">
                <a:solidFill>
                  <a:srgbClr val="1509B7"/>
                </a:solidFill>
                <a:latin typeface="Algerian" pitchFamily="82" charset="0"/>
              </a:rPr>
              <a:t/>
            </a:r>
            <a:br>
              <a:rPr lang="en-IN" sz="2000" i="1" dirty="0" smtClean="0">
                <a:solidFill>
                  <a:srgbClr val="1509B7"/>
                </a:solidFill>
                <a:latin typeface="Algerian" pitchFamily="82" charset="0"/>
              </a:rPr>
            </a:br>
            <a:r>
              <a:rPr lang="en-IN" sz="2000" i="1" dirty="0" smtClean="0">
                <a:solidFill>
                  <a:srgbClr val="1509B7"/>
                </a:solidFill>
                <a:latin typeface="Algerian" pitchFamily="82" charset="0"/>
              </a:rPr>
              <a:t/>
            </a:r>
            <a:br>
              <a:rPr lang="en-IN" sz="2000" i="1" dirty="0" smtClean="0">
                <a:solidFill>
                  <a:srgbClr val="1509B7"/>
                </a:solidFill>
                <a:latin typeface="Algerian" pitchFamily="82" charset="0"/>
              </a:rPr>
            </a:br>
            <a:r>
              <a:rPr lang="en-IN" sz="2000" i="1" dirty="0" smtClean="0">
                <a:solidFill>
                  <a:srgbClr val="1509B7"/>
                </a:solidFill>
                <a:latin typeface="Algerian" pitchFamily="82" charset="0"/>
              </a:rPr>
              <a:t/>
            </a:r>
            <a:br>
              <a:rPr lang="en-IN" sz="2000" i="1" dirty="0" smtClean="0">
                <a:solidFill>
                  <a:srgbClr val="1509B7"/>
                </a:solidFill>
                <a:latin typeface="Algerian" pitchFamily="82" charset="0"/>
              </a:rPr>
            </a:br>
            <a:r>
              <a:rPr lang="en-IN" sz="2000" i="1" dirty="0" smtClean="0">
                <a:solidFill>
                  <a:srgbClr val="1509B7"/>
                </a:solidFill>
                <a:latin typeface="Algerian" pitchFamily="82" charset="0"/>
              </a:rPr>
              <a:t/>
            </a:r>
            <a:br>
              <a:rPr lang="en-IN" sz="2000" i="1" dirty="0" smtClean="0">
                <a:solidFill>
                  <a:srgbClr val="1509B7"/>
                </a:solidFill>
                <a:latin typeface="Algerian" pitchFamily="82" charset="0"/>
              </a:rPr>
            </a:br>
            <a:r>
              <a:rPr lang="en-IN" sz="2000" i="1" dirty="0" smtClean="0">
                <a:solidFill>
                  <a:srgbClr val="1509B7"/>
                </a:solidFill>
                <a:latin typeface="Algerian" pitchFamily="82" charset="0"/>
              </a:rPr>
              <a:t/>
            </a:r>
            <a:br>
              <a:rPr lang="en-IN" sz="2000" i="1" dirty="0" smtClean="0">
                <a:solidFill>
                  <a:srgbClr val="1509B7"/>
                </a:solidFill>
                <a:latin typeface="Algerian" pitchFamily="82" charset="0"/>
              </a:rPr>
            </a:br>
            <a:r>
              <a:rPr lang="en-IN" sz="2000" i="1" dirty="0" smtClean="0">
                <a:solidFill>
                  <a:srgbClr val="1509B7"/>
                </a:solidFill>
                <a:latin typeface="Algerian" pitchFamily="82" charset="0"/>
              </a:rPr>
              <a:t/>
            </a:r>
            <a:br>
              <a:rPr lang="en-IN" sz="2000" i="1" dirty="0" smtClean="0">
                <a:solidFill>
                  <a:srgbClr val="1509B7"/>
                </a:solidFill>
                <a:latin typeface="Algerian" pitchFamily="82" charset="0"/>
              </a:rPr>
            </a:br>
            <a:r>
              <a:rPr lang="en-IN" sz="2000" i="1" dirty="0" smtClean="0">
                <a:solidFill>
                  <a:srgbClr val="1509B7"/>
                </a:solidFill>
                <a:latin typeface="Algerian" pitchFamily="82" charset="0"/>
              </a:rPr>
              <a:t/>
            </a:r>
            <a:br>
              <a:rPr lang="en-IN" sz="2000" i="1" dirty="0" smtClean="0">
                <a:solidFill>
                  <a:srgbClr val="1509B7"/>
                </a:solidFill>
                <a:latin typeface="Algerian" pitchFamily="82" charset="0"/>
              </a:rPr>
            </a:br>
            <a:r>
              <a:rPr lang="en-IN" sz="2000" i="1" dirty="0" smtClean="0">
                <a:solidFill>
                  <a:srgbClr val="1509B7"/>
                </a:solidFill>
                <a:latin typeface="Algerian" pitchFamily="82" charset="0"/>
              </a:rPr>
              <a:t/>
            </a:r>
            <a:br>
              <a:rPr lang="en-IN" sz="2000" i="1" dirty="0" smtClean="0">
                <a:solidFill>
                  <a:srgbClr val="1509B7"/>
                </a:solidFill>
                <a:latin typeface="Algerian" pitchFamily="82" charset="0"/>
              </a:rPr>
            </a:br>
            <a:r>
              <a:rPr lang="en-IN" sz="2000" i="1" dirty="0" smtClean="0">
                <a:solidFill>
                  <a:srgbClr val="1509B7"/>
                </a:solidFill>
                <a:latin typeface="Algerian" pitchFamily="82" charset="0"/>
              </a:rPr>
              <a:t/>
            </a:r>
            <a:br>
              <a:rPr lang="en-IN" sz="2000" i="1" dirty="0" smtClean="0">
                <a:solidFill>
                  <a:srgbClr val="1509B7"/>
                </a:solidFill>
                <a:latin typeface="Algerian" pitchFamily="82" charset="0"/>
              </a:rPr>
            </a:br>
            <a:r>
              <a:rPr lang="en-IN" sz="2000" i="1" dirty="0" smtClean="0">
                <a:solidFill>
                  <a:srgbClr val="1509B7"/>
                </a:solidFill>
                <a:latin typeface="Algerian" pitchFamily="82" charset="0"/>
              </a:rPr>
              <a:t/>
            </a:r>
            <a:br>
              <a:rPr lang="en-IN" sz="2000" i="1" dirty="0" smtClean="0">
                <a:solidFill>
                  <a:srgbClr val="1509B7"/>
                </a:solidFill>
                <a:latin typeface="Algerian" pitchFamily="82" charset="0"/>
              </a:rPr>
            </a:br>
            <a:r>
              <a:rPr lang="en-IN" sz="2000" i="1" dirty="0" smtClean="0">
                <a:solidFill>
                  <a:srgbClr val="1509B7"/>
                </a:solidFill>
                <a:latin typeface="Algerian" pitchFamily="82" charset="0"/>
              </a:rPr>
              <a:t/>
            </a:r>
            <a:br>
              <a:rPr lang="en-IN" sz="2000" i="1" dirty="0" smtClean="0">
                <a:solidFill>
                  <a:srgbClr val="1509B7"/>
                </a:solidFill>
                <a:latin typeface="Algerian" pitchFamily="82" charset="0"/>
              </a:rPr>
            </a:br>
            <a:r>
              <a:rPr lang="en-IN" sz="3200" i="1" dirty="0" smtClean="0">
                <a:solidFill>
                  <a:srgbClr val="1509B7"/>
                </a:solidFill>
                <a:latin typeface="Algerian" pitchFamily="82" charset="0"/>
              </a:rPr>
              <a:t>Physical Geography  </a:t>
            </a:r>
            <a:r>
              <a:rPr lang="en-IN" sz="3200" i="1" dirty="0" smtClean="0">
                <a:solidFill>
                  <a:srgbClr val="1509B7"/>
                </a:solidFill>
                <a:latin typeface="Algerian" pitchFamily="82" charset="0"/>
              </a:rPr>
              <a:t>for competitive </a:t>
            </a:r>
            <a:r>
              <a:rPr lang="en-IN" sz="2000" i="1" dirty="0" smtClean="0">
                <a:solidFill>
                  <a:srgbClr val="C00000"/>
                </a:solidFill>
                <a:latin typeface="Algerian" pitchFamily="82" charset="0"/>
              </a:rPr>
              <a:t/>
            </a:r>
            <a:br>
              <a:rPr lang="en-IN" sz="2000" i="1" dirty="0" smtClean="0">
                <a:solidFill>
                  <a:srgbClr val="C00000"/>
                </a:solidFill>
                <a:latin typeface="Algerian" pitchFamily="82" charset="0"/>
              </a:rPr>
            </a:br>
            <a:r>
              <a:rPr lang="en-IN" sz="2000" i="1" dirty="0" smtClean="0">
                <a:solidFill>
                  <a:srgbClr val="C00000"/>
                </a:solidFill>
                <a:latin typeface="Algerian" pitchFamily="82" charset="0"/>
              </a:rPr>
              <a:t/>
            </a:r>
            <a:br>
              <a:rPr lang="en-IN" sz="2000" i="1" dirty="0" smtClean="0">
                <a:solidFill>
                  <a:srgbClr val="C00000"/>
                </a:solidFill>
                <a:latin typeface="Algerian" pitchFamily="82" charset="0"/>
              </a:rPr>
            </a:br>
            <a:r>
              <a:rPr lang="en-IN" sz="2800" i="1" dirty="0" smtClean="0">
                <a:solidFill>
                  <a:srgbClr val="E218BC"/>
                </a:solidFill>
                <a:latin typeface="Algerian" pitchFamily="82" charset="0"/>
              </a:rPr>
              <a:t>III </a:t>
            </a:r>
            <a:r>
              <a:rPr lang="en-IN" sz="2800" i="1" dirty="0" err="1" smtClean="0">
                <a:solidFill>
                  <a:srgbClr val="E218BC"/>
                </a:solidFill>
                <a:latin typeface="Algerian" pitchFamily="82" charset="0"/>
              </a:rPr>
              <a:t>B.Sc</a:t>
            </a:r>
            <a:r>
              <a:rPr lang="en-IN" sz="2800" i="1" dirty="0" smtClean="0">
                <a:solidFill>
                  <a:srgbClr val="E218BC"/>
                </a:solidFill>
                <a:latin typeface="Algerian" pitchFamily="82" charset="0"/>
              </a:rPr>
              <a:t>  Geography</a:t>
            </a:r>
            <a:br>
              <a:rPr lang="en-IN" sz="2800" i="1" dirty="0" smtClean="0">
                <a:solidFill>
                  <a:srgbClr val="E218BC"/>
                </a:solidFill>
                <a:latin typeface="Algerian" pitchFamily="82" charset="0"/>
              </a:rPr>
            </a:br>
            <a:r>
              <a:rPr lang="en-IN" sz="2800" i="1" dirty="0" smtClean="0">
                <a:solidFill>
                  <a:srgbClr val="E218BC"/>
                </a:solidFill>
                <a:latin typeface="Algerian" pitchFamily="82" charset="0"/>
              </a:rPr>
              <a:t>date : </a:t>
            </a:r>
            <a:r>
              <a:rPr lang="en-IN" sz="2800" i="1" dirty="0" smtClean="0">
                <a:solidFill>
                  <a:srgbClr val="E218BC"/>
                </a:solidFill>
                <a:latin typeface="Algerian" pitchFamily="82" charset="0"/>
              </a:rPr>
              <a:t>03/11/2020</a:t>
            </a:r>
            <a:r>
              <a:rPr lang="en-IN" sz="2800" i="1" dirty="0" smtClean="0">
                <a:solidFill>
                  <a:srgbClr val="E218BC"/>
                </a:solidFill>
                <a:latin typeface="Algerian" pitchFamily="82" charset="0"/>
              </a:rPr>
              <a:t/>
            </a:r>
            <a:br>
              <a:rPr lang="en-IN" sz="2800" i="1" dirty="0" smtClean="0">
                <a:solidFill>
                  <a:srgbClr val="E218BC"/>
                </a:solidFill>
                <a:latin typeface="Algerian" pitchFamily="82" charset="0"/>
              </a:rPr>
            </a:br>
            <a:r>
              <a:rPr lang="en-IN" sz="2800" i="1" dirty="0" smtClean="0">
                <a:solidFill>
                  <a:srgbClr val="E218BC"/>
                </a:solidFill>
                <a:latin typeface="Algerian" pitchFamily="82" charset="0"/>
              </a:rPr>
              <a:t>time : 9.30  to  10.30</a:t>
            </a:r>
            <a:r>
              <a:rPr lang="en-IN" sz="2000" i="1" dirty="0" smtClean="0">
                <a:solidFill>
                  <a:srgbClr val="E218BC"/>
                </a:solidFill>
                <a:latin typeface="Algerian" pitchFamily="82" charset="0"/>
              </a:rPr>
              <a:t/>
            </a:r>
            <a:br>
              <a:rPr lang="en-IN" sz="2000" i="1" dirty="0" smtClean="0">
                <a:solidFill>
                  <a:srgbClr val="E218BC"/>
                </a:solidFill>
                <a:latin typeface="Algerian" pitchFamily="82" charset="0"/>
              </a:rPr>
            </a:br>
            <a:r>
              <a:rPr lang="en-IN" sz="2000" i="1" dirty="0" smtClean="0">
                <a:solidFill>
                  <a:srgbClr val="E218BC"/>
                </a:solidFill>
                <a:latin typeface="Algerian" pitchFamily="82" charset="0"/>
              </a:rPr>
              <a:t/>
            </a:r>
            <a:br>
              <a:rPr lang="en-IN" sz="2000" i="1" dirty="0" smtClean="0">
                <a:solidFill>
                  <a:srgbClr val="E218BC"/>
                </a:solidFill>
                <a:latin typeface="Algerian" pitchFamily="82" charset="0"/>
              </a:rPr>
            </a:br>
            <a:r>
              <a:rPr lang="en-IN" sz="2800" i="1" dirty="0" smtClean="0">
                <a:solidFill>
                  <a:srgbClr val="C00000"/>
                </a:solidFill>
                <a:latin typeface="Algerian" pitchFamily="82" charset="0"/>
              </a:rPr>
              <a:t>Topic : </a:t>
            </a:r>
            <a:r>
              <a:rPr lang="en-IN" sz="2800" i="1" dirty="0" smtClean="0">
                <a:solidFill>
                  <a:srgbClr val="C00000"/>
                </a:solidFill>
                <a:latin typeface="Algerian" pitchFamily="82" charset="0"/>
              </a:rPr>
              <a:t>Tides</a:t>
            </a:r>
            <a:r>
              <a:rPr lang="en-IN" sz="2000" i="1" dirty="0" smtClean="0">
                <a:solidFill>
                  <a:srgbClr val="C00000"/>
                </a:solidFill>
                <a:latin typeface="Algerian" pitchFamily="82" charset="0"/>
              </a:rPr>
              <a:t/>
            </a:r>
            <a:br>
              <a:rPr lang="en-IN" sz="2000" i="1" dirty="0" smtClean="0">
                <a:solidFill>
                  <a:srgbClr val="C00000"/>
                </a:solidFill>
                <a:latin typeface="Algerian" pitchFamily="82" charset="0"/>
              </a:rPr>
            </a:br>
            <a:r>
              <a:rPr lang="en-IN" sz="2000" i="1" dirty="0" smtClean="0">
                <a:solidFill>
                  <a:srgbClr val="1509B7"/>
                </a:solidFill>
                <a:latin typeface="Algerian" pitchFamily="82" charset="0"/>
              </a:rPr>
              <a:t/>
            </a:r>
            <a:br>
              <a:rPr lang="en-IN" sz="2000" i="1" dirty="0" smtClean="0">
                <a:solidFill>
                  <a:srgbClr val="1509B7"/>
                </a:solidFill>
                <a:latin typeface="Algerian" pitchFamily="82" charset="0"/>
              </a:rPr>
            </a:br>
            <a:r>
              <a:rPr lang="en-IN" sz="2400" i="1" dirty="0" err="1" smtClean="0">
                <a:solidFill>
                  <a:srgbClr val="1509B7"/>
                </a:solidFill>
                <a:latin typeface="Algerian" pitchFamily="82" charset="0"/>
              </a:rPr>
              <a:t>Dr.K.Indhira</a:t>
            </a:r>
            <a:r>
              <a:rPr lang="en-IN" sz="2400" i="1" dirty="0" smtClean="0">
                <a:solidFill>
                  <a:srgbClr val="1509B7"/>
                </a:solidFill>
                <a:latin typeface="Algerian" pitchFamily="82" charset="0"/>
              </a:rPr>
              <a:t/>
            </a:r>
            <a:br>
              <a:rPr lang="en-IN" sz="2400" i="1" dirty="0" smtClean="0">
                <a:solidFill>
                  <a:srgbClr val="1509B7"/>
                </a:solidFill>
                <a:latin typeface="Algerian" pitchFamily="82" charset="0"/>
              </a:rPr>
            </a:br>
            <a:r>
              <a:rPr lang="en-IN" sz="2400" i="1" dirty="0" smtClean="0">
                <a:solidFill>
                  <a:srgbClr val="1509B7"/>
                </a:solidFill>
                <a:latin typeface="Algerian" pitchFamily="82" charset="0"/>
              </a:rPr>
              <a:t>guest  Lecturer</a:t>
            </a:r>
            <a:br>
              <a:rPr lang="en-IN" sz="2400" i="1" dirty="0" smtClean="0">
                <a:solidFill>
                  <a:srgbClr val="1509B7"/>
                </a:solidFill>
                <a:latin typeface="Algerian" pitchFamily="82" charset="0"/>
              </a:rPr>
            </a:br>
            <a:r>
              <a:rPr lang="en-IN" sz="2400" i="1" dirty="0" smtClean="0">
                <a:solidFill>
                  <a:srgbClr val="1509B7"/>
                </a:solidFill>
                <a:latin typeface="Algerian" pitchFamily="82" charset="0"/>
              </a:rPr>
              <a:t>department of geography</a:t>
            </a:r>
            <a:br>
              <a:rPr lang="en-IN" sz="2400" i="1" dirty="0" smtClean="0">
                <a:solidFill>
                  <a:srgbClr val="1509B7"/>
                </a:solidFill>
                <a:latin typeface="Algerian" pitchFamily="82" charset="0"/>
              </a:rPr>
            </a:br>
            <a:r>
              <a:rPr lang="en-IN" sz="2400" i="1" dirty="0" smtClean="0">
                <a:solidFill>
                  <a:srgbClr val="1509B7"/>
                </a:solidFill>
                <a:latin typeface="Algerian" pitchFamily="82" charset="0"/>
              </a:rPr>
              <a:t>government college for women (a)</a:t>
            </a:r>
            <a:br>
              <a:rPr lang="en-IN" sz="2400" i="1" dirty="0" smtClean="0">
                <a:solidFill>
                  <a:srgbClr val="1509B7"/>
                </a:solidFill>
                <a:latin typeface="Algerian" pitchFamily="82" charset="0"/>
              </a:rPr>
            </a:br>
            <a:r>
              <a:rPr lang="en-IN" sz="2400" i="1" dirty="0" err="1" smtClean="0">
                <a:solidFill>
                  <a:srgbClr val="1509B7"/>
                </a:solidFill>
                <a:latin typeface="Algerian" pitchFamily="82" charset="0"/>
              </a:rPr>
              <a:t>kumbakonam</a:t>
            </a:r>
            <a:r>
              <a:rPr lang="en-IN" sz="2400" i="1" dirty="0" smtClean="0">
                <a:solidFill>
                  <a:srgbClr val="1509B7"/>
                </a:solidFill>
                <a:latin typeface="Algerian" pitchFamily="82" charset="0"/>
              </a:rPr>
              <a:t> </a:t>
            </a:r>
            <a:r>
              <a:rPr lang="en-IN" sz="2000" i="1" dirty="0" smtClean="0">
                <a:solidFill>
                  <a:srgbClr val="C00000"/>
                </a:solidFill>
                <a:latin typeface="Algerian" pitchFamily="82" charset="0"/>
              </a:rPr>
              <a:t/>
            </a:r>
            <a:br>
              <a:rPr lang="en-IN" sz="2000" i="1" dirty="0" smtClean="0">
                <a:solidFill>
                  <a:srgbClr val="C00000"/>
                </a:solidFill>
                <a:latin typeface="Algerian" pitchFamily="82" charset="0"/>
              </a:rPr>
            </a:br>
            <a:r>
              <a:rPr lang="en-US" sz="6000" dirty="0" smtClean="0"/>
              <a:t/>
            </a:r>
            <a:br>
              <a:rPr lang="en-US" sz="6000" dirty="0" smtClean="0"/>
            </a:br>
            <a:endParaRPr lang="en-US" sz="6000" b="1" dirty="0">
              <a:latin typeface="+mn-lt"/>
            </a:endParaRPr>
          </a:p>
        </p:txBody>
      </p:sp>
    </p:spTree>
    <p:extLst>
      <p:ext uri="{BB962C8B-B14F-4D97-AF65-F5344CB8AC3E}">
        <p14:creationId xmlns:p14="http://schemas.microsoft.com/office/powerpoint/2010/main" xmlns="" val="2405966650"/>
      </p:ext>
    </p:extLst>
  </p:cSld>
  <p:clrMapOvr>
    <a:masterClrMapping/>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85794"/>
            <a:ext cx="8526781" cy="3633806"/>
          </a:xfrm>
        </p:spPr>
        <p:txBody>
          <a:bodyPr>
            <a:normAutofit fontScale="40000" lnSpcReduction="20000"/>
          </a:bodyPr>
          <a:lstStyle/>
          <a:p>
            <a:pPr>
              <a:lnSpc>
                <a:spcPct val="170000"/>
              </a:lnSpc>
              <a:spcBef>
                <a:spcPts val="0"/>
              </a:spcBef>
            </a:pPr>
            <a:r>
              <a:rPr lang="en-US" sz="4000" dirty="0" smtClean="0"/>
              <a:t>The water on the side of Earth facing away from the Moon has a less strong pull. </a:t>
            </a:r>
          </a:p>
          <a:p>
            <a:pPr>
              <a:lnSpc>
                <a:spcPct val="170000"/>
              </a:lnSpc>
              <a:spcBef>
                <a:spcPts val="0"/>
              </a:spcBef>
            </a:pPr>
            <a:endParaRPr lang="en-US" sz="4000" dirty="0" smtClean="0"/>
          </a:p>
          <a:p>
            <a:pPr>
              <a:lnSpc>
                <a:spcPct val="170000"/>
              </a:lnSpc>
              <a:spcBef>
                <a:spcPts val="0"/>
              </a:spcBef>
            </a:pPr>
            <a:r>
              <a:rPr lang="en-US" sz="4000" dirty="0" smtClean="0"/>
              <a:t>As </a:t>
            </a:r>
            <a:r>
              <a:rPr lang="en-US" sz="4000" dirty="0"/>
              <a:t>Earth rotates, </a:t>
            </a:r>
            <a:r>
              <a:rPr lang="en-US" sz="4000" dirty="0" smtClean="0"/>
              <a:t>different </a:t>
            </a:r>
            <a:r>
              <a:rPr lang="en-US" sz="4000" dirty="0"/>
              <a:t>places </a:t>
            </a:r>
            <a:r>
              <a:rPr lang="en-US" sz="4000" dirty="0" smtClean="0"/>
              <a:t>on the planet’s surface pass through </a:t>
            </a:r>
            <a:r>
              <a:rPr lang="en-US" sz="4000" dirty="0"/>
              <a:t>the </a:t>
            </a:r>
            <a:r>
              <a:rPr lang="en-US" sz="4000" dirty="0" smtClean="0"/>
              <a:t>areas of the tidal </a:t>
            </a:r>
            <a:r>
              <a:rPr lang="en-US" sz="4000" dirty="0"/>
              <a:t>bulges </a:t>
            </a:r>
            <a:r>
              <a:rPr lang="en-US" sz="4000" dirty="0" smtClean="0"/>
              <a:t>and have the change in water levels. </a:t>
            </a:r>
            <a:endParaRPr lang="en-US" sz="4000" dirty="0" smtClean="0"/>
          </a:p>
          <a:p>
            <a:pPr>
              <a:lnSpc>
                <a:spcPct val="170000"/>
              </a:lnSpc>
              <a:spcBef>
                <a:spcPts val="0"/>
              </a:spcBef>
              <a:buNone/>
            </a:pPr>
            <a:r>
              <a:rPr lang="en-US" sz="3600" dirty="0" smtClean="0"/>
              <a:t>           </a:t>
            </a:r>
          </a:p>
          <a:p>
            <a:pPr>
              <a:lnSpc>
                <a:spcPct val="170000"/>
              </a:lnSpc>
              <a:spcBef>
                <a:spcPts val="0"/>
              </a:spcBef>
            </a:pPr>
            <a:r>
              <a:rPr lang="ta-IN" sz="3200" dirty="0" smtClean="0"/>
              <a:t>சந்திரனில் இருந்து எதிர்கொள்ளும் பூமியின் பக்கத்திலுள்ள நீர் குறைவான வலுவான இழுவைக் கொண்டுள்ளது</a:t>
            </a:r>
            <a:r>
              <a:rPr lang="ta-IN" sz="3200" dirty="0" smtClean="0"/>
              <a:t>.</a:t>
            </a:r>
            <a:endParaRPr lang="en-IN" sz="3200" dirty="0" smtClean="0"/>
          </a:p>
          <a:p>
            <a:pPr>
              <a:lnSpc>
                <a:spcPct val="170000"/>
              </a:lnSpc>
              <a:spcBef>
                <a:spcPts val="0"/>
              </a:spcBef>
            </a:pPr>
            <a:endParaRPr lang="en-IN" sz="3200" dirty="0" smtClean="0"/>
          </a:p>
          <a:p>
            <a:pPr>
              <a:lnSpc>
                <a:spcPct val="170000"/>
              </a:lnSpc>
              <a:spcBef>
                <a:spcPts val="0"/>
              </a:spcBef>
            </a:pPr>
            <a:r>
              <a:rPr lang="ta-IN" sz="3200" dirty="0" smtClean="0"/>
              <a:t> </a:t>
            </a:r>
            <a:r>
              <a:rPr lang="ta-IN" sz="3200" dirty="0" smtClean="0"/>
              <a:t>பூமி சுழலும்போது, ​​கிரகத்தின் மேற்பரப்பில் வெவ்வேறு இடங்கள் அலை வீக்கங்களின் பகுதிகள் வழியாகச் சென்று நீர் மட்டங்களில் மாற்றத்தைக் கொண்டுள்ளன.</a:t>
            </a:r>
            <a:r>
              <a:rPr lang="en-US" sz="3600" dirty="0" smtClean="0"/>
              <a:t>                      </a:t>
            </a:r>
            <a:endParaRPr lang="en-US" sz="3600" dirty="0"/>
          </a:p>
          <a:p>
            <a:endParaRPr lang="en-US" dirty="0"/>
          </a:p>
        </p:txBody>
      </p:sp>
      <p:sp>
        <p:nvSpPr>
          <p:cNvPr id="8" name="TextBox 7"/>
          <p:cNvSpPr txBox="1"/>
          <p:nvPr/>
        </p:nvSpPr>
        <p:spPr>
          <a:xfrm>
            <a:off x="4800600" y="3505200"/>
            <a:ext cx="45719" cy="369332"/>
          </a:xfrm>
          <a:prstGeom prst="rect">
            <a:avLst/>
          </a:prstGeom>
          <a:noFill/>
        </p:spPr>
        <p:txBody>
          <a:bodyPr wrap="square" rtlCol="0">
            <a:spAutoFit/>
          </a:bodyPr>
          <a:lstStyle/>
          <a:p>
            <a:endParaRPr lang="en-US" dirty="0"/>
          </a:p>
        </p:txBody>
      </p:sp>
      <p:pic>
        <p:nvPicPr>
          <p:cNvPr id="3074" name="Picture 2"/>
          <p:cNvPicPr>
            <a:picLocks noChangeAspect="1" noChangeArrowheads="1"/>
          </p:cNvPicPr>
          <p:nvPr/>
        </p:nvPicPr>
        <p:blipFill>
          <a:blip r:embed="rId3">
            <a:extLst>
              <a:ext uri="{BEBA8EAE-BF5A-486C-A8C5-ECC9F3942E4B}">
                <a14:imgProps xmlns:a14="http://schemas.microsoft.com/office/drawing/2010/main" xmlns="">
                  <a14:imgLayer r:embed="rId4">
                    <a14:imgEffect>
                      <a14:backgroundRemoval t="2622" b="96255" l="0" r="99209">
                        <a14:foregroundMark x1="94304" y1="43446" x2="94304" y2="43446"/>
                      </a14:backgroundRemoval>
                    </a14:imgEffect>
                  </a14:imgLayer>
                </a14:imgProps>
              </a:ext>
              <a:ext uri="{28A0092B-C50C-407E-A947-70E740481C1C}">
                <a14:useLocalDpi xmlns:a14="http://schemas.microsoft.com/office/drawing/2010/main" xmlns="" val="0"/>
              </a:ext>
            </a:extLst>
          </a:blip>
          <a:srcRect/>
          <a:stretch>
            <a:fillRect/>
          </a:stretch>
        </p:blipFill>
        <p:spPr bwMode="auto">
          <a:xfrm>
            <a:off x="1676400" y="4206949"/>
            <a:ext cx="6019800" cy="2543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0225919"/>
      </p:ext>
    </p:extLst>
  </p:cSld>
  <p:clrMapOvr>
    <a:masterClrMapping/>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0"/>
                                  </p:stCondLst>
                                  <p:childTnLst>
                                    <p:set>
                                      <p:cBhvr>
                                        <p:cTn id="39" dur="1" fill="hold">
                                          <p:stCondLst>
                                            <p:cond delay="0"/>
                                          </p:stCondLst>
                                        </p:cTn>
                                        <p:tgtEl>
                                          <p:spTgt spid="3074"/>
                                        </p:tgtEl>
                                        <p:attrNameLst>
                                          <p:attrName>style.visibility</p:attrName>
                                        </p:attrNameLst>
                                      </p:cBhvr>
                                      <p:to>
                                        <p:strVal val="visible"/>
                                      </p:to>
                                    </p:set>
                                    <p:animEffect transition="in" filter="fade">
                                      <p:cBhvr>
                                        <p:cTn id="40" dur="1000"/>
                                        <p:tgtEl>
                                          <p:spTgt spid="3074"/>
                                        </p:tgtEl>
                                      </p:cBhvr>
                                    </p:animEffect>
                                    <p:anim calcmode="lin" valueType="num">
                                      <p:cBhvr>
                                        <p:cTn id="41" dur="1000" fill="hold"/>
                                        <p:tgtEl>
                                          <p:spTgt spid="3074"/>
                                        </p:tgtEl>
                                        <p:attrNameLst>
                                          <p:attrName>ppt_x</p:attrName>
                                        </p:attrNameLst>
                                      </p:cBhvr>
                                      <p:tavLst>
                                        <p:tav tm="0">
                                          <p:val>
                                            <p:strVal val="#ppt_x"/>
                                          </p:val>
                                        </p:tav>
                                        <p:tav tm="100000">
                                          <p:val>
                                            <p:strVal val="#ppt_x"/>
                                          </p:val>
                                        </p:tav>
                                      </p:tavLst>
                                    </p:anim>
                                    <p:anim calcmode="lin" valueType="num">
                                      <p:cBhvr>
                                        <p:cTn id="42"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857232"/>
            <a:ext cx="8535063" cy="2896818"/>
          </a:xfrm>
        </p:spPr>
        <p:txBody>
          <a:bodyPr>
            <a:normAutofit fontScale="92500" lnSpcReduction="10000"/>
          </a:bodyPr>
          <a:lstStyle/>
          <a:p>
            <a:pPr marL="0" indent="0" algn="just">
              <a:lnSpc>
                <a:spcPct val="150000"/>
              </a:lnSpc>
              <a:spcBef>
                <a:spcPts val="0"/>
              </a:spcBef>
              <a:buNone/>
            </a:pPr>
            <a:r>
              <a:rPr lang="en-US" sz="2200" dirty="0" smtClean="0"/>
              <a:t>The Earth rotates one full turn in 24 hours, but the bulge of water stays on the side of the Earth facing the moon. The bulge stays in place as the Earth moves under it</a:t>
            </a:r>
            <a:r>
              <a:rPr lang="en-US" sz="2200" dirty="0" smtClean="0"/>
              <a:t>.</a:t>
            </a:r>
          </a:p>
          <a:p>
            <a:pPr marL="0" indent="0" algn="just">
              <a:lnSpc>
                <a:spcPct val="150000"/>
              </a:lnSpc>
              <a:spcBef>
                <a:spcPts val="0"/>
              </a:spcBef>
              <a:buNone/>
            </a:pPr>
            <a:endParaRPr lang="en-US" sz="2200" dirty="0" smtClean="0"/>
          </a:p>
          <a:p>
            <a:pPr marL="0" indent="0" algn="just">
              <a:lnSpc>
                <a:spcPct val="150000"/>
              </a:lnSpc>
              <a:spcBef>
                <a:spcPts val="0"/>
              </a:spcBef>
              <a:buNone/>
            </a:pPr>
            <a:r>
              <a:rPr lang="ta-IN" sz="1700" dirty="0" smtClean="0"/>
              <a:t>பூமி 24 மணி நேரத்தில் ஒரு முழு திருப்பத்தை சுழற்றுகிறது, ஆனால் பூமியின் பக்கவாட்டில் நிலவின் எதிர்கொள்ளும் நீரின் வீக்கம் நிலவுகிறது. பூமி அதன் கீழ் நகரும்போது வீக்கம் இடத்தில் இருக்கும்.</a:t>
            </a:r>
            <a:endParaRPr lang="en-US" sz="1700" dirty="0"/>
          </a:p>
        </p:txBody>
      </p:sp>
      <p:cxnSp>
        <p:nvCxnSpPr>
          <p:cNvPr id="17" name="Straight Arrow Connector 16"/>
          <p:cNvCxnSpPr/>
          <p:nvPr/>
        </p:nvCxnSpPr>
        <p:spPr>
          <a:xfrm flipH="1">
            <a:off x="4793166" y="4343400"/>
            <a:ext cx="7434" cy="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793166" y="4253533"/>
            <a:ext cx="159834" cy="166067"/>
          </a:xfrm>
          <a:prstGeom prst="rect">
            <a:avLst/>
          </a:prstGeom>
          <a:pattFill prst="pct25">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3162300" y="3790883"/>
            <a:ext cx="3276600" cy="2535866"/>
            <a:chOff x="5836628" y="3399694"/>
            <a:chExt cx="3276600" cy="2535866"/>
          </a:xfrm>
        </p:grpSpPr>
        <p:sp>
          <p:nvSpPr>
            <p:cNvPr id="34" name="Oval 38"/>
            <p:cNvSpPr>
              <a:spLocks noChangeArrowheads="1"/>
            </p:cNvSpPr>
            <p:nvPr/>
          </p:nvSpPr>
          <p:spPr bwMode="auto">
            <a:xfrm rot="20238742">
              <a:off x="5836628" y="3619989"/>
              <a:ext cx="3276600" cy="2201333"/>
            </a:xfrm>
            <a:prstGeom prst="ellipse">
              <a:avLst/>
            </a:prstGeom>
            <a:solidFill>
              <a:srgbClr val="800080">
                <a:alpha val="39999"/>
              </a:srgbClr>
            </a:solidFill>
            <a:ln w="9525">
              <a:solidFill>
                <a:schemeClr val="tx1"/>
              </a:solidFill>
              <a:round/>
              <a:headEnd/>
              <a:tailEnd/>
            </a:ln>
          </p:spPr>
          <p:txBody>
            <a:bodyPr wrap="none" anchor="ctr"/>
            <a:lstStyle/>
            <a:p>
              <a:endParaRPr lang="en-US"/>
            </a:p>
          </p:txBody>
        </p:sp>
        <p:sp>
          <p:nvSpPr>
            <p:cNvPr id="32" name="Line 44"/>
            <p:cNvSpPr>
              <a:spLocks noChangeShapeType="1"/>
            </p:cNvSpPr>
            <p:nvPr/>
          </p:nvSpPr>
          <p:spPr bwMode="auto">
            <a:xfrm flipH="1" flipV="1">
              <a:off x="6674808" y="3399694"/>
              <a:ext cx="22860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3" name="Line 45"/>
            <p:cNvSpPr>
              <a:spLocks noChangeShapeType="1"/>
            </p:cNvSpPr>
            <p:nvPr/>
          </p:nvSpPr>
          <p:spPr bwMode="auto">
            <a:xfrm>
              <a:off x="7970208" y="5706960"/>
              <a:ext cx="152400" cy="2286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 name="Group 5"/>
          <p:cNvGrpSpPr/>
          <p:nvPr/>
        </p:nvGrpSpPr>
        <p:grpSpPr>
          <a:xfrm>
            <a:off x="3448493" y="3913494"/>
            <a:ext cx="2632982" cy="2476500"/>
            <a:chOff x="2949040" y="3993291"/>
            <a:chExt cx="2632982" cy="2476500"/>
          </a:xfrm>
        </p:grpSpPr>
        <p:pic>
          <p:nvPicPr>
            <p:cNvPr id="36" name="Picture 41" descr="MCj04316200000[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20238742">
              <a:off x="2949040" y="3993291"/>
              <a:ext cx="2632982" cy="2476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 name="Oval 42"/>
            <p:cNvSpPr>
              <a:spLocks noChangeArrowheads="1"/>
            </p:cNvSpPr>
            <p:nvPr/>
          </p:nvSpPr>
          <p:spPr bwMode="auto">
            <a:xfrm rot="20238742">
              <a:off x="3132961" y="4083570"/>
              <a:ext cx="2340428" cy="220133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7" name="Group 6"/>
          <p:cNvGrpSpPr/>
          <p:nvPr/>
        </p:nvGrpSpPr>
        <p:grpSpPr>
          <a:xfrm>
            <a:off x="2049820" y="4211404"/>
            <a:ext cx="3354158" cy="2036863"/>
            <a:chOff x="1827422" y="4151854"/>
            <a:chExt cx="3354158" cy="2036863"/>
          </a:xfrm>
        </p:grpSpPr>
        <p:sp>
          <p:nvSpPr>
            <p:cNvPr id="27" name="Line 52"/>
            <p:cNvSpPr>
              <a:spLocks noChangeShapeType="1"/>
            </p:cNvSpPr>
            <p:nvPr/>
          </p:nvSpPr>
          <p:spPr bwMode="auto">
            <a:xfrm flipV="1">
              <a:off x="2614592" y="5300899"/>
              <a:ext cx="890588" cy="411162"/>
            </a:xfrm>
            <a:prstGeom prst="line">
              <a:avLst/>
            </a:prstGeom>
            <a:noFill/>
            <a:ln w="1143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8" name="Text Box 53"/>
            <p:cNvSpPr txBox="1">
              <a:spLocks noChangeArrowheads="1"/>
            </p:cNvSpPr>
            <p:nvPr/>
          </p:nvSpPr>
          <p:spPr bwMode="auto">
            <a:xfrm>
              <a:off x="1827422" y="5822005"/>
              <a:ext cx="10858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dirty="0"/>
                <a:t>High tide</a:t>
              </a:r>
            </a:p>
          </p:txBody>
        </p:sp>
        <p:sp>
          <p:nvSpPr>
            <p:cNvPr id="30" name="Freeform 50"/>
            <p:cNvSpPr>
              <a:spLocks/>
            </p:cNvSpPr>
            <p:nvPr/>
          </p:nvSpPr>
          <p:spPr bwMode="auto">
            <a:xfrm>
              <a:off x="3505180" y="4151854"/>
              <a:ext cx="1676400" cy="1143000"/>
            </a:xfrm>
            <a:custGeom>
              <a:avLst/>
              <a:gdLst>
                <a:gd name="T0" fmla="*/ 0 w 1056"/>
                <a:gd name="T1" fmla="*/ 720 h 720"/>
                <a:gd name="T2" fmla="*/ 624 w 1056"/>
                <a:gd name="T3" fmla="*/ 576 h 720"/>
                <a:gd name="T4" fmla="*/ 1056 w 1056"/>
                <a:gd name="T5" fmla="*/ 0 h 720"/>
                <a:gd name="T6" fmla="*/ 0 60000 65536"/>
                <a:gd name="T7" fmla="*/ 0 60000 65536"/>
                <a:gd name="T8" fmla="*/ 0 60000 65536"/>
                <a:gd name="T9" fmla="*/ 0 w 1056"/>
                <a:gd name="T10" fmla="*/ 0 h 720"/>
                <a:gd name="T11" fmla="*/ 1056 w 1056"/>
                <a:gd name="T12" fmla="*/ 720 h 720"/>
              </a:gdLst>
              <a:ahLst/>
              <a:cxnLst>
                <a:cxn ang="T6">
                  <a:pos x="T0" y="T1"/>
                </a:cxn>
                <a:cxn ang="T7">
                  <a:pos x="T2" y="T3"/>
                </a:cxn>
                <a:cxn ang="T8">
                  <a:pos x="T4" y="T5"/>
                </a:cxn>
              </a:cxnLst>
              <a:rect l="T9" t="T10" r="T11" b="T12"/>
              <a:pathLst>
                <a:path w="1056" h="720">
                  <a:moveTo>
                    <a:pt x="0" y="720"/>
                  </a:moveTo>
                  <a:cubicBezTo>
                    <a:pt x="224" y="708"/>
                    <a:pt x="448" y="696"/>
                    <a:pt x="624" y="576"/>
                  </a:cubicBezTo>
                  <a:cubicBezTo>
                    <a:pt x="800" y="456"/>
                    <a:pt x="928" y="228"/>
                    <a:pt x="1056" y="0"/>
                  </a:cubicBezTo>
                </a:path>
              </a:pathLst>
            </a:custGeom>
            <a:noFill/>
            <a:ln w="19050" cap="rnd">
              <a:solidFill>
                <a:srgbClr val="FF0000"/>
              </a:solidFill>
              <a:prstDash val="sysDot"/>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Tree>
    <p:extLst>
      <p:ext uri="{BB962C8B-B14F-4D97-AF65-F5344CB8AC3E}">
        <p14:creationId xmlns:p14="http://schemas.microsoft.com/office/powerpoint/2010/main" xmlns="" val="1514939519"/>
      </p:ext>
    </p:extLst>
  </p:cSld>
  <p:clrMapOvr>
    <a:masterClrMapping/>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childTnLst>
                                </p:cTn>
                              </p:par>
                              <p:par>
                                <p:cTn id="25" presetID="19" presetClass="entr" presetSubtype="1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0" fill="hold"/>
                                        <p:tgtEl>
                                          <p:spTgt spid="6"/>
                                        </p:tgtEl>
                                        <p:attrNameLst>
                                          <p:attrName>ppt_w</p:attrName>
                                        </p:attrNameLst>
                                      </p:cBhvr>
                                      <p:tavLst>
                                        <p:tav tm="0" fmla="#ppt_w*sin(2.5*pi*$)">
                                          <p:val>
                                            <p:fltVal val="0"/>
                                          </p:val>
                                        </p:tav>
                                        <p:tav tm="100000">
                                          <p:val>
                                            <p:fltVal val="1"/>
                                          </p:val>
                                        </p:tav>
                                      </p:tavLst>
                                    </p:anim>
                                    <p:anim calcmode="lin" valueType="num">
                                      <p:cBhvr>
                                        <p:cTn id="28"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657" y="914400"/>
            <a:ext cx="8686800" cy="2286000"/>
          </a:xfrm>
        </p:spPr>
        <p:txBody>
          <a:bodyPr>
            <a:noAutofit/>
          </a:bodyPr>
          <a:lstStyle/>
          <a:p>
            <a:pPr marL="0" indent="0" algn="just">
              <a:buNone/>
            </a:pPr>
            <a:r>
              <a:rPr lang="en-US" sz="2000" dirty="0" smtClean="0"/>
              <a:t>In places where there are tidal bulges, high</a:t>
            </a:r>
            <a:r>
              <a:rPr lang="en-US" sz="2000" b="1" dirty="0" smtClean="0"/>
              <a:t> </a:t>
            </a:r>
            <a:r>
              <a:rPr lang="en-US" sz="2000" dirty="0" smtClean="0"/>
              <a:t>tide</a:t>
            </a:r>
            <a:r>
              <a:rPr lang="en-US" sz="2000" b="1" dirty="0" smtClean="0"/>
              <a:t> </a:t>
            </a:r>
            <a:r>
              <a:rPr lang="en-US" sz="2000" dirty="0" smtClean="0"/>
              <a:t>is occurring along the coastlines.  </a:t>
            </a:r>
            <a:endParaRPr lang="en-US" sz="2000" dirty="0" smtClean="0"/>
          </a:p>
          <a:p>
            <a:pPr marL="0" indent="0" algn="just">
              <a:buNone/>
            </a:pPr>
            <a:endParaRPr lang="en-IN" sz="2000" dirty="0" smtClean="0"/>
          </a:p>
          <a:p>
            <a:pPr marL="0" indent="0" algn="just">
              <a:buNone/>
            </a:pPr>
            <a:r>
              <a:rPr lang="ta-IN" sz="1600" dirty="0" smtClean="0"/>
              <a:t>அலை வீக்கம் உள்ள இடங்களில், கடற்கரையோரங்களில் அதிக அலை ஏற்படுகிறது.</a:t>
            </a:r>
            <a:endParaRPr lang="en-US" sz="1600" dirty="0" smtClean="0"/>
          </a:p>
        </p:txBody>
      </p:sp>
      <p:pic>
        <p:nvPicPr>
          <p:cNvPr id="4098" name="Picture 2"/>
          <p:cNvPicPr>
            <a:picLocks noChangeAspect="1" noChangeArrowheads="1"/>
          </p:cNvPicPr>
          <p:nvPr/>
        </p:nvPicPr>
        <p:blipFill>
          <a:blip r:embed="rId3">
            <a:extLst>
              <a:ext uri="{BEBA8EAE-BF5A-486C-A8C5-ECC9F3942E4B}">
                <a14:imgProps xmlns:a14="http://schemas.microsoft.com/office/drawing/2010/main" xmlns="">
                  <a14:imgLayer r:embed="rId4">
                    <a14:imgEffect>
                      <a14:backgroundRemoval t="791" b="99605" l="478" r="99841">
                        <a14:foregroundMark x1="92834" y1="39130" x2="92834" y2="39130"/>
                      </a14:backgroundRemoval>
                    </a14:imgEffect>
                  </a14:imgLayer>
                </a14:imgProps>
              </a:ext>
              <a:ext uri="{28A0092B-C50C-407E-A947-70E740481C1C}">
                <a14:useLocalDpi xmlns:a14="http://schemas.microsoft.com/office/drawing/2010/main" xmlns="" val="0"/>
              </a:ext>
            </a:extLst>
          </a:blip>
          <a:srcRect/>
          <a:stretch>
            <a:fillRect/>
          </a:stretch>
        </p:blipFill>
        <p:spPr bwMode="auto">
          <a:xfrm>
            <a:off x="1219200" y="3809999"/>
            <a:ext cx="5981700" cy="2409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2" name="Group 1"/>
          <p:cNvGrpSpPr/>
          <p:nvPr/>
        </p:nvGrpSpPr>
        <p:grpSpPr>
          <a:xfrm>
            <a:off x="1155221" y="3944457"/>
            <a:ext cx="1269132" cy="2409825"/>
            <a:chOff x="1155221" y="3944457"/>
            <a:chExt cx="1269132" cy="2409825"/>
          </a:xfrm>
        </p:grpSpPr>
        <p:sp>
          <p:nvSpPr>
            <p:cNvPr id="18" name="Oval 17"/>
            <p:cNvSpPr/>
            <p:nvPr/>
          </p:nvSpPr>
          <p:spPr>
            <a:xfrm>
              <a:off x="1203222" y="3944457"/>
              <a:ext cx="1066800" cy="2409825"/>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1155221" y="4614058"/>
              <a:ext cx="1269132" cy="954107"/>
            </a:xfrm>
            <a:prstGeom prst="rect">
              <a:avLst/>
            </a:prstGeom>
            <a:noFill/>
          </p:spPr>
          <p:txBody>
            <a:bodyPr wrap="square" rtlCol="0">
              <a:spAutoFit/>
            </a:bodyPr>
            <a:lstStyle/>
            <a:p>
              <a:pPr algn="ctr"/>
              <a:r>
                <a:rPr lang="en-US" sz="2800" b="1" dirty="0" smtClean="0"/>
                <a:t>High  </a:t>
              </a:r>
            </a:p>
            <a:p>
              <a:pPr algn="ctr"/>
              <a:r>
                <a:rPr lang="en-US" sz="2800" b="1" dirty="0" smtClean="0"/>
                <a:t>Tide</a:t>
              </a:r>
              <a:endParaRPr lang="en-US" sz="2800" b="1" dirty="0"/>
            </a:p>
          </p:txBody>
        </p:sp>
      </p:grpSp>
      <p:grpSp>
        <p:nvGrpSpPr>
          <p:cNvPr id="4" name="Group 3"/>
          <p:cNvGrpSpPr/>
          <p:nvPr/>
        </p:nvGrpSpPr>
        <p:grpSpPr>
          <a:xfrm>
            <a:off x="4085014" y="3886200"/>
            <a:ext cx="1197233" cy="2468082"/>
            <a:chOff x="4085014" y="3886200"/>
            <a:chExt cx="1197233" cy="2468082"/>
          </a:xfrm>
        </p:grpSpPr>
        <p:sp>
          <p:nvSpPr>
            <p:cNvPr id="12" name="Oval 11"/>
            <p:cNvSpPr/>
            <p:nvPr/>
          </p:nvSpPr>
          <p:spPr>
            <a:xfrm>
              <a:off x="4141354" y="3886200"/>
              <a:ext cx="1066800" cy="2468082"/>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4085014" y="4544719"/>
              <a:ext cx="1197233" cy="954107"/>
            </a:xfrm>
            <a:prstGeom prst="rect">
              <a:avLst/>
            </a:prstGeom>
            <a:noFill/>
          </p:spPr>
          <p:txBody>
            <a:bodyPr wrap="square" rtlCol="0">
              <a:spAutoFit/>
            </a:bodyPr>
            <a:lstStyle/>
            <a:p>
              <a:pPr algn="ctr"/>
              <a:r>
                <a:rPr lang="en-US" sz="2800" b="1" dirty="0" smtClean="0"/>
                <a:t>High  </a:t>
              </a:r>
            </a:p>
            <a:p>
              <a:pPr algn="ctr"/>
              <a:r>
                <a:rPr lang="en-US" sz="2800" b="1" dirty="0" smtClean="0"/>
                <a:t>Tide</a:t>
              </a:r>
              <a:endParaRPr lang="en-US" sz="2800" b="1" dirty="0"/>
            </a:p>
          </p:txBody>
        </p:sp>
      </p:grpSp>
    </p:spTree>
    <p:extLst>
      <p:ext uri="{BB962C8B-B14F-4D97-AF65-F5344CB8AC3E}">
        <p14:creationId xmlns:p14="http://schemas.microsoft.com/office/powerpoint/2010/main" xmlns="" val="3841575568"/>
      </p:ext>
    </p:extLst>
  </p:cSld>
  <p:clrMapOvr>
    <a:masterClrMapping/>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500"/>
                                  </p:stCondLst>
                                  <p:childTnLst>
                                    <p:set>
                                      <p:cBhvr>
                                        <p:cTn id="18" dur="1" fill="hold">
                                          <p:stCondLst>
                                            <p:cond delay="0"/>
                                          </p:stCondLst>
                                        </p:cTn>
                                        <p:tgtEl>
                                          <p:spTgt spid="4098"/>
                                        </p:tgtEl>
                                        <p:attrNameLst>
                                          <p:attrName>style.visibility</p:attrName>
                                        </p:attrNameLst>
                                      </p:cBhvr>
                                      <p:to>
                                        <p:strVal val="visible"/>
                                      </p:to>
                                    </p:set>
                                    <p:animEffect transition="in" filter="fade">
                                      <p:cBhvr>
                                        <p:cTn id="19" dur="1000"/>
                                        <p:tgtEl>
                                          <p:spTgt spid="4098"/>
                                        </p:tgtEl>
                                      </p:cBhvr>
                                    </p:animEffect>
                                    <p:anim calcmode="lin" valueType="num">
                                      <p:cBhvr>
                                        <p:cTn id="20" dur="1000" fill="hold"/>
                                        <p:tgtEl>
                                          <p:spTgt spid="4098"/>
                                        </p:tgtEl>
                                        <p:attrNameLst>
                                          <p:attrName>ppt_x</p:attrName>
                                        </p:attrNameLst>
                                      </p:cBhvr>
                                      <p:tavLst>
                                        <p:tav tm="0">
                                          <p:val>
                                            <p:strVal val="#ppt_x"/>
                                          </p:val>
                                        </p:tav>
                                        <p:tav tm="100000">
                                          <p:val>
                                            <p:strVal val="#ppt_x"/>
                                          </p:val>
                                        </p:tav>
                                      </p:tavLst>
                                    </p:anim>
                                    <p:anim calcmode="lin" valueType="num">
                                      <p:cBhvr>
                                        <p:cTn id="21" dur="1000" fill="hold"/>
                                        <p:tgtEl>
                                          <p:spTgt spid="409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22" presetClass="entr" presetSubtype="8" fill="hold" nodeType="afterEffect">
                                  <p:stCondLst>
                                    <p:cond delay="200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2000"/>
                                        <p:tgtEl>
                                          <p:spTgt spid="2"/>
                                        </p:tgtEl>
                                      </p:cBhvr>
                                    </p:animEffect>
                                  </p:childTnLst>
                                </p:cTn>
                              </p:par>
                              <p:par>
                                <p:cTn id="26" presetID="22" presetClass="entr" presetSubtype="8" fill="hold" nodeType="withEffect">
                                  <p:stCondLst>
                                    <p:cond delay="200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657" y="914400"/>
            <a:ext cx="8686800" cy="2286000"/>
          </a:xfrm>
        </p:spPr>
        <p:txBody>
          <a:bodyPr>
            <a:noAutofit/>
          </a:bodyPr>
          <a:lstStyle/>
          <a:p>
            <a:pPr marL="0" indent="0" algn="just">
              <a:buNone/>
            </a:pPr>
            <a:r>
              <a:rPr lang="en-US" sz="2000" dirty="0" smtClean="0"/>
              <a:t>In places between the </a:t>
            </a:r>
            <a:r>
              <a:rPr lang="en-US" sz="2000" dirty="0" smtClean="0"/>
              <a:t>tidal </a:t>
            </a:r>
            <a:r>
              <a:rPr lang="en-US" sz="2000" dirty="0" smtClean="0"/>
              <a:t>bulges, low</a:t>
            </a:r>
            <a:r>
              <a:rPr lang="en-US" sz="2000" b="1" dirty="0" smtClean="0"/>
              <a:t> </a:t>
            </a:r>
            <a:r>
              <a:rPr lang="en-US" sz="2000" dirty="0" smtClean="0"/>
              <a:t>tide</a:t>
            </a:r>
            <a:r>
              <a:rPr lang="en-US" sz="2000" b="1" dirty="0" smtClean="0"/>
              <a:t> </a:t>
            </a:r>
            <a:r>
              <a:rPr lang="en-US" sz="2000" dirty="0" smtClean="0"/>
              <a:t>is occurring along the coastlines. </a:t>
            </a:r>
            <a:endParaRPr lang="en-US" sz="2000" dirty="0" smtClean="0"/>
          </a:p>
          <a:p>
            <a:pPr marL="0" indent="0" algn="just">
              <a:buNone/>
            </a:pPr>
            <a:endParaRPr lang="en-US" sz="1800" dirty="0" smtClean="0"/>
          </a:p>
          <a:p>
            <a:pPr marL="0" indent="0" algn="just">
              <a:buNone/>
            </a:pPr>
            <a:r>
              <a:rPr lang="ta-IN" sz="1600" dirty="0" smtClean="0"/>
              <a:t>அலை வீக்கங்களுக்கு இடையிலான இடங்களில், கடற்கரையோரங்களில் குறைந்த அலை ஏற்படுகிறது.</a:t>
            </a:r>
            <a:r>
              <a:rPr lang="en-US" sz="1600" dirty="0" smtClean="0"/>
              <a:t> </a:t>
            </a:r>
            <a:endParaRPr lang="en-US" sz="1600" dirty="0" smtClean="0"/>
          </a:p>
        </p:txBody>
      </p:sp>
      <p:pic>
        <p:nvPicPr>
          <p:cNvPr id="4098" name="Picture 2"/>
          <p:cNvPicPr>
            <a:picLocks noChangeAspect="1" noChangeArrowheads="1"/>
          </p:cNvPicPr>
          <p:nvPr/>
        </p:nvPicPr>
        <p:blipFill>
          <a:blip r:embed="rId3">
            <a:extLst>
              <a:ext uri="{BEBA8EAE-BF5A-486C-A8C5-ECC9F3942E4B}">
                <a14:imgProps xmlns:a14="http://schemas.microsoft.com/office/drawing/2010/main" xmlns="">
                  <a14:imgLayer r:embed="rId4">
                    <a14:imgEffect>
                      <a14:backgroundRemoval t="791" b="99605" l="478" r="99841">
                        <a14:foregroundMark x1="92834" y1="39130" x2="92834" y2="39130"/>
                      </a14:backgroundRemoval>
                    </a14:imgEffect>
                  </a14:imgLayer>
                </a14:imgProps>
              </a:ext>
              <a:ext uri="{28A0092B-C50C-407E-A947-70E740481C1C}">
                <a14:useLocalDpi xmlns:a14="http://schemas.microsoft.com/office/drawing/2010/main" xmlns="" val="0"/>
              </a:ext>
            </a:extLst>
          </a:blip>
          <a:srcRect/>
          <a:stretch>
            <a:fillRect/>
          </a:stretch>
        </p:blipFill>
        <p:spPr bwMode="auto">
          <a:xfrm>
            <a:off x="1219200" y="3809999"/>
            <a:ext cx="5981700" cy="2409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4" name="Group 3"/>
          <p:cNvGrpSpPr/>
          <p:nvPr/>
        </p:nvGrpSpPr>
        <p:grpSpPr>
          <a:xfrm>
            <a:off x="1981200" y="5820882"/>
            <a:ext cx="2468082" cy="656118"/>
            <a:chOff x="1981200" y="5820882"/>
            <a:chExt cx="2468082" cy="656118"/>
          </a:xfrm>
        </p:grpSpPr>
        <p:sp>
          <p:nvSpPr>
            <p:cNvPr id="12" name="Oval 11"/>
            <p:cNvSpPr/>
            <p:nvPr/>
          </p:nvSpPr>
          <p:spPr>
            <a:xfrm rot="5400000">
              <a:off x="2887182" y="4914900"/>
              <a:ext cx="656118" cy="2468082"/>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2376885" y="5887331"/>
              <a:ext cx="1868607" cy="523220"/>
            </a:xfrm>
            <a:prstGeom prst="rect">
              <a:avLst/>
            </a:prstGeom>
            <a:noFill/>
          </p:spPr>
          <p:txBody>
            <a:bodyPr wrap="square" rtlCol="0">
              <a:spAutoFit/>
            </a:bodyPr>
            <a:lstStyle/>
            <a:p>
              <a:pPr algn="ctr"/>
              <a:r>
                <a:rPr lang="en-US" sz="2800" b="1" dirty="0" smtClean="0">
                  <a:solidFill>
                    <a:prstClr val="black"/>
                  </a:solidFill>
                </a:rPr>
                <a:t>Low Tide</a:t>
              </a:r>
              <a:endParaRPr lang="en-US" sz="2800" b="1" dirty="0">
                <a:solidFill>
                  <a:prstClr val="black"/>
                </a:solidFill>
              </a:endParaRPr>
            </a:p>
          </p:txBody>
        </p:sp>
      </p:grpSp>
      <p:grpSp>
        <p:nvGrpSpPr>
          <p:cNvPr id="2" name="Group 1"/>
          <p:cNvGrpSpPr/>
          <p:nvPr/>
        </p:nvGrpSpPr>
        <p:grpSpPr>
          <a:xfrm>
            <a:off x="1996705" y="3502844"/>
            <a:ext cx="2468082" cy="656118"/>
            <a:chOff x="1996705" y="3502844"/>
            <a:chExt cx="2468082" cy="656118"/>
          </a:xfrm>
        </p:grpSpPr>
        <p:sp>
          <p:nvSpPr>
            <p:cNvPr id="8" name="Oval 7"/>
            <p:cNvSpPr/>
            <p:nvPr/>
          </p:nvSpPr>
          <p:spPr>
            <a:xfrm rot="5400000">
              <a:off x="2902687" y="2596862"/>
              <a:ext cx="656118" cy="2468082"/>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2280937" y="3548389"/>
              <a:ext cx="1868607" cy="523220"/>
            </a:xfrm>
            <a:prstGeom prst="rect">
              <a:avLst/>
            </a:prstGeom>
            <a:noFill/>
          </p:spPr>
          <p:txBody>
            <a:bodyPr wrap="square" rtlCol="0">
              <a:spAutoFit/>
            </a:bodyPr>
            <a:lstStyle/>
            <a:p>
              <a:pPr algn="ctr"/>
              <a:r>
                <a:rPr lang="en-US" sz="2800" b="1" dirty="0" smtClean="0">
                  <a:solidFill>
                    <a:prstClr val="black"/>
                  </a:solidFill>
                </a:rPr>
                <a:t>Low Tide</a:t>
              </a:r>
              <a:endParaRPr lang="en-US" sz="2800" b="1" dirty="0">
                <a:solidFill>
                  <a:prstClr val="black"/>
                </a:solidFill>
              </a:endParaRPr>
            </a:p>
          </p:txBody>
        </p:sp>
      </p:grpSp>
    </p:spTree>
    <p:extLst>
      <p:ext uri="{BB962C8B-B14F-4D97-AF65-F5344CB8AC3E}">
        <p14:creationId xmlns:p14="http://schemas.microsoft.com/office/powerpoint/2010/main" xmlns="" val="1008707107"/>
      </p:ext>
    </p:extLst>
  </p:cSld>
  <p:clrMapOvr>
    <a:masterClrMapping/>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7" presetClass="entr" presetSubtype="0" fill="hold" grpId="0" nodeType="after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500"/>
                                  </p:stCondLst>
                                  <p:childTnLst>
                                    <p:set>
                                      <p:cBhvr>
                                        <p:cTn id="17" dur="1" fill="hold">
                                          <p:stCondLst>
                                            <p:cond delay="0"/>
                                          </p:stCondLst>
                                        </p:cTn>
                                        <p:tgtEl>
                                          <p:spTgt spid="4098"/>
                                        </p:tgtEl>
                                        <p:attrNameLst>
                                          <p:attrName>style.visibility</p:attrName>
                                        </p:attrNameLst>
                                      </p:cBhvr>
                                      <p:to>
                                        <p:strVal val="visible"/>
                                      </p:to>
                                    </p:set>
                                    <p:animEffect transition="in" filter="fade">
                                      <p:cBhvr>
                                        <p:cTn id="18" dur="1000"/>
                                        <p:tgtEl>
                                          <p:spTgt spid="4098"/>
                                        </p:tgtEl>
                                      </p:cBhvr>
                                    </p:animEffect>
                                    <p:anim calcmode="lin" valueType="num">
                                      <p:cBhvr>
                                        <p:cTn id="19" dur="1000" fill="hold"/>
                                        <p:tgtEl>
                                          <p:spTgt spid="4098"/>
                                        </p:tgtEl>
                                        <p:attrNameLst>
                                          <p:attrName>ppt_x</p:attrName>
                                        </p:attrNameLst>
                                      </p:cBhvr>
                                      <p:tavLst>
                                        <p:tav tm="0">
                                          <p:val>
                                            <p:strVal val="#ppt_x"/>
                                          </p:val>
                                        </p:tav>
                                        <p:tav tm="100000">
                                          <p:val>
                                            <p:strVal val="#ppt_x"/>
                                          </p:val>
                                        </p:tav>
                                      </p:tavLst>
                                    </p:anim>
                                    <p:anim calcmode="lin" valueType="num">
                                      <p:cBhvr>
                                        <p:cTn id="20" dur="1000" fill="hold"/>
                                        <p:tgtEl>
                                          <p:spTgt spid="409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8" fill="hold" nodeType="afterEffect">
                                  <p:stCondLst>
                                    <p:cond delay="200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2000"/>
                                        <p:tgtEl>
                                          <p:spTgt spid="2"/>
                                        </p:tgtEl>
                                      </p:cBhvr>
                                    </p:animEffect>
                                  </p:childTnLst>
                                </p:cTn>
                              </p:par>
                              <p:par>
                                <p:cTn id="25" presetID="22" presetClass="entr" presetSubtype="8" fill="hold" nodeType="withEffect">
                                  <p:stCondLst>
                                    <p:cond delay="200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37707"/>
            <a:ext cx="8229600" cy="1143000"/>
          </a:xfrm>
        </p:spPr>
        <p:txBody>
          <a:bodyPr>
            <a:normAutofit/>
          </a:bodyPr>
          <a:lstStyle/>
          <a:p>
            <a:pPr algn="ctr"/>
            <a:r>
              <a:rPr lang="en-US" sz="5400" b="1" dirty="0" smtClean="0">
                <a:effectLst>
                  <a:outerShdw blurRad="38100" dist="38100" dir="2700000" algn="tl">
                    <a:srgbClr val="000000">
                      <a:alpha val="43137"/>
                    </a:srgbClr>
                  </a:outerShdw>
                </a:effectLst>
              </a:rPr>
              <a:t>Sun’s Gravity and Tides</a:t>
            </a:r>
            <a:endParaRPr lang="en-US" sz="5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676400"/>
            <a:ext cx="5105400" cy="5074920"/>
          </a:xfrm>
        </p:spPr>
        <p:txBody>
          <a:bodyPr>
            <a:normAutofit lnSpcReduction="10000"/>
          </a:bodyPr>
          <a:lstStyle/>
          <a:p>
            <a:r>
              <a:rPr lang="en-US" sz="2100" dirty="0" smtClean="0"/>
              <a:t>The </a:t>
            </a:r>
            <a:r>
              <a:rPr lang="en-US" sz="2100" dirty="0"/>
              <a:t>Sun is so </a:t>
            </a:r>
            <a:r>
              <a:rPr lang="en-US" sz="2100" dirty="0" smtClean="0"/>
              <a:t>large</a:t>
            </a:r>
            <a:r>
              <a:rPr lang="en-US" sz="2100" b="1" dirty="0" smtClean="0"/>
              <a:t> </a:t>
            </a:r>
            <a:r>
              <a:rPr lang="en-US" sz="2100" dirty="0" smtClean="0"/>
              <a:t>that </a:t>
            </a:r>
            <a:r>
              <a:rPr lang="en-US" sz="2100" dirty="0"/>
              <a:t>its gravity also affects tides. </a:t>
            </a:r>
          </a:p>
          <a:p>
            <a:r>
              <a:rPr lang="en-US" sz="2100" dirty="0" smtClean="0"/>
              <a:t>At times, </a:t>
            </a:r>
            <a:r>
              <a:rPr lang="en-US" sz="2100" dirty="0"/>
              <a:t>the Sun and Moon</a:t>
            </a:r>
            <a:r>
              <a:rPr lang="en-US" sz="2100" b="1" dirty="0"/>
              <a:t> </a:t>
            </a:r>
            <a:r>
              <a:rPr lang="en-US" sz="2100" dirty="0"/>
              <a:t>pull together on Earth’s </a:t>
            </a:r>
            <a:r>
              <a:rPr lang="en-US" sz="2100" dirty="0" smtClean="0"/>
              <a:t>waters in the same</a:t>
            </a:r>
            <a:r>
              <a:rPr lang="en-US" sz="2100" b="1" dirty="0" smtClean="0"/>
              <a:t> </a:t>
            </a:r>
            <a:r>
              <a:rPr lang="en-US" sz="2100" dirty="0" smtClean="0"/>
              <a:t>direction. </a:t>
            </a:r>
            <a:endParaRPr lang="en-US" sz="2100" dirty="0"/>
          </a:p>
          <a:p>
            <a:r>
              <a:rPr lang="en-US" sz="2100" dirty="0"/>
              <a:t>At other times they pull in different </a:t>
            </a:r>
            <a:r>
              <a:rPr lang="en-US" sz="2100" dirty="0" smtClean="0"/>
              <a:t>directions</a:t>
            </a:r>
            <a:r>
              <a:rPr lang="en-US" sz="2100" dirty="0" smtClean="0"/>
              <a:t>.</a:t>
            </a:r>
          </a:p>
          <a:p>
            <a:pPr>
              <a:buNone/>
            </a:pPr>
            <a:endParaRPr lang="en-US" sz="2100" dirty="0" smtClean="0"/>
          </a:p>
          <a:p>
            <a:pPr algn="just"/>
            <a:r>
              <a:rPr lang="ta-IN" sz="1500" dirty="0" smtClean="0"/>
              <a:t>சூரியன் மிகப் பெரியது, அதன் ஈர்ப்பு அலைகளையும் பாதிக்கிறது. </a:t>
            </a:r>
            <a:endParaRPr lang="en-IN" sz="1500" dirty="0" smtClean="0"/>
          </a:p>
          <a:p>
            <a:pPr algn="just">
              <a:buNone/>
            </a:pPr>
            <a:endParaRPr lang="en-IN" sz="1500" dirty="0" smtClean="0"/>
          </a:p>
          <a:p>
            <a:pPr algn="just"/>
            <a:r>
              <a:rPr lang="ta-IN" sz="1500" dirty="0" smtClean="0"/>
              <a:t>சில </a:t>
            </a:r>
            <a:r>
              <a:rPr lang="ta-IN" sz="1500" dirty="0" smtClean="0"/>
              <a:t>நேரங்களில், சூரியனும் சந்திரனும் பூமியின் நீரில் ஒரே திசையில் ஒன்றாக </a:t>
            </a:r>
            <a:r>
              <a:rPr lang="ta-IN" sz="1500" dirty="0" smtClean="0"/>
              <a:t>இழுக்கின்றன.</a:t>
            </a:r>
            <a:endParaRPr lang="en-IN" sz="1500" dirty="0" smtClean="0"/>
          </a:p>
          <a:p>
            <a:pPr algn="just">
              <a:buNone/>
            </a:pPr>
            <a:endParaRPr lang="en-IN" sz="1500" dirty="0" smtClean="0"/>
          </a:p>
          <a:p>
            <a:pPr algn="just"/>
            <a:r>
              <a:rPr lang="ta-IN" sz="1500" dirty="0" smtClean="0"/>
              <a:t> </a:t>
            </a:r>
            <a:r>
              <a:rPr lang="ta-IN" sz="1500" dirty="0" smtClean="0"/>
              <a:t>மற்ற நேரங்களில் அவை வெவ்வேறு திசைகளில் இழுக்கப்படுகின்றன.</a:t>
            </a:r>
            <a:endParaRPr lang="en-US" sz="1500" dirty="0"/>
          </a:p>
        </p:txBody>
      </p:sp>
      <p:pic>
        <p:nvPicPr>
          <p:cNvPr id="4" name="Picture 3"/>
          <p:cNvPicPr>
            <a:picLocks noChangeAspect="1"/>
          </p:cNvPicPr>
          <p:nvPr/>
        </p:nvPicPr>
        <p:blipFill>
          <a:blip r:embed="rId3"/>
          <a:stretch>
            <a:fillRect/>
          </a:stretch>
        </p:blipFill>
        <p:spPr>
          <a:xfrm>
            <a:off x="5334000" y="1905000"/>
            <a:ext cx="3453661" cy="4343400"/>
          </a:xfrm>
          <a:prstGeom prst="rect">
            <a:avLst/>
          </a:prstGeom>
          <a:ln>
            <a:solidFill>
              <a:schemeClr val="tx1"/>
            </a:solidFill>
          </a:ln>
        </p:spPr>
      </p:pic>
    </p:spTree>
    <p:extLst>
      <p:ext uri="{BB962C8B-B14F-4D97-AF65-F5344CB8AC3E}">
        <p14:creationId xmlns:p14="http://schemas.microsoft.com/office/powerpoint/2010/main" xmlns="" val="892367319"/>
      </p:ext>
    </p:extLst>
  </p:cSld>
  <p:clrMapOvr>
    <a:masterClrMapping/>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52" fill="hold">
                            <p:stCondLst>
                              <p:cond delay="1000"/>
                            </p:stCondLst>
                            <p:childTnLst>
                              <p:par>
                                <p:cTn id="53" presetID="10" presetClass="entr" presetSubtype="0" fill="hold" nodeType="afterEffect">
                                  <p:stCondLst>
                                    <p:cond delay="50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85794"/>
            <a:ext cx="8763000" cy="2214578"/>
          </a:xfrm>
        </p:spPr>
        <p:txBody>
          <a:bodyPr>
            <a:noAutofit/>
          </a:bodyPr>
          <a:lstStyle/>
          <a:p>
            <a:pPr algn="just">
              <a:lnSpc>
                <a:spcPct val="150000"/>
              </a:lnSpc>
            </a:pPr>
            <a:r>
              <a:rPr lang="en-US" sz="2000" dirty="0" smtClean="0">
                <a:latin typeface="+mn-lt"/>
              </a:rPr>
              <a:t>Why </a:t>
            </a:r>
            <a:r>
              <a:rPr lang="en-US" sz="2000" dirty="0" smtClean="0">
                <a:latin typeface="+mn-lt"/>
              </a:rPr>
              <a:t>does the Moon’s gravity affect tides more than the Sun’s </a:t>
            </a:r>
            <a:r>
              <a:rPr lang="en-US" sz="2000" dirty="0" smtClean="0">
                <a:latin typeface="+mn-lt"/>
              </a:rPr>
              <a:t>gravity?</a:t>
            </a:r>
            <a:br>
              <a:rPr lang="en-US" sz="2000" dirty="0" smtClean="0">
                <a:latin typeface="+mn-lt"/>
              </a:rPr>
            </a:br>
            <a:r>
              <a:rPr lang="ta-IN" sz="1600" dirty="0" smtClean="0"/>
              <a:t>சந்திரனின் </a:t>
            </a:r>
            <a:r>
              <a:rPr lang="ta-IN" sz="1600" dirty="0" smtClean="0"/>
              <a:t>ஈர்ப்பு சூரியனின் ஈர்ப்பை விட அலைகளை ஏன் பாதிக்கிறது?</a:t>
            </a:r>
            <a:endParaRPr lang="en-US" sz="1600" dirty="0">
              <a:latin typeface="+mn-lt"/>
            </a:endParaRPr>
          </a:p>
        </p:txBody>
      </p:sp>
      <p:sp>
        <p:nvSpPr>
          <p:cNvPr id="3" name="Title 1"/>
          <p:cNvSpPr txBox="1">
            <a:spLocks/>
          </p:cNvSpPr>
          <p:nvPr/>
        </p:nvSpPr>
        <p:spPr>
          <a:xfrm>
            <a:off x="246321" y="571480"/>
            <a:ext cx="8763000" cy="5072098"/>
          </a:xfrm>
          <a:prstGeom prst="rect">
            <a:avLst/>
          </a:prstGeom>
        </p:spPr>
        <p:txBody>
          <a:bodyPr vert="horz" lIns="0" tIns="45720" rIns="0" bIns="0" anchor="b">
            <a:noAutofit/>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just"/>
            <a:r>
              <a:rPr lang="en-US" sz="2400" dirty="0" smtClean="0">
                <a:latin typeface="+mn-lt"/>
              </a:rPr>
              <a:t>Even though the Sun is much larger than the Moon, the Moon is much closer to the Earth than the Sun</a:t>
            </a:r>
            <a:r>
              <a:rPr lang="en-US" sz="2400" dirty="0" smtClean="0">
                <a:latin typeface="+mn-lt"/>
              </a:rPr>
              <a:t>.</a:t>
            </a:r>
          </a:p>
          <a:p>
            <a:pPr algn="just"/>
            <a:endParaRPr lang="en-US" sz="2400" dirty="0" smtClean="0">
              <a:latin typeface="+mn-lt"/>
            </a:endParaRPr>
          </a:p>
          <a:p>
            <a:pPr algn="just"/>
            <a:r>
              <a:rPr lang="ta-IN" sz="2000" dirty="0" smtClean="0"/>
              <a:t>சூரியன் சந்திரனை விட மிகப் பெரியது என்றாலும், சந்திரன் சூரியனை விட பூமிக்கு மிக நெருக்கமாக இருக்கிறது.</a:t>
            </a:r>
            <a:endParaRPr lang="en-US" sz="2000" dirty="0">
              <a:latin typeface="+mn-lt"/>
            </a:endParaRPr>
          </a:p>
        </p:txBody>
      </p:sp>
    </p:spTree>
    <p:extLst>
      <p:ext uri="{BB962C8B-B14F-4D97-AF65-F5344CB8AC3E}">
        <p14:creationId xmlns:p14="http://schemas.microsoft.com/office/powerpoint/2010/main" xmlns="" val="470116144"/>
      </p:ext>
    </p:extLst>
  </p:cSld>
  <p:clrMapOvr>
    <a:masterClrMapping/>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71546"/>
            <a:ext cx="8764772" cy="2081007"/>
          </a:xfrm>
        </p:spPr>
        <p:txBody>
          <a:bodyPr>
            <a:normAutofit/>
          </a:bodyPr>
          <a:lstStyle/>
          <a:p>
            <a:pPr marL="0" indent="0" algn="just">
              <a:buNone/>
            </a:pPr>
            <a:r>
              <a:rPr lang="en-US" sz="2400" dirty="0" smtClean="0"/>
              <a:t>Changes in the positions of Earth, the Moon, and Sun affect the height of tides during a month. </a:t>
            </a:r>
            <a:endParaRPr lang="en-US" sz="2400" dirty="0" smtClean="0"/>
          </a:p>
          <a:p>
            <a:pPr marL="0" indent="0" algn="just">
              <a:buNone/>
            </a:pPr>
            <a:endParaRPr lang="en-US" sz="2400" dirty="0" smtClean="0"/>
          </a:p>
          <a:p>
            <a:pPr marL="0" indent="0" algn="just">
              <a:buNone/>
            </a:pPr>
            <a:r>
              <a:rPr lang="ta-IN" sz="1600" dirty="0" smtClean="0"/>
              <a:t>பூமி, சந்திரன் மற்றும் சூரியனின் நிலைகளில் ஏற்படும் மாற்றங்கள் ஒரு மாதத்தில் அலைகளின் உயரத்தை பாதிக்கின்றன.</a:t>
            </a:r>
            <a:endParaRPr lang="en-US" sz="1600" dirty="0"/>
          </a:p>
        </p:txBody>
      </p:sp>
      <p:pic>
        <p:nvPicPr>
          <p:cNvPr id="5122" name="Picture 2" descr="http://mail.colonial.net/~hkaiter/astroimages/tidechart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33600" y="3157870"/>
            <a:ext cx="4419600" cy="3349727"/>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95237066"/>
      </p:ext>
    </p:extLst>
  </p:cSld>
  <p:clrMapOvr>
    <a:masterClrMapping/>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500"/>
                                  </p:stCondLst>
                                  <p:childTnLst>
                                    <p:set>
                                      <p:cBhvr>
                                        <p:cTn id="18" dur="1" fill="hold">
                                          <p:stCondLst>
                                            <p:cond delay="0"/>
                                          </p:stCondLst>
                                        </p:cTn>
                                        <p:tgtEl>
                                          <p:spTgt spid="5122"/>
                                        </p:tgtEl>
                                        <p:attrNameLst>
                                          <p:attrName>style.visibility</p:attrName>
                                        </p:attrNameLst>
                                      </p:cBhvr>
                                      <p:to>
                                        <p:strVal val="visible"/>
                                      </p:to>
                                    </p:set>
                                    <p:animEffect transition="in" filter="fade">
                                      <p:cBhvr>
                                        <p:cTn id="19" dur="1000"/>
                                        <p:tgtEl>
                                          <p:spTgt spid="5122"/>
                                        </p:tgtEl>
                                      </p:cBhvr>
                                    </p:animEffect>
                                    <p:anim calcmode="lin" valueType="num">
                                      <p:cBhvr>
                                        <p:cTn id="20" dur="1000" fill="hold"/>
                                        <p:tgtEl>
                                          <p:spTgt spid="5122"/>
                                        </p:tgtEl>
                                        <p:attrNameLst>
                                          <p:attrName>ppt_x</p:attrName>
                                        </p:attrNameLst>
                                      </p:cBhvr>
                                      <p:tavLst>
                                        <p:tav tm="0">
                                          <p:val>
                                            <p:strVal val="#ppt_x"/>
                                          </p:val>
                                        </p:tav>
                                        <p:tav tm="100000">
                                          <p:val>
                                            <p:strVal val="#ppt_x"/>
                                          </p:val>
                                        </p:tav>
                                      </p:tavLst>
                                    </p:anim>
                                    <p:anim calcmode="lin" valueType="num">
                                      <p:cBhvr>
                                        <p:cTn id="21"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28670"/>
            <a:ext cx="8839200" cy="3643330"/>
          </a:xfrm>
        </p:spPr>
        <p:txBody>
          <a:bodyPr>
            <a:noAutofit/>
          </a:bodyPr>
          <a:lstStyle/>
          <a:p>
            <a:pPr algn="just">
              <a:lnSpc>
                <a:spcPct val="150000"/>
              </a:lnSpc>
              <a:spcBef>
                <a:spcPts val="0"/>
              </a:spcBef>
            </a:pPr>
            <a:r>
              <a:rPr lang="en-US" sz="1800" dirty="0" smtClean="0"/>
              <a:t>Spring tides occur 2 times a month, during a full and new moon when the Earth, Sun, and Moon are lined up</a:t>
            </a:r>
            <a:r>
              <a:rPr lang="en-US" sz="1800" dirty="0" smtClean="0"/>
              <a:t>.</a:t>
            </a:r>
            <a:endParaRPr lang="en-US" sz="1800" dirty="0" smtClean="0"/>
          </a:p>
          <a:p>
            <a:pPr algn="just">
              <a:lnSpc>
                <a:spcPct val="150000"/>
              </a:lnSpc>
              <a:spcBef>
                <a:spcPts val="0"/>
              </a:spcBef>
            </a:pPr>
            <a:r>
              <a:rPr lang="en-US" sz="1800" dirty="0" smtClean="0"/>
              <a:t>Spring tides are higher</a:t>
            </a:r>
            <a:r>
              <a:rPr lang="en-US" sz="1800" b="1" dirty="0" smtClean="0"/>
              <a:t> </a:t>
            </a:r>
            <a:r>
              <a:rPr lang="en-US" sz="1800" dirty="0" smtClean="0"/>
              <a:t>and lower than normal tides.  </a:t>
            </a:r>
            <a:endParaRPr lang="en-US" sz="1800" dirty="0" smtClean="0"/>
          </a:p>
          <a:p>
            <a:pPr algn="just">
              <a:lnSpc>
                <a:spcPct val="150000"/>
              </a:lnSpc>
              <a:spcBef>
                <a:spcPts val="0"/>
              </a:spcBef>
              <a:buNone/>
            </a:pPr>
            <a:endParaRPr lang="en-US" sz="1800" dirty="0" smtClean="0"/>
          </a:p>
          <a:p>
            <a:pPr algn="just">
              <a:lnSpc>
                <a:spcPct val="150000"/>
              </a:lnSpc>
              <a:spcBef>
                <a:spcPts val="0"/>
              </a:spcBef>
            </a:pPr>
            <a:r>
              <a:rPr lang="ta-IN" sz="1400" dirty="0" smtClean="0"/>
              <a:t>பூமி</a:t>
            </a:r>
            <a:r>
              <a:rPr lang="ta-IN" sz="1400" dirty="0" smtClean="0"/>
              <a:t>, சூரியன் மற்றும் சந்திரன் வரிசையாக இருக்கும்போது ஒரு முழு மற்றும் அமாவாசையின் போது மாதத்திற்கு 2 முறை வசந்த அலைகள் ஏற்படுகின்றன. </a:t>
            </a:r>
            <a:endParaRPr lang="en-IN" sz="1400" dirty="0" smtClean="0"/>
          </a:p>
          <a:p>
            <a:pPr algn="just">
              <a:lnSpc>
                <a:spcPct val="150000"/>
              </a:lnSpc>
              <a:spcBef>
                <a:spcPts val="0"/>
              </a:spcBef>
            </a:pPr>
            <a:endParaRPr lang="en-IN" sz="1400" dirty="0" smtClean="0"/>
          </a:p>
          <a:p>
            <a:pPr algn="just">
              <a:lnSpc>
                <a:spcPct val="150000"/>
              </a:lnSpc>
              <a:spcBef>
                <a:spcPts val="0"/>
              </a:spcBef>
            </a:pPr>
            <a:r>
              <a:rPr lang="ta-IN" sz="1400" dirty="0" smtClean="0"/>
              <a:t>வசந்த </a:t>
            </a:r>
            <a:r>
              <a:rPr lang="ta-IN" sz="1400" dirty="0" smtClean="0"/>
              <a:t>அலைகள் சாதாரண அலைகளை விட அதிகமாகவும் குறைவாகவும் இருக்கும்.</a:t>
            </a:r>
            <a:endParaRPr lang="en-US" sz="1400" dirty="0" smtClean="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3999" y="4876800"/>
            <a:ext cx="5631287" cy="1676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74552156"/>
      </p:ext>
    </p:extLst>
  </p:cSld>
  <p:clrMapOvr>
    <a:masterClrMapping/>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8195"/>
                                        </p:tgtEl>
                                        <p:attrNameLst>
                                          <p:attrName>style.visibility</p:attrName>
                                        </p:attrNameLst>
                                      </p:cBhvr>
                                      <p:to>
                                        <p:strVal val="visible"/>
                                      </p:to>
                                    </p:set>
                                    <p:animEffect transition="in" filter="fade">
                                      <p:cBhvr>
                                        <p:cTn id="33" dur="1000"/>
                                        <p:tgtEl>
                                          <p:spTgt spid="8195"/>
                                        </p:tgtEl>
                                      </p:cBhvr>
                                    </p:animEffect>
                                    <p:anim calcmode="lin" valueType="num">
                                      <p:cBhvr>
                                        <p:cTn id="34" dur="1000" fill="hold"/>
                                        <p:tgtEl>
                                          <p:spTgt spid="8195"/>
                                        </p:tgtEl>
                                        <p:attrNameLst>
                                          <p:attrName>ppt_x</p:attrName>
                                        </p:attrNameLst>
                                      </p:cBhvr>
                                      <p:tavLst>
                                        <p:tav tm="0">
                                          <p:val>
                                            <p:strVal val="#ppt_x"/>
                                          </p:val>
                                        </p:tav>
                                        <p:tav tm="100000">
                                          <p:val>
                                            <p:strVal val="#ppt_x"/>
                                          </p:val>
                                        </p:tav>
                                      </p:tavLst>
                                    </p:anim>
                                    <p:anim calcmode="lin" valueType="num">
                                      <p:cBhvr>
                                        <p:cTn id="35" dur="1000" fill="hold"/>
                                        <p:tgtEl>
                                          <p:spTgt spid="81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5486400"/>
            <a:ext cx="7081292" cy="1143000"/>
          </a:xfrm>
        </p:spPr>
        <p:txBody>
          <a:bodyPr>
            <a:noAutofit/>
          </a:bodyPr>
          <a:lstStyle/>
          <a:p>
            <a:pPr algn="ctr"/>
            <a:r>
              <a:rPr lang="en-US" sz="8800" b="1" dirty="0" smtClean="0">
                <a:latin typeface="+mn-lt"/>
              </a:rPr>
              <a:t>Spring Tide</a:t>
            </a:r>
            <a:endParaRPr lang="en-US" sz="8800" b="1" dirty="0">
              <a:latin typeface="+mn-lt"/>
            </a:endParaRPr>
          </a:p>
        </p:txBody>
      </p:sp>
      <p:pic>
        <p:nvPicPr>
          <p:cNvPr id="3" name="Picture 2" descr="http://cf.ydcdn.net/1.0.1.31/images/main/spring%20tide.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57400" y="381000"/>
            <a:ext cx="4735016" cy="472440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040067"/>
      </p:ext>
    </p:extLst>
  </p:cSld>
  <p:clrMapOvr>
    <a:masterClrMapping/>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990600"/>
            <a:ext cx="8003094" cy="3503842"/>
          </a:xfrm>
          <a:prstGeom prst="rect">
            <a:avLst/>
          </a:prstGeom>
          <a:noFill/>
          <a:ln>
            <a:noFill/>
          </a:ln>
        </p:spPr>
      </p:pic>
      <p:sp>
        <p:nvSpPr>
          <p:cNvPr id="2" name="Title 1"/>
          <p:cNvSpPr>
            <a:spLocks noGrp="1"/>
          </p:cNvSpPr>
          <p:nvPr>
            <p:ph type="title"/>
          </p:nvPr>
        </p:nvSpPr>
        <p:spPr>
          <a:xfrm>
            <a:off x="1219200" y="5486400"/>
            <a:ext cx="6934200" cy="1143000"/>
          </a:xfrm>
        </p:spPr>
        <p:txBody>
          <a:bodyPr>
            <a:noAutofit/>
          </a:bodyPr>
          <a:lstStyle/>
          <a:p>
            <a:pPr algn="ctr"/>
            <a:r>
              <a:rPr lang="en-US" sz="8800" b="1" dirty="0" smtClean="0">
                <a:latin typeface="+mn-lt"/>
              </a:rPr>
              <a:t>Spring Tide</a:t>
            </a:r>
            <a:endParaRPr lang="en-US" sz="8800" b="1" dirty="0">
              <a:latin typeface="+mn-lt"/>
            </a:endParaRPr>
          </a:p>
        </p:txBody>
      </p:sp>
      <p:sp>
        <p:nvSpPr>
          <p:cNvPr id="4" name="TextBox 3"/>
          <p:cNvSpPr txBox="1"/>
          <p:nvPr/>
        </p:nvSpPr>
        <p:spPr>
          <a:xfrm>
            <a:off x="4711995" y="1234282"/>
            <a:ext cx="2133600" cy="523220"/>
          </a:xfrm>
          <a:prstGeom prst="rect">
            <a:avLst/>
          </a:prstGeom>
          <a:noFill/>
        </p:spPr>
        <p:txBody>
          <a:bodyPr wrap="square" rtlCol="0">
            <a:spAutoFit/>
          </a:bodyPr>
          <a:lstStyle/>
          <a:p>
            <a:pPr algn="ctr"/>
            <a:r>
              <a:rPr lang="en-US" sz="2800" b="1" dirty="0" smtClean="0">
                <a:solidFill>
                  <a:srgbClr val="FF0000"/>
                </a:solidFill>
              </a:rPr>
              <a:t>Low Tide</a:t>
            </a:r>
            <a:endParaRPr lang="en-US" sz="2800" b="1" dirty="0">
              <a:solidFill>
                <a:srgbClr val="FF0000"/>
              </a:solidFill>
            </a:endParaRPr>
          </a:p>
        </p:txBody>
      </p:sp>
      <p:sp>
        <p:nvSpPr>
          <p:cNvPr id="6" name="TextBox 5"/>
          <p:cNvSpPr txBox="1"/>
          <p:nvPr/>
        </p:nvSpPr>
        <p:spPr>
          <a:xfrm>
            <a:off x="4711995" y="3645198"/>
            <a:ext cx="2133600" cy="523220"/>
          </a:xfrm>
          <a:prstGeom prst="rect">
            <a:avLst/>
          </a:prstGeom>
          <a:noFill/>
        </p:spPr>
        <p:txBody>
          <a:bodyPr wrap="square" rtlCol="0">
            <a:spAutoFit/>
          </a:bodyPr>
          <a:lstStyle/>
          <a:p>
            <a:pPr algn="ctr"/>
            <a:r>
              <a:rPr lang="en-US" sz="2800" b="1" dirty="0" smtClean="0">
                <a:solidFill>
                  <a:srgbClr val="FF0000"/>
                </a:solidFill>
              </a:rPr>
              <a:t>Low Tide</a:t>
            </a:r>
            <a:endParaRPr lang="en-US" sz="2800" b="1" dirty="0">
              <a:solidFill>
                <a:srgbClr val="FF0000"/>
              </a:solidFill>
            </a:endParaRPr>
          </a:p>
        </p:txBody>
      </p:sp>
      <p:sp>
        <p:nvSpPr>
          <p:cNvPr id="7" name="TextBox 6"/>
          <p:cNvSpPr txBox="1"/>
          <p:nvPr/>
        </p:nvSpPr>
        <p:spPr>
          <a:xfrm>
            <a:off x="6780028" y="1581198"/>
            <a:ext cx="2133600" cy="523220"/>
          </a:xfrm>
          <a:prstGeom prst="rect">
            <a:avLst/>
          </a:prstGeom>
          <a:noFill/>
        </p:spPr>
        <p:txBody>
          <a:bodyPr wrap="square" rtlCol="0">
            <a:spAutoFit/>
          </a:bodyPr>
          <a:lstStyle/>
          <a:p>
            <a:pPr algn="ctr"/>
            <a:r>
              <a:rPr lang="en-US" sz="2800" b="1" dirty="0" smtClean="0">
                <a:solidFill>
                  <a:srgbClr val="FF0000"/>
                </a:solidFill>
              </a:rPr>
              <a:t>High Tide</a:t>
            </a:r>
            <a:endParaRPr lang="en-US" sz="2800" b="1" dirty="0">
              <a:solidFill>
                <a:srgbClr val="FF0000"/>
              </a:solidFill>
            </a:endParaRPr>
          </a:p>
        </p:txBody>
      </p:sp>
      <p:sp>
        <p:nvSpPr>
          <p:cNvPr id="8" name="TextBox 7"/>
          <p:cNvSpPr txBox="1"/>
          <p:nvPr/>
        </p:nvSpPr>
        <p:spPr>
          <a:xfrm>
            <a:off x="3097781" y="1615735"/>
            <a:ext cx="2133600" cy="523220"/>
          </a:xfrm>
          <a:prstGeom prst="rect">
            <a:avLst/>
          </a:prstGeom>
          <a:noFill/>
        </p:spPr>
        <p:txBody>
          <a:bodyPr wrap="square" rtlCol="0">
            <a:spAutoFit/>
          </a:bodyPr>
          <a:lstStyle/>
          <a:p>
            <a:pPr algn="ctr"/>
            <a:r>
              <a:rPr lang="en-US" sz="2800" b="1" dirty="0" smtClean="0">
                <a:solidFill>
                  <a:srgbClr val="FF0000"/>
                </a:solidFill>
              </a:rPr>
              <a:t>High Tide</a:t>
            </a:r>
            <a:endParaRPr lang="en-US" sz="2800" b="1" dirty="0">
              <a:solidFill>
                <a:srgbClr val="FF0000"/>
              </a:solidFill>
            </a:endParaRPr>
          </a:p>
        </p:txBody>
      </p:sp>
      <p:sp>
        <p:nvSpPr>
          <p:cNvPr id="10" name="TextBox 9"/>
          <p:cNvSpPr txBox="1"/>
          <p:nvPr/>
        </p:nvSpPr>
        <p:spPr>
          <a:xfrm>
            <a:off x="3028507" y="3977896"/>
            <a:ext cx="2133600" cy="523220"/>
          </a:xfrm>
          <a:prstGeom prst="rect">
            <a:avLst/>
          </a:prstGeom>
          <a:noFill/>
        </p:spPr>
        <p:txBody>
          <a:bodyPr wrap="square" rtlCol="0">
            <a:spAutoFit/>
          </a:bodyPr>
          <a:lstStyle/>
          <a:p>
            <a:pPr algn="ctr"/>
            <a:r>
              <a:rPr lang="en-US" sz="2800" b="1" dirty="0" smtClean="0">
                <a:solidFill>
                  <a:srgbClr val="FF0000"/>
                </a:solidFill>
              </a:rPr>
              <a:t>New Moon</a:t>
            </a:r>
            <a:endParaRPr lang="en-US" sz="2800" b="1" dirty="0">
              <a:solidFill>
                <a:srgbClr val="FF0000"/>
              </a:solidFill>
            </a:endParaRPr>
          </a:p>
        </p:txBody>
      </p:sp>
      <p:sp>
        <p:nvSpPr>
          <p:cNvPr id="11" name="TextBox 10"/>
          <p:cNvSpPr txBox="1"/>
          <p:nvPr/>
        </p:nvSpPr>
        <p:spPr>
          <a:xfrm>
            <a:off x="6477000" y="3971222"/>
            <a:ext cx="2133600" cy="523220"/>
          </a:xfrm>
          <a:prstGeom prst="rect">
            <a:avLst/>
          </a:prstGeom>
          <a:noFill/>
        </p:spPr>
        <p:txBody>
          <a:bodyPr wrap="square" rtlCol="0">
            <a:spAutoFit/>
          </a:bodyPr>
          <a:lstStyle/>
          <a:p>
            <a:pPr algn="ctr"/>
            <a:r>
              <a:rPr lang="en-US" sz="2800" b="1" dirty="0" smtClean="0">
                <a:solidFill>
                  <a:srgbClr val="FF0000"/>
                </a:solidFill>
              </a:rPr>
              <a:t>Full Moon</a:t>
            </a:r>
            <a:endParaRPr lang="en-US" sz="2800" b="1" dirty="0">
              <a:solidFill>
                <a:srgbClr val="FF0000"/>
              </a:solidFill>
            </a:endParaRPr>
          </a:p>
        </p:txBody>
      </p:sp>
      <p:cxnSp>
        <p:nvCxnSpPr>
          <p:cNvPr id="12" name="Straight Arrow Connector 11"/>
          <p:cNvCxnSpPr/>
          <p:nvPr/>
        </p:nvCxnSpPr>
        <p:spPr>
          <a:xfrm>
            <a:off x="5778795" y="1615735"/>
            <a:ext cx="0" cy="365465"/>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778795" y="3352800"/>
            <a:ext cx="0" cy="3810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419600" y="2057400"/>
            <a:ext cx="457200" cy="4572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6629400" y="2026407"/>
            <a:ext cx="457200" cy="4572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956798143"/>
      </p:ext>
    </p:extLst>
  </p:cSld>
  <p:clrMapOvr>
    <a:masterClrMapping/>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childTnLst>
                                </p:cTn>
                              </p:par>
                              <p:par>
                                <p:cTn id="38" presetID="10"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1143000"/>
          </a:xfrm>
        </p:spPr>
        <p:txBody>
          <a:bodyPr>
            <a:normAutofit/>
          </a:bodyPr>
          <a:lstStyle/>
          <a:p>
            <a:pPr algn="ctr"/>
            <a:r>
              <a:rPr lang="en-US" sz="7200" b="1" dirty="0" smtClean="0">
                <a:effectLst>
                  <a:outerShdw blurRad="38100" dist="38100" dir="2700000" algn="tl">
                    <a:srgbClr val="000000">
                      <a:alpha val="43137"/>
                    </a:srgbClr>
                  </a:outerShdw>
                </a:effectLst>
              </a:rPr>
              <a:t>What Are Tides?</a:t>
            </a:r>
            <a:endParaRPr lang="en-US" sz="7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643050"/>
            <a:ext cx="8763000" cy="4986350"/>
          </a:xfrm>
        </p:spPr>
        <p:txBody>
          <a:bodyPr>
            <a:normAutofit fontScale="62500" lnSpcReduction="20000"/>
          </a:bodyPr>
          <a:lstStyle/>
          <a:p>
            <a:endParaRPr lang="en-US" sz="4000" dirty="0" smtClean="0"/>
          </a:p>
          <a:p>
            <a:pPr>
              <a:buNone/>
            </a:pPr>
            <a:endParaRPr lang="en-US" sz="4000" dirty="0" smtClean="0"/>
          </a:p>
          <a:p>
            <a:pPr algn="just"/>
            <a:r>
              <a:rPr lang="en-US" sz="4000" dirty="0" smtClean="0"/>
              <a:t>Tides </a:t>
            </a:r>
            <a:r>
              <a:rPr lang="en-US" sz="4000" dirty="0" smtClean="0"/>
              <a:t>are the daily rise and fall of Earth’s waters on its coastlines.</a:t>
            </a:r>
          </a:p>
          <a:p>
            <a:pPr algn="just"/>
            <a:endParaRPr lang="en-US" sz="2800" dirty="0" smtClean="0"/>
          </a:p>
          <a:p>
            <a:pPr algn="just"/>
            <a:r>
              <a:rPr lang="en-US" sz="4000" dirty="0" smtClean="0"/>
              <a:t>As the tide comes in, the level of water on the beach rises, and as the tide goes out, the level of water on the beach goes down. </a:t>
            </a:r>
            <a:endParaRPr lang="en-US" sz="4000" dirty="0" smtClean="0"/>
          </a:p>
          <a:p>
            <a:pPr algn="just">
              <a:buNone/>
            </a:pPr>
            <a:endParaRPr lang="en-US" sz="4000" dirty="0" smtClean="0"/>
          </a:p>
          <a:p>
            <a:pPr algn="just"/>
            <a:r>
              <a:rPr lang="ta-IN" sz="2900" dirty="0" smtClean="0"/>
              <a:t>ஓதங்கள் என்பது அதன்</a:t>
            </a:r>
            <a:r>
              <a:rPr lang="en-IN" sz="2900" dirty="0" smtClean="0"/>
              <a:t> </a:t>
            </a:r>
            <a:r>
              <a:rPr lang="ta-IN" sz="2900" dirty="0" smtClean="0"/>
              <a:t>கடற்கரையோரங்களில் பூமியின் நீரின் தினசரி உயர்வு மற்றும் வீழ்ச்சி</a:t>
            </a:r>
            <a:r>
              <a:rPr lang="ta-IN" sz="2900" dirty="0" smtClean="0"/>
              <a:t>.</a:t>
            </a:r>
            <a:endParaRPr lang="en-IN" sz="2900" dirty="0" smtClean="0"/>
          </a:p>
          <a:p>
            <a:pPr algn="just"/>
            <a:endParaRPr lang="en-IN" sz="2900" dirty="0" smtClean="0"/>
          </a:p>
          <a:p>
            <a:pPr algn="just"/>
            <a:r>
              <a:rPr lang="ta-IN" sz="2900" dirty="0" smtClean="0"/>
              <a:t>ஓதங்கள் உள்ளே வரும்போது, ​​கடற்கரையில் நீரின் அளவு உயர்கிறது, மற்றும் அலை வெளியேறும்போது, ​​கடற்கரையில் நீரின் அளவு குறைகிறது.</a:t>
            </a:r>
          </a:p>
          <a:p>
            <a:endParaRPr lang="en-US" sz="4000" dirty="0" smtClean="0"/>
          </a:p>
        </p:txBody>
      </p:sp>
    </p:spTree>
    <p:extLst>
      <p:ext uri="{BB962C8B-B14F-4D97-AF65-F5344CB8AC3E}">
        <p14:creationId xmlns:p14="http://schemas.microsoft.com/office/powerpoint/2010/main" xmlns="" val="3787785421"/>
      </p:ext>
    </p:extLst>
  </p:cSld>
  <p:clrMapOvr>
    <a:masterClrMapping/>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14356"/>
            <a:ext cx="8382000" cy="6143644"/>
          </a:xfrm>
        </p:spPr>
        <p:txBody>
          <a:bodyPr>
            <a:normAutofit/>
          </a:bodyPr>
          <a:lstStyle/>
          <a:p>
            <a:pPr>
              <a:lnSpc>
                <a:spcPct val="170000"/>
              </a:lnSpc>
              <a:spcBef>
                <a:spcPts val="0"/>
              </a:spcBef>
            </a:pPr>
            <a:r>
              <a:rPr lang="en-US" sz="1900" dirty="0" smtClean="0"/>
              <a:t>Neap tides occur in between spring tides, at the first and third quarters of the Moon when the Sun and Moon pull at right</a:t>
            </a:r>
            <a:r>
              <a:rPr lang="en-US" sz="1900" b="1" dirty="0" smtClean="0"/>
              <a:t> </a:t>
            </a:r>
            <a:r>
              <a:rPr lang="en-US" sz="1900" dirty="0" smtClean="0"/>
              <a:t>angles to each other. </a:t>
            </a:r>
          </a:p>
          <a:p>
            <a:pPr>
              <a:lnSpc>
                <a:spcPct val="170000"/>
              </a:lnSpc>
              <a:spcBef>
                <a:spcPts val="0"/>
              </a:spcBef>
            </a:pPr>
            <a:r>
              <a:rPr lang="en-US" sz="1900" dirty="0" smtClean="0"/>
              <a:t>Neap tides are not</a:t>
            </a:r>
            <a:r>
              <a:rPr lang="en-US" sz="1900" b="1" dirty="0" smtClean="0"/>
              <a:t> </a:t>
            </a:r>
            <a:r>
              <a:rPr lang="en-US" sz="1900" dirty="0" smtClean="0"/>
              <a:t>as </a:t>
            </a:r>
            <a:r>
              <a:rPr lang="en-US" sz="1900" dirty="0" smtClean="0"/>
              <a:t>high or low as </a:t>
            </a:r>
            <a:r>
              <a:rPr lang="en-US" sz="1900" dirty="0" smtClean="0"/>
              <a:t>normal </a:t>
            </a:r>
            <a:r>
              <a:rPr lang="en-US" sz="1900" dirty="0" smtClean="0"/>
              <a:t>tides. </a:t>
            </a:r>
            <a:endParaRPr lang="en-US" sz="1900" dirty="0" smtClean="0"/>
          </a:p>
          <a:p>
            <a:pPr algn="just">
              <a:lnSpc>
                <a:spcPct val="170000"/>
              </a:lnSpc>
              <a:spcBef>
                <a:spcPts val="0"/>
              </a:spcBef>
            </a:pPr>
            <a:r>
              <a:rPr lang="ta-IN" sz="1600" dirty="0" smtClean="0"/>
              <a:t>சூரியனும் சந்திரனும் ஒருவருக்கொருவர் சரியான கோணங்களில் இழுக்கும்போது, ​​சந்திரனின் முதல் மற்றும் மூன்றாம் காலாண்டுகளில் வசந்த அலைகளுக்கு இடையில் சுத்த அலைகள் ஏற்படுகின்றன. நேர்த்தியான அலைகள் சாதாரண அலைகளைப் போல அதிகமாகவோ அல்லது குறைவாகவோ இல்லை.</a:t>
            </a:r>
            <a:endParaRPr lang="en-US" sz="1600" dirty="0" smtClean="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72066" y="3970421"/>
            <a:ext cx="3829048" cy="2744727"/>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13305773"/>
      </p:ext>
    </p:extLst>
  </p:cSld>
  <p:clrMapOvr>
    <a:masterClrMapping/>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9218"/>
                                        </p:tgtEl>
                                        <p:attrNameLst>
                                          <p:attrName>style.visibility</p:attrName>
                                        </p:attrNameLst>
                                      </p:cBhvr>
                                      <p:to>
                                        <p:strVal val="visible"/>
                                      </p:to>
                                    </p:set>
                                    <p:animEffect transition="in" filter="fade">
                                      <p:cBhvr>
                                        <p:cTn id="26" dur="1000"/>
                                        <p:tgtEl>
                                          <p:spTgt spid="9218"/>
                                        </p:tgtEl>
                                      </p:cBhvr>
                                    </p:animEffect>
                                    <p:anim calcmode="lin" valueType="num">
                                      <p:cBhvr>
                                        <p:cTn id="27" dur="1000" fill="hold"/>
                                        <p:tgtEl>
                                          <p:spTgt spid="9218"/>
                                        </p:tgtEl>
                                        <p:attrNameLst>
                                          <p:attrName>ppt_x</p:attrName>
                                        </p:attrNameLst>
                                      </p:cBhvr>
                                      <p:tavLst>
                                        <p:tav tm="0">
                                          <p:val>
                                            <p:strVal val="#ppt_x"/>
                                          </p:val>
                                        </p:tav>
                                        <p:tav tm="100000">
                                          <p:val>
                                            <p:strVal val="#ppt_x"/>
                                          </p:val>
                                        </p:tav>
                                      </p:tavLst>
                                    </p:anim>
                                    <p:anim calcmode="lin" valueType="num">
                                      <p:cBhvr>
                                        <p:cTn id="28"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0" y="5486400"/>
            <a:ext cx="5943600" cy="1143000"/>
          </a:xfrm>
        </p:spPr>
        <p:txBody>
          <a:bodyPr>
            <a:noAutofit/>
          </a:bodyPr>
          <a:lstStyle/>
          <a:p>
            <a:pPr algn="ctr"/>
            <a:r>
              <a:rPr lang="en-US" sz="8800" b="1" dirty="0" smtClean="0">
                <a:latin typeface="+mn-lt"/>
              </a:rPr>
              <a:t>Neap Tides</a:t>
            </a:r>
            <a:endParaRPr lang="en-US" sz="8800" b="1" dirty="0">
              <a:latin typeface="+mn-lt"/>
            </a:endParaRPr>
          </a:p>
        </p:txBody>
      </p:sp>
      <p:pic>
        <p:nvPicPr>
          <p:cNvPr id="10242" name="Picture 2" descr="http://cf.ydcdn.net/1.0.1.31/images/main/neap%20tide.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33600" y="609600"/>
            <a:ext cx="4726353" cy="449580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59764116"/>
      </p:ext>
    </p:extLst>
  </p:cSld>
  <p:clrMapOvr>
    <a:masterClrMapping/>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25981" y="184877"/>
            <a:ext cx="6960619" cy="4806141"/>
          </a:xfrm>
          <a:prstGeom prst="rect">
            <a:avLst/>
          </a:prstGeom>
          <a:noFill/>
          <a:ln>
            <a:noFill/>
          </a:ln>
        </p:spPr>
      </p:pic>
      <p:sp>
        <p:nvSpPr>
          <p:cNvPr id="2" name="Title 1"/>
          <p:cNvSpPr>
            <a:spLocks noGrp="1"/>
          </p:cNvSpPr>
          <p:nvPr>
            <p:ph type="title"/>
          </p:nvPr>
        </p:nvSpPr>
        <p:spPr>
          <a:xfrm>
            <a:off x="1219200" y="5486400"/>
            <a:ext cx="6934200" cy="1143000"/>
          </a:xfrm>
        </p:spPr>
        <p:txBody>
          <a:bodyPr>
            <a:noAutofit/>
          </a:bodyPr>
          <a:lstStyle/>
          <a:p>
            <a:pPr algn="ctr"/>
            <a:r>
              <a:rPr lang="en-US" sz="8800" b="1" dirty="0" smtClean="0">
                <a:latin typeface="+mn-lt"/>
              </a:rPr>
              <a:t>Neap Tide</a:t>
            </a:r>
            <a:endParaRPr lang="en-US" sz="8800" b="1" dirty="0">
              <a:latin typeface="+mn-lt"/>
            </a:endParaRPr>
          </a:p>
        </p:txBody>
      </p:sp>
      <p:sp>
        <p:nvSpPr>
          <p:cNvPr id="4" name="TextBox 3"/>
          <p:cNvSpPr txBox="1"/>
          <p:nvPr/>
        </p:nvSpPr>
        <p:spPr>
          <a:xfrm>
            <a:off x="3180907" y="2865491"/>
            <a:ext cx="2133600" cy="523220"/>
          </a:xfrm>
          <a:prstGeom prst="rect">
            <a:avLst/>
          </a:prstGeom>
          <a:noFill/>
        </p:spPr>
        <p:txBody>
          <a:bodyPr wrap="square" rtlCol="0">
            <a:spAutoFit/>
          </a:bodyPr>
          <a:lstStyle/>
          <a:p>
            <a:pPr algn="ctr"/>
            <a:r>
              <a:rPr lang="en-US" sz="2800" b="1" dirty="0" smtClean="0">
                <a:solidFill>
                  <a:srgbClr val="FF0000"/>
                </a:solidFill>
              </a:rPr>
              <a:t>Low Tide</a:t>
            </a:r>
            <a:endParaRPr lang="en-US" sz="2800" b="1" dirty="0">
              <a:solidFill>
                <a:srgbClr val="FF0000"/>
              </a:solidFill>
            </a:endParaRPr>
          </a:p>
        </p:txBody>
      </p:sp>
      <p:sp>
        <p:nvSpPr>
          <p:cNvPr id="6" name="TextBox 5"/>
          <p:cNvSpPr txBox="1"/>
          <p:nvPr/>
        </p:nvSpPr>
        <p:spPr>
          <a:xfrm>
            <a:off x="7010400" y="2344496"/>
            <a:ext cx="2133600" cy="523220"/>
          </a:xfrm>
          <a:prstGeom prst="rect">
            <a:avLst/>
          </a:prstGeom>
          <a:noFill/>
        </p:spPr>
        <p:txBody>
          <a:bodyPr wrap="square" rtlCol="0">
            <a:spAutoFit/>
          </a:bodyPr>
          <a:lstStyle/>
          <a:p>
            <a:pPr algn="ctr"/>
            <a:r>
              <a:rPr lang="en-US" sz="2800" b="1" dirty="0" smtClean="0">
                <a:solidFill>
                  <a:srgbClr val="FF0000"/>
                </a:solidFill>
              </a:rPr>
              <a:t>Low Tide</a:t>
            </a:r>
            <a:endParaRPr lang="en-US" sz="2800" b="1" dirty="0">
              <a:solidFill>
                <a:srgbClr val="FF0000"/>
              </a:solidFill>
            </a:endParaRPr>
          </a:p>
        </p:txBody>
      </p:sp>
      <p:sp>
        <p:nvSpPr>
          <p:cNvPr id="7" name="TextBox 6"/>
          <p:cNvSpPr txBox="1"/>
          <p:nvPr/>
        </p:nvSpPr>
        <p:spPr>
          <a:xfrm>
            <a:off x="3772786" y="3962400"/>
            <a:ext cx="2133600" cy="523220"/>
          </a:xfrm>
          <a:prstGeom prst="rect">
            <a:avLst/>
          </a:prstGeom>
          <a:noFill/>
        </p:spPr>
        <p:txBody>
          <a:bodyPr wrap="square" rtlCol="0">
            <a:spAutoFit/>
          </a:bodyPr>
          <a:lstStyle/>
          <a:p>
            <a:pPr algn="ctr"/>
            <a:r>
              <a:rPr lang="en-US" sz="2800" b="1" dirty="0" smtClean="0">
                <a:solidFill>
                  <a:srgbClr val="FF0000"/>
                </a:solidFill>
              </a:rPr>
              <a:t>High Tide</a:t>
            </a:r>
            <a:endParaRPr lang="en-US" sz="2800" b="1" dirty="0">
              <a:solidFill>
                <a:srgbClr val="FF0000"/>
              </a:solidFill>
            </a:endParaRPr>
          </a:p>
        </p:txBody>
      </p:sp>
      <p:sp>
        <p:nvSpPr>
          <p:cNvPr id="8" name="TextBox 7"/>
          <p:cNvSpPr txBox="1"/>
          <p:nvPr/>
        </p:nvSpPr>
        <p:spPr>
          <a:xfrm>
            <a:off x="3582447" y="867848"/>
            <a:ext cx="2133600" cy="523220"/>
          </a:xfrm>
          <a:prstGeom prst="rect">
            <a:avLst/>
          </a:prstGeom>
          <a:noFill/>
        </p:spPr>
        <p:txBody>
          <a:bodyPr wrap="square" rtlCol="0">
            <a:spAutoFit/>
          </a:bodyPr>
          <a:lstStyle/>
          <a:p>
            <a:pPr algn="ctr"/>
            <a:r>
              <a:rPr lang="en-US" sz="2800" b="1" dirty="0" smtClean="0">
                <a:solidFill>
                  <a:srgbClr val="FF0000"/>
                </a:solidFill>
              </a:rPr>
              <a:t>High Tide</a:t>
            </a:r>
            <a:endParaRPr lang="en-US" sz="2800" b="1" dirty="0">
              <a:solidFill>
                <a:srgbClr val="FF0000"/>
              </a:solidFill>
            </a:endParaRPr>
          </a:p>
        </p:txBody>
      </p:sp>
      <p:sp>
        <p:nvSpPr>
          <p:cNvPr id="10" name="TextBox 9"/>
          <p:cNvSpPr txBox="1"/>
          <p:nvPr/>
        </p:nvSpPr>
        <p:spPr>
          <a:xfrm>
            <a:off x="6376876" y="4267200"/>
            <a:ext cx="2686493" cy="954107"/>
          </a:xfrm>
          <a:prstGeom prst="rect">
            <a:avLst/>
          </a:prstGeom>
          <a:noFill/>
        </p:spPr>
        <p:txBody>
          <a:bodyPr wrap="square" rtlCol="0">
            <a:spAutoFit/>
          </a:bodyPr>
          <a:lstStyle/>
          <a:p>
            <a:pPr algn="ctr"/>
            <a:r>
              <a:rPr lang="en-US" sz="2800" b="1" dirty="0" smtClean="0">
                <a:solidFill>
                  <a:srgbClr val="FF0000"/>
                </a:solidFill>
              </a:rPr>
              <a:t>First Quarter Moon</a:t>
            </a:r>
            <a:endParaRPr lang="en-US" sz="2800" b="1" dirty="0">
              <a:solidFill>
                <a:srgbClr val="FF0000"/>
              </a:solidFill>
            </a:endParaRPr>
          </a:p>
        </p:txBody>
      </p:sp>
      <p:sp>
        <p:nvSpPr>
          <p:cNvPr id="11" name="TextBox 10"/>
          <p:cNvSpPr txBox="1"/>
          <p:nvPr/>
        </p:nvSpPr>
        <p:spPr>
          <a:xfrm>
            <a:off x="6310423" y="175351"/>
            <a:ext cx="2819400" cy="954107"/>
          </a:xfrm>
          <a:prstGeom prst="rect">
            <a:avLst/>
          </a:prstGeom>
          <a:noFill/>
        </p:spPr>
        <p:txBody>
          <a:bodyPr wrap="square" rtlCol="0">
            <a:spAutoFit/>
          </a:bodyPr>
          <a:lstStyle/>
          <a:p>
            <a:pPr algn="ctr"/>
            <a:r>
              <a:rPr lang="en-US" sz="2800" b="1" dirty="0" smtClean="0">
                <a:solidFill>
                  <a:srgbClr val="FF0000"/>
                </a:solidFill>
              </a:rPr>
              <a:t>Third Quarter Moon</a:t>
            </a:r>
            <a:endParaRPr lang="en-US" sz="2800" b="1" dirty="0">
              <a:solidFill>
                <a:srgbClr val="FF0000"/>
              </a:solidFill>
            </a:endParaRPr>
          </a:p>
        </p:txBody>
      </p:sp>
      <p:cxnSp>
        <p:nvCxnSpPr>
          <p:cNvPr id="12" name="Straight Arrow Connector 11"/>
          <p:cNvCxnSpPr/>
          <p:nvPr/>
        </p:nvCxnSpPr>
        <p:spPr>
          <a:xfrm flipV="1">
            <a:off x="4867134" y="2695767"/>
            <a:ext cx="370529" cy="169724"/>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896100" y="2587948"/>
            <a:ext cx="381000"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237663" y="1391068"/>
            <a:ext cx="705937" cy="425176"/>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486400" y="3505200"/>
            <a:ext cx="595423" cy="4572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6515772"/>
      </p:ext>
    </p:extLst>
  </p:cSld>
  <p:clrMapOvr>
    <a:masterClrMapping/>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childTnLst>
                                </p:cTn>
                              </p:par>
                              <p:par>
                                <p:cTn id="38" presetID="10"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056167" y="609600"/>
            <a:ext cx="7086600" cy="5730023"/>
          </a:xfrm>
          <a:prstGeom prst="rect">
            <a:avLst/>
          </a:prstGeom>
          <a:ln w="12700">
            <a:solidFill>
              <a:schemeClr val="tx1"/>
            </a:solidFill>
          </a:ln>
        </p:spPr>
      </p:pic>
    </p:spTree>
    <p:extLst>
      <p:ext uri="{BB962C8B-B14F-4D97-AF65-F5344CB8AC3E}">
        <p14:creationId xmlns:p14="http://schemas.microsoft.com/office/powerpoint/2010/main" xmlns="" val="3378190806"/>
      </p:ext>
    </p:extLst>
  </p:cSld>
  <p:clrMapOvr>
    <a:masterClrMapping/>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6" descr="e14-4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0" y="685800"/>
            <a:ext cx="8699932" cy="439261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533400" y="5181600"/>
            <a:ext cx="3276600" cy="646331"/>
          </a:xfrm>
          <a:prstGeom prst="rect">
            <a:avLst/>
          </a:prstGeom>
          <a:noFill/>
        </p:spPr>
        <p:txBody>
          <a:bodyPr wrap="square" rtlCol="0">
            <a:spAutoFit/>
          </a:bodyPr>
          <a:lstStyle/>
          <a:p>
            <a:pPr algn="ctr"/>
            <a:r>
              <a:rPr lang="en-US" sz="3600" b="1" dirty="0" smtClean="0"/>
              <a:t>“Strong Tides”</a:t>
            </a:r>
            <a:endParaRPr lang="en-US" sz="3600" b="1" dirty="0"/>
          </a:p>
        </p:txBody>
      </p:sp>
      <p:sp>
        <p:nvSpPr>
          <p:cNvPr id="4" name="TextBox 3"/>
          <p:cNvSpPr txBox="1"/>
          <p:nvPr/>
        </p:nvSpPr>
        <p:spPr>
          <a:xfrm>
            <a:off x="5334000" y="5181600"/>
            <a:ext cx="3276600" cy="646331"/>
          </a:xfrm>
          <a:prstGeom prst="rect">
            <a:avLst/>
          </a:prstGeom>
          <a:noFill/>
        </p:spPr>
        <p:txBody>
          <a:bodyPr wrap="square" rtlCol="0">
            <a:spAutoFit/>
          </a:bodyPr>
          <a:lstStyle/>
          <a:p>
            <a:pPr algn="ctr"/>
            <a:r>
              <a:rPr lang="en-US" sz="3600" b="1" dirty="0" smtClean="0"/>
              <a:t>“Weak Tides”</a:t>
            </a:r>
            <a:endParaRPr lang="en-US" sz="3600" b="1" dirty="0"/>
          </a:p>
        </p:txBody>
      </p:sp>
    </p:spTree>
    <p:extLst>
      <p:ext uri="{BB962C8B-B14F-4D97-AF65-F5344CB8AC3E}">
        <p14:creationId xmlns:p14="http://schemas.microsoft.com/office/powerpoint/2010/main" xmlns="" val="3583266623"/>
      </p:ext>
    </p:extLst>
  </p:cSld>
  <p:clrMapOvr>
    <a:masterClrMapping/>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5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1000108"/>
            <a:ext cx="8763000" cy="1743092"/>
          </a:xfrm>
        </p:spPr>
        <p:txBody>
          <a:bodyPr>
            <a:noAutofit/>
          </a:bodyPr>
          <a:lstStyle/>
          <a:p>
            <a:pPr algn="just">
              <a:lnSpc>
                <a:spcPct val="150000"/>
              </a:lnSpc>
            </a:pPr>
            <a:r>
              <a:rPr lang="en-US" sz="2400" dirty="0">
                <a:latin typeface="+mn-lt"/>
              </a:rPr>
              <a:t>Tides occur at different times each day because the Earth rotates more quickly than the moon revolves around the Earth</a:t>
            </a:r>
            <a:r>
              <a:rPr lang="en-US" sz="2400" dirty="0" smtClean="0">
                <a:latin typeface="+mn-lt"/>
              </a:rPr>
              <a:t>.</a:t>
            </a:r>
            <a:r>
              <a:rPr lang="en-US" sz="3800" dirty="0" smtClean="0">
                <a:latin typeface="+mn-lt"/>
              </a:rPr>
              <a:t/>
            </a:r>
            <a:br>
              <a:rPr lang="en-US" sz="3800" dirty="0" smtClean="0">
                <a:latin typeface="+mn-lt"/>
              </a:rPr>
            </a:br>
            <a:r>
              <a:rPr lang="ta-IN" sz="1600" dirty="0" smtClean="0"/>
              <a:t>ஒவ்வொரு நாளும் வெவ்வேறு நேரங்களில் அலை ஏற்படுகிறது, ஏனெனில் சந்திரன் பூமியைச் சுற்றி வருவதை விட பூமி விரைவாகச் சுழல்கிறது.</a:t>
            </a:r>
            <a:endParaRPr lang="en-US" sz="1600" dirty="0">
              <a:latin typeface="+mn-lt"/>
            </a:endParaRPr>
          </a:p>
        </p:txBody>
      </p:sp>
      <p:pic>
        <p:nvPicPr>
          <p:cNvPr id="3" name="Picture 1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43000" y="3048000"/>
            <a:ext cx="6858000" cy="3561546"/>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67427736"/>
      </p:ext>
    </p:extLst>
  </p:cSld>
  <p:clrMapOvr>
    <a:masterClrMapping/>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660927" y="3273931"/>
            <a:ext cx="7936452" cy="1943561"/>
            <a:chOff x="243396" y="4892792"/>
            <a:chExt cx="7936452" cy="1943561"/>
          </a:xfrm>
        </p:grpSpPr>
        <p:cxnSp>
          <p:nvCxnSpPr>
            <p:cNvPr id="19" name="Straight Arrow Connector 18"/>
            <p:cNvCxnSpPr/>
            <p:nvPr/>
          </p:nvCxnSpPr>
          <p:spPr>
            <a:xfrm flipV="1">
              <a:off x="5857137" y="6079348"/>
              <a:ext cx="115780" cy="585640"/>
            </a:xfrm>
            <a:prstGeom prst="straightConnector1">
              <a:avLst/>
            </a:prstGeom>
            <a:noFill/>
            <a:ln w="15875" cap="flat" cmpd="sng" algn="ctr">
              <a:solidFill>
                <a:srgbClr val="FF0000"/>
              </a:solidFill>
              <a:prstDash val="solid"/>
              <a:tailEnd type="arrow"/>
            </a:ln>
            <a:effectLst/>
          </p:spPr>
        </p:cxnSp>
        <p:grpSp>
          <p:nvGrpSpPr>
            <p:cNvPr id="20" name="Group 19"/>
            <p:cNvGrpSpPr/>
            <p:nvPr/>
          </p:nvGrpSpPr>
          <p:grpSpPr>
            <a:xfrm>
              <a:off x="243396" y="4892792"/>
              <a:ext cx="7936452" cy="1915948"/>
              <a:chOff x="243396" y="4892792"/>
              <a:chExt cx="7936452" cy="1915948"/>
            </a:xfrm>
          </p:grpSpPr>
          <p:sp>
            <p:nvSpPr>
              <p:cNvPr id="22" name="TextBox 21"/>
              <p:cNvSpPr txBox="1"/>
              <p:nvPr/>
            </p:nvSpPr>
            <p:spPr>
              <a:xfrm>
                <a:off x="243396" y="6019800"/>
                <a:ext cx="1356804"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Earth’s North Pole</a:t>
                </a:r>
                <a:endParaRPr kumimoji="0" lang="en-US" sz="1800" b="0" i="0" u="none" strike="noStrike" kern="0" cap="none" spc="0" normalizeH="0" baseline="0" noProof="0" dirty="0">
                  <a:ln>
                    <a:noFill/>
                  </a:ln>
                  <a:solidFill>
                    <a:sysClr val="windowText" lastClr="000000"/>
                  </a:solidFill>
                  <a:effectLst/>
                  <a:uLnTx/>
                  <a:uFillTx/>
                </a:endParaRPr>
              </a:p>
            </p:txBody>
          </p:sp>
          <p:grpSp>
            <p:nvGrpSpPr>
              <p:cNvPr id="23" name="Group 22"/>
              <p:cNvGrpSpPr/>
              <p:nvPr/>
            </p:nvGrpSpPr>
            <p:grpSpPr>
              <a:xfrm rot="1028247">
                <a:off x="571856" y="4892792"/>
                <a:ext cx="5340350" cy="1828800"/>
                <a:chOff x="762000" y="4572000"/>
                <a:chExt cx="5340350" cy="1828800"/>
              </a:xfrm>
            </p:grpSpPr>
            <p:grpSp>
              <p:nvGrpSpPr>
                <p:cNvPr id="27" name="Group 26"/>
                <p:cNvGrpSpPr/>
                <p:nvPr/>
              </p:nvGrpSpPr>
              <p:grpSpPr>
                <a:xfrm>
                  <a:off x="762000" y="4572000"/>
                  <a:ext cx="1828800" cy="1828800"/>
                  <a:chOff x="762000" y="4572000"/>
                  <a:chExt cx="1828800" cy="1828800"/>
                </a:xfrm>
              </p:grpSpPr>
              <p:sp>
                <p:nvSpPr>
                  <p:cNvPr id="32" name="Oval 31"/>
                  <p:cNvSpPr>
                    <a:spLocks noChangeAspect="1"/>
                  </p:cNvSpPr>
                  <p:nvPr/>
                </p:nvSpPr>
                <p:spPr>
                  <a:xfrm>
                    <a:off x="762000" y="4572000"/>
                    <a:ext cx="1828800" cy="1828800"/>
                  </a:xfrm>
                  <a:prstGeom prst="ellipse">
                    <a:avLst/>
                  </a:prstGeom>
                  <a:solidFill>
                    <a:srgbClr val="00B0F0"/>
                  </a:solidFill>
                  <a:ln w="15875" cap="flat" cmpd="sng" algn="ctr">
                    <a:solidFill>
                      <a:srgbClr val="94B6D2">
                        <a:shade val="50000"/>
                        <a:shade val="75000"/>
                        <a:lumMod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ndara"/>
                      <a:ea typeface="+mn-ea"/>
                      <a:cs typeface="+mn-cs"/>
                    </a:endParaRPr>
                  </a:p>
                </p:txBody>
              </p:sp>
              <p:sp>
                <p:nvSpPr>
                  <p:cNvPr id="33" name="Oval 32"/>
                  <p:cNvSpPr/>
                  <p:nvPr/>
                </p:nvSpPr>
                <p:spPr>
                  <a:xfrm>
                    <a:off x="1615736" y="5433134"/>
                    <a:ext cx="106384" cy="98986"/>
                  </a:xfrm>
                  <a:prstGeom prst="ellipse">
                    <a:avLst/>
                  </a:prstGeom>
                  <a:solidFill>
                    <a:sysClr val="windowText" lastClr="000000"/>
                  </a:solidFill>
                  <a:ln w="15875" cap="flat" cmpd="sng" algn="ctr">
                    <a:solidFill>
                      <a:srgbClr val="94B6D2">
                        <a:shade val="50000"/>
                        <a:shade val="75000"/>
                        <a:lumMod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ndara"/>
                      <a:ea typeface="+mn-ea"/>
                      <a:cs typeface="+mn-cs"/>
                    </a:endParaRPr>
                  </a:p>
                </p:txBody>
              </p:sp>
              <p:sp>
                <p:nvSpPr>
                  <p:cNvPr id="34" name="Oval 33"/>
                  <p:cNvSpPr>
                    <a:spLocks noChangeAspect="1"/>
                  </p:cNvSpPr>
                  <p:nvPr/>
                </p:nvSpPr>
                <p:spPr>
                  <a:xfrm>
                    <a:off x="1433004" y="5250403"/>
                    <a:ext cx="457200" cy="457200"/>
                  </a:xfrm>
                  <a:prstGeom prst="ellipse">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ndara"/>
                      <a:ea typeface="+mn-ea"/>
                      <a:cs typeface="+mn-cs"/>
                    </a:endParaRPr>
                  </a:p>
                </p:txBody>
              </p:sp>
              <p:sp>
                <p:nvSpPr>
                  <p:cNvPr id="35" name="Oval 34"/>
                  <p:cNvSpPr>
                    <a:spLocks noChangeAspect="1"/>
                  </p:cNvSpPr>
                  <p:nvPr/>
                </p:nvSpPr>
                <p:spPr>
                  <a:xfrm>
                    <a:off x="1228078" y="5046956"/>
                    <a:ext cx="854104" cy="854104"/>
                  </a:xfrm>
                  <a:prstGeom prst="ellipse">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ndara"/>
                      <a:ea typeface="+mn-ea"/>
                      <a:cs typeface="+mn-cs"/>
                    </a:endParaRPr>
                  </a:p>
                </p:txBody>
              </p:sp>
              <p:sp>
                <p:nvSpPr>
                  <p:cNvPr id="36" name="Oval 35"/>
                  <p:cNvSpPr>
                    <a:spLocks noChangeAspect="1"/>
                  </p:cNvSpPr>
                  <p:nvPr/>
                </p:nvSpPr>
                <p:spPr>
                  <a:xfrm>
                    <a:off x="965372" y="4788208"/>
                    <a:ext cx="1371600" cy="1371600"/>
                  </a:xfrm>
                  <a:prstGeom prst="ellipse">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ndara"/>
                      <a:ea typeface="+mn-ea"/>
                      <a:cs typeface="+mn-cs"/>
                    </a:endParaRPr>
                  </a:p>
                </p:txBody>
              </p:sp>
            </p:grpSp>
            <p:pic>
              <p:nvPicPr>
                <p:cNvPr id="2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38800" y="5234868"/>
                  <a:ext cx="46355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29" name="Straight Connector 28"/>
                <p:cNvCxnSpPr/>
                <p:nvPr/>
              </p:nvCxnSpPr>
              <p:spPr>
                <a:xfrm>
                  <a:off x="1677730" y="5477523"/>
                  <a:ext cx="4192845" cy="8877"/>
                </a:xfrm>
                <a:prstGeom prst="line">
                  <a:avLst/>
                </a:prstGeom>
                <a:noFill/>
                <a:ln w="12700" cap="flat" cmpd="sng" algn="ctr">
                  <a:solidFill>
                    <a:srgbClr val="FF0000"/>
                  </a:solidFill>
                  <a:prstDash val="solid"/>
                </a:ln>
                <a:effectLst/>
              </p:spPr>
            </p:cxnSp>
            <p:sp>
              <p:nvSpPr>
                <p:cNvPr id="30" name="Oval 29"/>
                <p:cNvSpPr>
                  <a:spLocks noChangeAspect="1"/>
                </p:cNvSpPr>
                <p:nvPr/>
              </p:nvSpPr>
              <p:spPr>
                <a:xfrm>
                  <a:off x="5594410" y="4724400"/>
                  <a:ext cx="457200" cy="457200"/>
                </a:xfrm>
                <a:prstGeom prst="ellipse">
                  <a:avLst/>
                </a:prstGeom>
                <a:noFill/>
                <a:ln w="15875" cap="flat" cmpd="sng" algn="ctr">
                  <a:solidFill>
                    <a:srgbClr val="94B6D2">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ndara"/>
                    <a:ea typeface="+mn-ea"/>
                    <a:cs typeface="+mn-cs"/>
                  </a:endParaRPr>
                </a:p>
              </p:txBody>
            </p:sp>
            <p:cxnSp>
              <p:nvCxnSpPr>
                <p:cNvPr id="31" name="Straight Connector 30"/>
                <p:cNvCxnSpPr/>
                <p:nvPr/>
              </p:nvCxnSpPr>
              <p:spPr>
                <a:xfrm flipV="1">
                  <a:off x="1666828" y="4962617"/>
                  <a:ext cx="4156923" cy="514319"/>
                </a:xfrm>
                <a:prstGeom prst="line">
                  <a:avLst/>
                </a:prstGeom>
                <a:noFill/>
                <a:ln w="12700" cap="flat" cmpd="sng" algn="ctr">
                  <a:solidFill>
                    <a:srgbClr val="FF0000"/>
                  </a:solidFill>
                  <a:prstDash val="dash"/>
                </a:ln>
                <a:effectLst/>
              </p:spPr>
            </p:cxnSp>
          </p:grpSp>
          <p:sp>
            <p:nvSpPr>
              <p:cNvPr id="24" name="TextBox 23"/>
              <p:cNvSpPr txBox="1"/>
              <p:nvPr/>
            </p:nvSpPr>
            <p:spPr>
              <a:xfrm>
                <a:off x="3383493" y="6439408"/>
                <a:ext cx="221815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Noon on Monday</a:t>
                </a:r>
                <a:endParaRPr kumimoji="0" lang="en-US" sz="1800" b="0" i="0" u="none" strike="noStrike" kern="0" cap="none" spc="0" normalizeH="0" baseline="0" noProof="0" dirty="0">
                  <a:ln>
                    <a:noFill/>
                  </a:ln>
                  <a:solidFill>
                    <a:sysClr val="windowText" lastClr="000000"/>
                  </a:solidFill>
                  <a:effectLst/>
                  <a:uLnTx/>
                  <a:uFillTx/>
                </a:endParaRPr>
              </a:p>
            </p:txBody>
          </p:sp>
          <p:sp>
            <p:nvSpPr>
              <p:cNvPr id="25" name="TextBox 24"/>
              <p:cNvSpPr txBox="1"/>
              <p:nvPr/>
            </p:nvSpPr>
            <p:spPr>
              <a:xfrm>
                <a:off x="5791200" y="5549014"/>
                <a:ext cx="2233398"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Noon on Tuesday</a:t>
                </a:r>
                <a:endParaRPr kumimoji="0" lang="en-US" sz="1800" b="0" i="0" u="none" strike="noStrike" kern="0" cap="none" spc="0" normalizeH="0" baseline="0" noProof="0" dirty="0">
                  <a:ln>
                    <a:noFill/>
                  </a:ln>
                  <a:solidFill>
                    <a:sysClr val="windowText" lastClr="000000"/>
                  </a:solidFill>
                  <a:effectLst/>
                  <a:uLnTx/>
                  <a:uFillTx/>
                </a:endParaRPr>
              </a:p>
            </p:txBody>
          </p:sp>
          <p:sp>
            <p:nvSpPr>
              <p:cNvPr id="26" name="TextBox 25"/>
              <p:cNvSpPr txBox="1"/>
              <p:nvPr/>
            </p:nvSpPr>
            <p:spPr>
              <a:xfrm>
                <a:off x="5893848" y="6217042"/>
                <a:ext cx="22860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Moon orbits this way</a:t>
                </a:r>
                <a:endParaRPr kumimoji="0" lang="en-US" sz="1800" b="0" i="0" u="none" strike="noStrike" kern="0" cap="none" spc="0" normalizeH="0" baseline="0" noProof="0" dirty="0">
                  <a:ln>
                    <a:noFill/>
                  </a:ln>
                  <a:solidFill>
                    <a:sysClr val="windowText" lastClr="000000"/>
                  </a:solidFill>
                  <a:effectLst/>
                  <a:uLnTx/>
                  <a:uFillTx/>
                </a:endParaRPr>
              </a:p>
            </p:txBody>
          </p:sp>
        </p:grpSp>
        <p:pic>
          <p:nvPicPr>
            <p:cNvPr id="21" name="Picture 20"/>
            <p:cNvPicPr>
              <a:picLocks noChangeAspect="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xmlns="" val="0"/>
                </a:ext>
              </a:extLst>
            </a:blip>
            <a:stretch>
              <a:fillRect/>
            </a:stretch>
          </p:blipFill>
          <p:spPr>
            <a:xfrm>
              <a:off x="5252521" y="6210421"/>
              <a:ext cx="639321" cy="625932"/>
            </a:xfrm>
            <a:prstGeom prst="rect">
              <a:avLst/>
            </a:prstGeom>
          </p:spPr>
        </p:pic>
      </p:grpSp>
      <p:sp>
        <p:nvSpPr>
          <p:cNvPr id="2" name="Title 1"/>
          <p:cNvSpPr>
            <a:spLocks noGrp="1"/>
          </p:cNvSpPr>
          <p:nvPr>
            <p:ph type="title"/>
          </p:nvPr>
        </p:nvSpPr>
        <p:spPr>
          <a:xfrm>
            <a:off x="457200" y="914400"/>
            <a:ext cx="8305800" cy="1143000"/>
          </a:xfrm>
        </p:spPr>
        <p:txBody>
          <a:bodyPr>
            <a:normAutofit/>
          </a:bodyPr>
          <a:lstStyle/>
          <a:p>
            <a:pPr algn="ctr"/>
            <a:r>
              <a:rPr lang="en-US" sz="7200" dirty="0" smtClean="0">
                <a:latin typeface="+mn-lt"/>
              </a:rPr>
              <a:t>Another view…</a:t>
            </a:r>
            <a:endParaRPr lang="en-US" sz="7200" dirty="0">
              <a:latin typeface="+mn-lt"/>
            </a:endParaRPr>
          </a:p>
        </p:txBody>
      </p:sp>
    </p:spTree>
    <p:extLst>
      <p:ext uri="{BB962C8B-B14F-4D97-AF65-F5344CB8AC3E}">
        <p14:creationId xmlns:p14="http://schemas.microsoft.com/office/powerpoint/2010/main" xmlns="" val="1960487848"/>
      </p:ext>
    </p:extLst>
  </p:cSld>
  <p:clrMapOvr>
    <a:masterClrMapping/>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990600"/>
            <a:ext cx="8305800" cy="1143000"/>
          </a:xfrm>
        </p:spPr>
        <p:txBody>
          <a:bodyPr>
            <a:normAutofit fontScale="90000"/>
          </a:bodyPr>
          <a:lstStyle/>
          <a:p>
            <a:pPr algn="ctr"/>
            <a:r>
              <a:rPr lang="en-US" sz="6000" dirty="0" smtClean="0">
                <a:latin typeface="+mn-lt"/>
              </a:rPr>
              <a:t>Tides at a Monthly Glance</a:t>
            </a:r>
            <a:endParaRPr lang="en-US" sz="6000" dirty="0">
              <a:latin typeface="+mn-lt"/>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9600" y="2590800"/>
            <a:ext cx="8039100" cy="3200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38441307"/>
      </p:ext>
    </p:extLst>
  </p:cSld>
  <p:clrMapOvr>
    <a:masterClrMapping/>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15" name="Rectangle 11"/>
          <p:cNvSpPr>
            <a:spLocks noChangeArrowheads="1"/>
          </p:cNvSpPr>
          <p:nvPr/>
        </p:nvSpPr>
        <p:spPr bwMode="auto">
          <a:xfrm>
            <a:off x="533400" y="474921"/>
            <a:ext cx="8077200" cy="23057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0487" tIns="44450" rIns="90487" bIns="44450">
            <a:spAutoFit/>
          </a:bodyPr>
          <a:lstStyle/>
          <a:p>
            <a:pPr algn="just" eaLnBrk="0" fontAlgn="base" hangingPunct="0">
              <a:spcBef>
                <a:spcPct val="0"/>
              </a:spcBef>
              <a:spcAft>
                <a:spcPct val="0"/>
              </a:spcAft>
            </a:pPr>
            <a:r>
              <a:rPr lang="en-US" sz="2000" dirty="0" smtClean="0">
                <a:solidFill>
                  <a:schemeClr val="tx2"/>
                </a:solidFill>
              </a:rPr>
              <a:t>The diagram below shows the possible positions of the moon relative to the Earth and sun during different tidal ranges. Use the diagram below to answer the questions that follow</a:t>
            </a:r>
            <a:r>
              <a:rPr lang="en-US" sz="2000" dirty="0" smtClean="0">
                <a:solidFill>
                  <a:schemeClr val="tx2"/>
                </a:solidFill>
              </a:rPr>
              <a:t>.</a:t>
            </a:r>
          </a:p>
          <a:p>
            <a:pPr algn="just" eaLnBrk="0" fontAlgn="base" hangingPunct="0">
              <a:spcBef>
                <a:spcPct val="0"/>
              </a:spcBef>
              <a:spcAft>
                <a:spcPct val="0"/>
              </a:spcAft>
            </a:pPr>
            <a:endParaRPr lang="en-US" sz="2000" dirty="0" smtClean="0">
              <a:solidFill>
                <a:schemeClr val="tx2"/>
              </a:solidFill>
            </a:endParaRPr>
          </a:p>
          <a:p>
            <a:pPr algn="just" eaLnBrk="0" fontAlgn="base" hangingPunct="0">
              <a:spcBef>
                <a:spcPct val="0"/>
              </a:spcBef>
              <a:spcAft>
                <a:spcPct val="0"/>
              </a:spcAft>
            </a:pPr>
            <a:r>
              <a:rPr lang="ta-IN" sz="1600" dirty="0" smtClean="0"/>
              <a:t>கீழேயுள்ள வரைபடம் வெவ்வேறு அலை வரம்புகளின் போது பூமி மற்றும் சூரியனுடன் தொடர்புடைய நிலவின் சாத்தியமான நிலைகளைக் காட்டுகிறது. தொடர்ந்து வரும் கேள்விகளுக்கு பதிலளிக்க கீழேயுள்ள வரைபடத்தைப் பயன்படுத்தவும்.</a:t>
            </a:r>
            <a:endParaRPr lang="en-US" sz="1600" dirty="0" smtClean="0">
              <a:solidFill>
                <a:schemeClr val="tx2"/>
              </a:solidFill>
            </a:endParaRPr>
          </a:p>
        </p:txBody>
      </p:sp>
      <p:pic>
        <p:nvPicPr>
          <p:cNvPr id="72720" name="Picture 16"/>
          <p:cNvPicPr>
            <a:picLocks noChangeAspect="1" noChangeArrowheads="1"/>
          </p:cNvPicPr>
          <p:nvPr/>
        </p:nvPicPr>
        <p:blipFill>
          <a:blip r:embed="rId3">
            <a:extLst>
              <a:ext uri="{28A0092B-C50C-407E-A947-70E740481C1C}">
                <a14:useLocalDpi xmlns:a14="http://schemas.microsoft.com/office/drawing/2010/main" xmlns="" val="0"/>
              </a:ext>
            </a:extLst>
          </a:blip>
          <a:srcRect b="9000"/>
          <a:stretch>
            <a:fillRect/>
          </a:stretch>
        </p:blipFill>
        <p:spPr bwMode="auto">
          <a:xfrm>
            <a:off x="1828800" y="3624003"/>
            <a:ext cx="4876800" cy="2948247"/>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64919825"/>
      </p:ext>
    </p:extLst>
  </p:cSld>
  <p:clrMapOvr>
    <a:masterClrMapping/>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47558" y="2590800"/>
            <a:ext cx="6601283" cy="3810000"/>
          </a:xfrm>
          <a:prstGeom prst="rect">
            <a:avLst/>
          </a:prstGeom>
          <a:ln>
            <a:solidFill>
              <a:schemeClr val="tx1"/>
            </a:solidFill>
          </a:ln>
        </p:spPr>
      </p:pic>
      <p:sp>
        <p:nvSpPr>
          <p:cNvPr id="5" name="Rectangle 4"/>
          <p:cNvSpPr/>
          <p:nvPr/>
        </p:nvSpPr>
        <p:spPr>
          <a:xfrm>
            <a:off x="1334011" y="2552700"/>
            <a:ext cx="3314188" cy="3886200"/>
          </a:xfrm>
          <a:prstGeom prst="rect">
            <a:avLst/>
          </a:prstGeom>
          <a:noFill/>
          <a:ln w="920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62000" y="914400"/>
            <a:ext cx="7391400" cy="1446550"/>
          </a:xfrm>
          <a:prstGeom prst="rect">
            <a:avLst/>
          </a:prstGeom>
        </p:spPr>
        <p:txBody>
          <a:bodyPr wrap="square">
            <a:spAutoFit/>
          </a:bodyPr>
          <a:lstStyle/>
          <a:p>
            <a:pPr algn="ctr"/>
            <a:r>
              <a:rPr lang="en-US" sz="4400" dirty="0"/>
              <a:t>High tides are when the water reaches </a:t>
            </a:r>
            <a:r>
              <a:rPr lang="en-US" sz="4400" dirty="0" smtClean="0"/>
              <a:t>its </a:t>
            </a:r>
            <a:r>
              <a:rPr lang="en-US" sz="4400" dirty="0"/>
              <a:t>highest</a:t>
            </a:r>
            <a:r>
              <a:rPr lang="en-US" sz="4400" b="1" dirty="0"/>
              <a:t> </a:t>
            </a:r>
            <a:r>
              <a:rPr lang="en-US" sz="4400" dirty="0"/>
              <a:t>point. </a:t>
            </a:r>
          </a:p>
        </p:txBody>
      </p:sp>
    </p:spTree>
    <p:extLst>
      <p:ext uri="{BB962C8B-B14F-4D97-AF65-F5344CB8AC3E}">
        <p14:creationId xmlns:p14="http://schemas.microsoft.com/office/powerpoint/2010/main" xmlns="" val="1710202465"/>
      </p:ext>
    </p:extLst>
  </p:cSld>
  <p:clrMapOvr>
    <a:masterClrMapping/>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47558" y="2590800"/>
            <a:ext cx="6601283" cy="3810000"/>
          </a:xfrm>
          <a:prstGeom prst="rect">
            <a:avLst/>
          </a:prstGeom>
          <a:ln>
            <a:solidFill>
              <a:schemeClr val="tx1"/>
            </a:solidFill>
          </a:ln>
        </p:spPr>
      </p:pic>
      <p:sp>
        <p:nvSpPr>
          <p:cNvPr id="5" name="Rectangle 4"/>
          <p:cNvSpPr/>
          <p:nvPr/>
        </p:nvSpPr>
        <p:spPr>
          <a:xfrm>
            <a:off x="4648199" y="2538307"/>
            <a:ext cx="3314188" cy="3886200"/>
          </a:xfrm>
          <a:prstGeom prst="rect">
            <a:avLst/>
          </a:prstGeom>
          <a:noFill/>
          <a:ln w="920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762000" y="914400"/>
            <a:ext cx="7391400" cy="1446550"/>
          </a:xfrm>
          <a:prstGeom prst="rect">
            <a:avLst/>
          </a:prstGeom>
        </p:spPr>
        <p:txBody>
          <a:bodyPr wrap="square">
            <a:spAutoFit/>
          </a:bodyPr>
          <a:lstStyle/>
          <a:p>
            <a:pPr algn="ctr"/>
            <a:r>
              <a:rPr lang="en-US" sz="4400" dirty="0" smtClean="0">
                <a:solidFill>
                  <a:prstClr val="black"/>
                </a:solidFill>
              </a:rPr>
              <a:t>Low </a:t>
            </a:r>
            <a:r>
              <a:rPr lang="en-US" sz="4400" dirty="0">
                <a:solidFill>
                  <a:prstClr val="black"/>
                </a:solidFill>
              </a:rPr>
              <a:t>tides are when the water reaches </a:t>
            </a:r>
            <a:r>
              <a:rPr lang="en-US" sz="4400" dirty="0" smtClean="0">
                <a:solidFill>
                  <a:prstClr val="black"/>
                </a:solidFill>
              </a:rPr>
              <a:t>its lowest</a:t>
            </a:r>
            <a:r>
              <a:rPr lang="en-US" sz="4400" b="1" dirty="0" smtClean="0">
                <a:solidFill>
                  <a:prstClr val="black"/>
                </a:solidFill>
              </a:rPr>
              <a:t> </a:t>
            </a:r>
            <a:r>
              <a:rPr lang="en-US" sz="4400" dirty="0">
                <a:solidFill>
                  <a:prstClr val="black"/>
                </a:solidFill>
              </a:rPr>
              <a:t>point. </a:t>
            </a:r>
          </a:p>
        </p:txBody>
      </p:sp>
    </p:spTree>
    <p:extLst>
      <p:ext uri="{BB962C8B-B14F-4D97-AF65-F5344CB8AC3E}">
        <p14:creationId xmlns:p14="http://schemas.microsoft.com/office/powerpoint/2010/main" xmlns="" val="1696811962"/>
      </p:ext>
    </p:extLst>
  </p:cSld>
  <p:clrMapOvr>
    <a:masterClrMapping/>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098" name="Picture 2" descr="Animation of tide currents"/>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
            <a:ext cx="9144000" cy="68580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98062057"/>
      </p:ext>
    </p:extLst>
  </p:cSld>
  <p:clrMapOvr>
    <a:masterClrMapping/>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1546"/>
            <a:ext cx="9144000" cy="1071570"/>
          </a:xfrm>
        </p:spPr>
        <p:txBody>
          <a:bodyPr>
            <a:noAutofit/>
          </a:bodyPr>
          <a:lstStyle/>
          <a:p>
            <a:pPr algn="ctr"/>
            <a:r>
              <a:rPr lang="en-US" sz="3600" b="1" dirty="0" smtClean="0">
                <a:effectLst>
                  <a:outerShdw blurRad="38100" dist="38100" dir="2700000" algn="tl">
                    <a:srgbClr val="000000">
                      <a:alpha val="43137"/>
                    </a:srgbClr>
                  </a:outerShdw>
                </a:effectLst>
              </a:rPr>
              <a:t>What Causes </a:t>
            </a:r>
            <a:r>
              <a:rPr lang="en-US" sz="3600" b="1" dirty="0" smtClean="0">
                <a:effectLst>
                  <a:outerShdw blurRad="38100" dist="38100" dir="2700000" algn="tl">
                    <a:srgbClr val="000000">
                      <a:alpha val="43137"/>
                    </a:srgbClr>
                  </a:outerShdw>
                </a:effectLst>
              </a:rPr>
              <a:t>Tides</a:t>
            </a:r>
            <a:r>
              <a:rPr lang="en-US" sz="3600" b="1" dirty="0" smtClean="0">
                <a:effectLst>
                  <a:outerShdw blurRad="38100" dist="38100" dir="2700000" algn="tl">
                    <a:srgbClr val="000000">
                      <a:alpha val="43137"/>
                    </a:srgbClr>
                  </a:outerShdw>
                </a:effectLst>
              </a:rPr>
              <a:t>? </a:t>
            </a:r>
            <a:r>
              <a:rPr lang="ta-IN" sz="2400" dirty="0" smtClean="0"/>
              <a:t>ஓதங்களுக்கு </a:t>
            </a:r>
            <a:r>
              <a:rPr lang="ta-IN" sz="2400" dirty="0" smtClean="0"/>
              <a:t>என்ன காரணம்?</a:t>
            </a:r>
            <a:endParaRPr lang="en-US" sz="2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2214554"/>
            <a:ext cx="8763000" cy="4338646"/>
          </a:xfrm>
        </p:spPr>
        <p:txBody>
          <a:bodyPr>
            <a:noAutofit/>
          </a:bodyPr>
          <a:lstStyle/>
          <a:p>
            <a:pPr marL="0" indent="0" algn="just">
              <a:buNone/>
            </a:pPr>
            <a:endParaRPr lang="en-US" sz="2400" dirty="0" smtClean="0"/>
          </a:p>
          <a:p>
            <a:pPr marL="0" indent="0" algn="just">
              <a:buNone/>
            </a:pPr>
            <a:endParaRPr lang="en-US" sz="2400" dirty="0" smtClean="0"/>
          </a:p>
          <a:p>
            <a:pPr marL="0" indent="0" algn="just">
              <a:buNone/>
            </a:pPr>
            <a:r>
              <a:rPr lang="en-US" sz="2400" dirty="0" smtClean="0"/>
              <a:t>The </a:t>
            </a:r>
            <a:r>
              <a:rPr lang="en-US" sz="2400" dirty="0"/>
              <a:t>gravitational pull from the Moon, and the rotation of the Earth on its axis, cause the ocean and sea water to bulge, producing the tides</a:t>
            </a:r>
            <a:r>
              <a:rPr lang="en-US" sz="2400" dirty="0" smtClean="0"/>
              <a:t>.</a:t>
            </a:r>
            <a:endParaRPr lang="en-IN" sz="2400" dirty="0" smtClean="0"/>
          </a:p>
          <a:p>
            <a:pPr marL="0" indent="0" algn="just">
              <a:buNone/>
            </a:pPr>
            <a:endParaRPr lang="en-US" sz="2400" dirty="0" smtClean="0"/>
          </a:p>
          <a:p>
            <a:pPr marL="0" indent="0" algn="just">
              <a:buNone/>
            </a:pPr>
            <a:r>
              <a:rPr lang="ta-IN" sz="2000" dirty="0" smtClean="0"/>
              <a:t>சந்திரனில் இருந்து ஈர்ப்பு விசையும், பூமியை அதன் அச்சில் சுழற்றுவதும் கடல் மற்றும் கடல் நீர் வீக்கத்தை ஏற்படுத்தி அலைகளை உருவாக்குகின்றன.</a:t>
            </a:r>
            <a:endParaRPr lang="en-US" sz="2000" dirty="0"/>
          </a:p>
        </p:txBody>
      </p:sp>
    </p:spTree>
    <p:extLst>
      <p:ext uri="{BB962C8B-B14F-4D97-AF65-F5344CB8AC3E}">
        <p14:creationId xmlns:p14="http://schemas.microsoft.com/office/powerpoint/2010/main" xmlns="" val="3935077673"/>
      </p:ext>
    </p:extLst>
  </p:cSld>
  <p:clrMapOvr>
    <a:masterClrMapping/>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304" y="916169"/>
            <a:ext cx="8458200" cy="2895600"/>
          </a:xfrm>
        </p:spPr>
        <p:txBody>
          <a:bodyPr>
            <a:noAutofit/>
          </a:bodyPr>
          <a:lstStyle/>
          <a:p>
            <a:pPr marL="0" indent="0" algn="just">
              <a:buNone/>
            </a:pPr>
            <a:r>
              <a:rPr lang="en-US" sz="2400" dirty="0" smtClean="0"/>
              <a:t>Since the Moon is close to the Earth, it has a strong gravitational pull on it (closer objects have a stronger gravitational pull</a:t>
            </a:r>
            <a:r>
              <a:rPr lang="en-US" sz="2400" dirty="0" smtClean="0"/>
              <a:t>).</a:t>
            </a:r>
          </a:p>
          <a:p>
            <a:pPr marL="0" indent="0" algn="just">
              <a:buNone/>
            </a:pPr>
            <a:r>
              <a:rPr lang="ta-IN" sz="2000" dirty="0" smtClean="0"/>
              <a:t>சந்திரன் பூமிக்கு நெருக்கமாக இருப்பதால், அதன் மீது வலுவான ஈர்ப்பு விசையை கொண்டுள்ளது (நெருக்கமான பொருள்கள் வலுவான ஈர்ப்பு விசையைக் கொண்டுள்ளன).</a:t>
            </a:r>
            <a:endParaRPr lang="en-US" sz="2000" dirty="0" smtClean="0"/>
          </a:p>
        </p:txBody>
      </p:sp>
      <p:pic>
        <p:nvPicPr>
          <p:cNvPr id="4" name="Picture 3"/>
          <p:cNvPicPr>
            <a:picLocks noChangeAspect="1"/>
          </p:cNvPicPr>
          <p:nvPr/>
        </p:nvPicPr>
        <p:blipFill>
          <a:blip r:embed="rId3"/>
          <a:stretch>
            <a:fillRect/>
          </a:stretch>
        </p:blipFill>
        <p:spPr>
          <a:xfrm>
            <a:off x="1981200" y="3962398"/>
            <a:ext cx="5181600" cy="2579487"/>
          </a:xfrm>
          <a:prstGeom prst="rect">
            <a:avLst/>
          </a:prstGeom>
        </p:spPr>
      </p:pic>
    </p:spTree>
    <p:extLst>
      <p:ext uri="{BB962C8B-B14F-4D97-AF65-F5344CB8AC3E}">
        <p14:creationId xmlns:p14="http://schemas.microsoft.com/office/powerpoint/2010/main" xmlns="" val="3534388113"/>
      </p:ext>
    </p:extLst>
  </p:cSld>
  <p:clrMapOvr>
    <a:masterClrMapping/>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5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57232"/>
            <a:ext cx="8534400" cy="3857652"/>
          </a:xfrm>
        </p:spPr>
        <p:txBody>
          <a:bodyPr>
            <a:normAutofit fontScale="40000" lnSpcReduction="20000"/>
          </a:bodyPr>
          <a:lstStyle/>
          <a:p>
            <a:pPr algn="just">
              <a:lnSpc>
                <a:spcPct val="170000"/>
              </a:lnSpc>
              <a:spcBef>
                <a:spcPts val="0"/>
              </a:spcBef>
            </a:pPr>
            <a:r>
              <a:rPr lang="en-US" sz="4000" dirty="0" smtClean="0"/>
              <a:t>The Moon pulls on the water on the side nearest to it more strongly than it pulls on the center</a:t>
            </a:r>
            <a:r>
              <a:rPr lang="en-US" sz="4000" b="1" dirty="0" smtClean="0"/>
              <a:t> </a:t>
            </a:r>
            <a:r>
              <a:rPr lang="en-US" sz="4000" dirty="0" smtClean="0"/>
              <a:t>of the Earth. </a:t>
            </a:r>
          </a:p>
          <a:p>
            <a:pPr algn="just">
              <a:lnSpc>
                <a:spcPct val="170000"/>
              </a:lnSpc>
              <a:spcBef>
                <a:spcPts val="0"/>
              </a:spcBef>
            </a:pPr>
            <a:endParaRPr lang="en-US" sz="4000" dirty="0" smtClean="0"/>
          </a:p>
          <a:p>
            <a:pPr algn="just">
              <a:lnSpc>
                <a:spcPct val="170000"/>
              </a:lnSpc>
              <a:spcBef>
                <a:spcPts val="0"/>
              </a:spcBef>
            </a:pPr>
            <a:r>
              <a:rPr lang="en-US" sz="4000" dirty="0" smtClean="0"/>
              <a:t>This pull creates a bulge of water on the side of Earth</a:t>
            </a:r>
            <a:r>
              <a:rPr lang="en-US" sz="4000" b="1" dirty="0" smtClean="0"/>
              <a:t> </a:t>
            </a:r>
            <a:r>
              <a:rPr lang="en-US" sz="4000" dirty="0" smtClean="0"/>
              <a:t>facing</a:t>
            </a:r>
            <a:r>
              <a:rPr lang="en-US" sz="4000" b="1" dirty="0" smtClean="0"/>
              <a:t> </a:t>
            </a:r>
            <a:r>
              <a:rPr lang="en-US" sz="4000" dirty="0" smtClean="0"/>
              <a:t>the the Moon.  </a:t>
            </a:r>
            <a:endParaRPr lang="en-US" sz="4000" dirty="0" smtClean="0"/>
          </a:p>
          <a:p>
            <a:pPr algn="just">
              <a:lnSpc>
                <a:spcPct val="170000"/>
              </a:lnSpc>
              <a:spcBef>
                <a:spcPts val="0"/>
              </a:spcBef>
            </a:pPr>
            <a:endParaRPr lang="en-US" sz="3500" dirty="0" smtClean="0"/>
          </a:p>
          <a:p>
            <a:pPr algn="just">
              <a:lnSpc>
                <a:spcPct val="170000"/>
              </a:lnSpc>
              <a:spcBef>
                <a:spcPts val="0"/>
              </a:spcBef>
            </a:pPr>
            <a:r>
              <a:rPr lang="ta-IN" sz="3500" dirty="0" smtClean="0"/>
              <a:t>பூமியின் மையத்தில் இழுப்பதை விட சந்திரன் அதன் அருகிலுள்ள பக்கத்தில் உள்ள தண்ணீரை மிகவும் வலுவாக இழுக்கிறது. </a:t>
            </a:r>
            <a:endParaRPr lang="en-IN" sz="3500" dirty="0" smtClean="0"/>
          </a:p>
          <a:p>
            <a:pPr algn="just">
              <a:lnSpc>
                <a:spcPct val="170000"/>
              </a:lnSpc>
              <a:spcBef>
                <a:spcPts val="0"/>
              </a:spcBef>
            </a:pPr>
            <a:endParaRPr lang="en-IN" sz="3500" dirty="0" smtClean="0"/>
          </a:p>
          <a:p>
            <a:pPr algn="just">
              <a:lnSpc>
                <a:spcPct val="170000"/>
              </a:lnSpc>
              <a:spcBef>
                <a:spcPts val="0"/>
              </a:spcBef>
            </a:pPr>
            <a:r>
              <a:rPr lang="ta-IN" sz="3500" dirty="0" smtClean="0"/>
              <a:t>இந்த </a:t>
            </a:r>
            <a:r>
              <a:rPr lang="ta-IN" sz="3500" dirty="0" smtClean="0"/>
              <a:t>இழுவை சந்திரனை எதிர்கொள்ளும் பூமியின் பக்கத்தில் ஒரு வீக்கத்தை உருவாக்குகிறது.</a:t>
            </a:r>
            <a:endParaRPr lang="en-US" sz="3500" dirty="0" smtClean="0"/>
          </a:p>
          <a:p>
            <a:endParaRPr lang="en-US" dirty="0"/>
          </a:p>
        </p:txBody>
      </p:sp>
      <p:pic>
        <p:nvPicPr>
          <p:cNvPr id="9" name="Picture 2"/>
          <p:cNvPicPr>
            <a:picLocks noChangeAspect="1" noChangeArrowheads="1"/>
          </p:cNvPicPr>
          <p:nvPr/>
        </p:nvPicPr>
        <p:blipFill>
          <a:blip r:embed="rId3">
            <a:extLst>
              <a:ext uri="{BEBA8EAE-BF5A-486C-A8C5-ECC9F3942E4B}">
                <a14:imgProps xmlns:a14="http://schemas.microsoft.com/office/drawing/2010/main" xmlns="">
                  <a14:imgLayer r:embed="rId4">
                    <a14:imgEffect>
                      <a14:backgroundRemoval t="2622" b="96255" l="0" r="99209">
                        <a14:foregroundMark x1="94304" y1="43446" x2="94304" y2="43446"/>
                      </a14:backgroundRemoval>
                    </a14:imgEffect>
                  </a14:imgLayer>
                </a14:imgProps>
              </a:ext>
              <a:ext uri="{28A0092B-C50C-407E-A947-70E740481C1C}">
                <a14:useLocalDpi xmlns:a14="http://schemas.microsoft.com/office/drawing/2010/main" xmlns="" val="0"/>
              </a:ext>
            </a:extLst>
          </a:blip>
          <a:srcRect/>
          <a:stretch>
            <a:fillRect/>
          </a:stretch>
        </p:blipFill>
        <p:spPr bwMode="auto">
          <a:xfrm>
            <a:off x="1447800" y="4191000"/>
            <a:ext cx="6019800" cy="2543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80558610"/>
      </p:ext>
    </p:extLst>
  </p:cSld>
  <p:clrMapOvr>
    <a:masterClrMapping/>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22" presetClass="entr" presetSubtype="8" fill="hold" nodeType="afterEffect">
                                  <p:stCondLst>
                                    <p:cond delay="100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4"/>
          <p:cNvGrpSpPr>
            <a:grpSpLocks/>
          </p:cNvGrpSpPr>
          <p:nvPr/>
        </p:nvGrpSpPr>
        <p:grpSpPr bwMode="auto">
          <a:xfrm>
            <a:off x="4228585" y="2375057"/>
            <a:ext cx="2133600" cy="1846263"/>
            <a:chOff x="2988" y="1547"/>
            <a:chExt cx="1344" cy="1163"/>
          </a:xfrm>
        </p:grpSpPr>
        <p:sp>
          <p:nvSpPr>
            <p:cNvPr id="10262" name="Oval 7"/>
            <p:cNvSpPr>
              <a:spLocks noChangeArrowheads="1"/>
            </p:cNvSpPr>
            <p:nvPr/>
          </p:nvSpPr>
          <p:spPr bwMode="auto">
            <a:xfrm>
              <a:off x="2988" y="1750"/>
              <a:ext cx="1344" cy="960"/>
            </a:xfrm>
            <a:prstGeom prst="ellipse">
              <a:avLst/>
            </a:prstGeom>
            <a:solidFill>
              <a:srgbClr val="800080">
                <a:alpha val="39999"/>
              </a:srgbClr>
            </a:solidFill>
            <a:ln w="9525">
              <a:solidFill>
                <a:schemeClr val="tx1"/>
              </a:solidFill>
              <a:round/>
              <a:headEnd/>
              <a:tailEnd/>
            </a:ln>
          </p:spPr>
          <p:txBody>
            <a:bodyPr wrap="none" anchor="ctr"/>
            <a:lstStyle/>
            <a:p>
              <a:endParaRPr lang="en-US">
                <a:solidFill>
                  <a:prstClr val="black"/>
                </a:solidFill>
              </a:endParaRPr>
            </a:p>
          </p:txBody>
        </p:sp>
        <p:sp>
          <p:nvSpPr>
            <p:cNvPr id="10263" name="Text Box 23"/>
            <p:cNvSpPr txBox="1">
              <a:spLocks noChangeArrowheads="1"/>
            </p:cNvSpPr>
            <p:nvPr/>
          </p:nvSpPr>
          <p:spPr bwMode="auto">
            <a:xfrm>
              <a:off x="3117" y="1547"/>
              <a:ext cx="1212"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dirty="0">
                  <a:solidFill>
                    <a:prstClr val="black"/>
                  </a:solidFill>
                </a:rPr>
                <a:t>“</a:t>
              </a:r>
              <a:r>
                <a:rPr lang="en-US" dirty="0" smtClean="0">
                  <a:solidFill>
                    <a:prstClr val="black"/>
                  </a:solidFill>
                </a:rPr>
                <a:t>Bulge” of </a:t>
              </a:r>
              <a:r>
                <a:rPr lang="en-US" dirty="0">
                  <a:solidFill>
                    <a:prstClr val="black"/>
                  </a:solidFill>
                </a:rPr>
                <a:t>Earth</a:t>
              </a:r>
            </a:p>
          </p:txBody>
        </p:sp>
      </p:grpSp>
      <p:grpSp>
        <p:nvGrpSpPr>
          <p:cNvPr id="3" name="Group 18"/>
          <p:cNvGrpSpPr>
            <a:grpSpLocks/>
          </p:cNvGrpSpPr>
          <p:nvPr/>
        </p:nvGrpSpPr>
        <p:grpSpPr bwMode="auto">
          <a:xfrm>
            <a:off x="724972" y="2328855"/>
            <a:ext cx="7467600" cy="2362200"/>
            <a:chOff x="768" y="2592"/>
            <a:chExt cx="4704" cy="1488"/>
          </a:xfrm>
        </p:grpSpPr>
        <p:grpSp>
          <p:nvGrpSpPr>
            <p:cNvPr id="10251" name="Group 17"/>
            <p:cNvGrpSpPr>
              <a:grpSpLocks/>
            </p:cNvGrpSpPr>
            <p:nvPr/>
          </p:nvGrpSpPr>
          <p:grpSpPr bwMode="auto">
            <a:xfrm>
              <a:off x="768" y="2592"/>
              <a:ext cx="4704" cy="1488"/>
              <a:chOff x="768" y="2592"/>
              <a:chExt cx="4704" cy="1488"/>
            </a:xfrm>
          </p:grpSpPr>
          <p:sp>
            <p:nvSpPr>
              <p:cNvPr id="10254" name="Oval 6"/>
              <p:cNvSpPr>
                <a:spLocks noChangeArrowheads="1"/>
              </p:cNvSpPr>
              <p:nvPr/>
            </p:nvSpPr>
            <p:spPr bwMode="auto">
              <a:xfrm>
                <a:off x="4656" y="3216"/>
                <a:ext cx="192" cy="192"/>
              </a:xfrm>
              <a:prstGeom prst="ellipse">
                <a:avLst/>
              </a:prstGeom>
              <a:solidFill>
                <a:srgbClr val="96969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prstClr val="black"/>
                  </a:solidFill>
                </a:endParaRPr>
              </a:p>
            </p:txBody>
          </p:sp>
          <p:grpSp>
            <p:nvGrpSpPr>
              <p:cNvPr id="10255" name="Group 9"/>
              <p:cNvGrpSpPr>
                <a:grpSpLocks/>
              </p:cNvGrpSpPr>
              <p:nvPr/>
            </p:nvGrpSpPr>
            <p:grpSpPr bwMode="auto">
              <a:xfrm>
                <a:off x="3102" y="2772"/>
                <a:ext cx="1080" cy="1080"/>
                <a:chOff x="3102" y="2772"/>
                <a:chExt cx="1080" cy="1080"/>
              </a:xfrm>
            </p:grpSpPr>
            <p:pic>
              <p:nvPicPr>
                <p:cNvPr id="10260" name="Picture 4" descr="MCj04316200000[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02" y="2772"/>
                  <a:ext cx="1080" cy="1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61" name="Oval 8"/>
                <p:cNvSpPr>
                  <a:spLocks noChangeArrowheads="1"/>
                </p:cNvSpPr>
                <p:nvPr/>
              </p:nvSpPr>
              <p:spPr bwMode="auto">
                <a:xfrm>
                  <a:off x="3173" y="2827"/>
                  <a:ext cx="960" cy="96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prstClr val="black"/>
                    </a:solidFill>
                  </a:endParaRPr>
                </a:p>
              </p:txBody>
            </p:sp>
          </p:grpSp>
          <p:sp>
            <p:nvSpPr>
              <p:cNvPr id="10256" name="Oval 10"/>
              <p:cNvSpPr>
                <a:spLocks noChangeArrowheads="1"/>
              </p:cNvSpPr>
              <p:nvPr/>
            </p:nvSpPr>
            <p:spPr bwMode="auto">
              <a:xfrm>
                <a:off x="768" y="2592"/>
                <a:ext cx="1488" cy="1488"/>
              </a:xfrm>
              <a:prstGeom prst="ellipse">
                <a:avLst/>
              </a:prstGeom>
              <a:gradFill rotWithShape="1">
                <a:gsLst>
                  <a:gs pos="0">
                    <a:srgbClr val="FFCC00">
                      <a:alpha val="32999"/>
                    </a:srgbClr>
                  </a:gs>
                  <a:gs pos="100000">
                    <a:srgbClr val="FF9900">
                      <a:alpha val="79999"/>
                    </a:srgbClr>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prstClr val="black"/>
                  </a:solidFill>
                </a:endParaRPr>
              </a:p>
            </p:txBody>
          </p:sp>
          <p:sp>
            <p:nvSpPr>
              <p:cNvPr id="10257" name="Text Box 11"/>
              <p:cNvSpPr txBox="1">
                <a:spLocks noChangeArrowheads="1"/>
              </p:cNvSpPr>
              <p:nvPr/>
            </p:nvSpPr>
            <p:spPr bwMode="auto">
              <a:xfrm>
                <a:off x="1296" y="3158"/>
                <a:ext cx="42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sz="2000">
                    <a:solidFill>
                      <a:prstClr val="black"/>
                    </a:solidFill>
                  </a:rPr>
                  <a:t>Sun</a:t>
                </a:r>
              </a:p>
            </p:txBody>
          </p:sp>
          <p:sp>
            <p:nvSpPr>
              <p:cNvPr id="10258" name="Text Box 12"/>
              <p:cNvSpPr txBox="1">
                <a:spLocks noChangeArrowheads="1"/>
              </p:cNvSpPr>
              <p:nvPr/>
            </p:nvSpPr>
            <p:spPr bwMode="auto">
              <a:xfrm>
                <a:off x="3384" y="3138"/>
                <a:ext cx="51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sz="2000" dirty="0">
                    <a:solidFill>
                      <a:schemeClr val="bg1"/>
                    </a:solidFill>
                    <a:effectLst>
                      <a:outerShdw blurRad="38100" dist="38100" dir="2700000" algn="tl">
                        <a:srgbClr val="000000">
                          <a:alpha val="43137"/>
                        </a:srgbClr>
                      </a:outerShdw>
                    </a:effectLst>
                  </a:rPr>
                  <a:t>Earth</a:t>
                </a:r>
              </a:p>
            </p:txBody>
          </p:sp>
          <p:sp>
            <p:nvSpPr>
              <p:cNvPr id="10259" name="Text Box 13"/>
              <p:cNvSpPr txBox="1">
                <a:spLocks noChangeArrowheads="1"/>
              </p:cNvSpPr>
              <p:nvPr/>
            </p:nvSpPr>
            <p:spPr bwMode="auto">
              <a:xfrm>
                <a:off x="4896" y="3216"/>
                <a:ext cx="57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sz="2000">
                    <a:solidFill>
                      <a:prstClr val="black"/>
                    </a:solidFill>
                  </a:rPr>
                  <a:t>Moon</a:t>
                </a:r>
              </a:p>
            </p:txBody>
          </p:sp>
        </p:grpSp>
        <p:sp>
          <p:nvSpPr>
            <p:cNvPr id="10252" name="Line 15"/>
            <p:cNvSpPr>
              <a:spLocks noChangeShapeType="1"/>
            </p:cNvSpPr>
            <p:nvPr/>
          </p:nvSpPr>
          <p:spPr bwMode="auto">
            <a:xfrm>
              <a:off x="2256" y="3312"/>
              <a:ext cx="1056" cy="0"/>
            </a:xfrm>
            <a:prstGeom prst="line">
              <a:avLst/>
            </a:prstGeom>
            <a:noFill/>
            <a:ln w="2857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solidFill>
                  <a:prstClr val="black"/>
                </a:solidFill>
              </a:endParaRPr>
            </a:p>
          </p:txBody>
        </p:sp>
        <p:sp>
          <p:nvSpPr>
            <p:cNvPr id="10253" name="Line 16"/>
            <p:cNvSpPr>
              <a:spLocks noChangeShapeType="1"/>
            </p:cNvSpPr>
            <p:nvPr/>
          </p:nvSpPr>
          <p:spPr bwMode="auto">
            <a:xfrm>
              <a:off x="4272" y="3312"/>
              <a:ext cx="384" cy="0"/>
            </a:xfrm>
            <a:prstGeom prst="line">
              <a:avLst/>
            </a:prstGeom>
            <a:noFill/>
            <a:ln w="2857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solidFill>
                  <a:prstClr val="black"/>
                </a:solidFill>
              </a:endParaRPr>
            </a:p>
          </p:txBody>
        </p:sp>
      </p:grpSp>
      <p:grpSp>
        <p:nvGrpSpPr>
          <p:cNvPr id="6" name="Group 22"/>
          <p:cNvGrpSpPr>
            <a:grpSpLocks/>
          </p:cNvGrpSpPr>
          <p:nvPr/>
        </p:nvGrpSpPr>
        <p:grpSpPr bwMode="auto">
          <a:xfrm>
            <a:off x="3925372" y="1645881"/>
            <a:ext cx="2903538" cy="1604964"/>
            <a:chOff x="2662" y="2193"/>
            <a:chExt cx="1829" cy="1011"/>
          </a:xfrm>
        </p:grpSpPr>
        <p:sp>
          <p:nvSpPr>
            <p:cNvPr id="10248" name="Text Box 19"/>
            <p:cNvSpPr txBox="1">
              <a:spLocks noChangeArrowheads="1"/>
            </p:cNvSpPr>
            <p:nvPr/>
          </p:nvSpPr>
          <p:spPr bwMode="auto">
            <a:xfrm>
              <a:off x="2697" y="2193"/>
              <a:ext cx="1716"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sz="2400" b="1" dirty="0">
                  <a:solidFill>
                    <a:prstClr val="black"/>
                  </a:solidFill>
                </a:rPr>
                <a:t>Gravitational pull</a:t>
              </a:r>
            </a:p>
          </p:txBody>
        </p:sp>
        <p:sp>
          <p:nvSpPr>
            <p:cNvPr id="10249" name="Line 20"/>
            <p:cNvSpPr>
              <a:spLocks noChangeShapeType="1"/>
            </p:cNvSpPr>
            <p:nvPr/>
          </p:nvSpPr>
          <p:spPr bwMode="auto">
            <a:xfrm flipH="1">
              <a:off x="2662" y="2484"/>
              <a:ext cx="338" cy="720"/>
            </a:xfrm>
            <a:prstGeom prst="line">
              <a:avLst/>
            </a:prstGeom>
            <a:noFill/>
            <a:ln w="666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prstClr val="black"/>
                </a:solidFill>
              </a:endParaRPr>
            </a:p>
          </p:txBody>
        </p:sp>
        <p:sp>
          <p:nvSpPr>
            <p:cNvPr id="10250" name="Line 21"/>
            <p:cNvSpPr>
              <a:spLocks noChangeShapeType="1"/>
            </p:cNvSpPr>
            <p:nvPr/>
          </p:nvSpPr>
          <p:spPr bwMode="auto">
            <a:xfrm>
              <a:off x="4143" y="2484"/>
              <a:ext cx="348" cy="693"/>
            </a:xfrm>
            <a:prstGeom prst="line">
              <a:avLst/>
            </a:prstGeom>
            <a:noFill/>
            <a:ln w="666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prstClr val="black"/>
                </a:solidFill>
              </a:endParaRPr>
            </a:p>
          </p:txBody>
        </p:sp>
      </p:grpSp>
      <p:sp>
        <p:nvSpPr>
          <p:cNvPr id="10247" name="Slide Number Placeholder 2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54086D5C-B637-4317-A5FA-11D9E23DD4EB}" type="slidenum">
              <a:rPr lang="en-US" smtClean="0">
                <a:solidFill>
                  <a:prstClr val="white"/>
                </a:solidFill>
              </a:rPr>
              <a:pPr/>
              <a:t>9</a:t>
            </a:fld>
            <a:endParaRPr lang="en-US" smtClean="0">
              <a:solidFill>
                <a:prstClr val="white"/>
              </a:solidFill>
            </a:endParaRPr>
          </a:p>
        </p:txBody>
      </p:sp>
    </p:spTree>
    <p:extLst>
      <p:ext uri="{BB962C8B-B14F-4D97-AF65-F5344CB8AC3E}">
        <p14:creationId xmlns:p14="http://schemas.microsoft.com/office/powerpoint/2010/main" xmlns="" val="4105853079"/>
      </p:ext>
    </p:extLst>
  </p:cSld>
  <p:clrMapOvr>
    <a:masterClrMapping/>
  </p:clrMapOvr>
  <mc:AlternateContent xmlns:mc="http://schemas.openxmlformats.org/markup-compatibility/2006">
    <mc:Choice xmlns:p14="http://schemas.microsoft.com/office/powerpoint/2010/main" xmlns="" Requires="p14">
      <p:transition spd="slow" p14:dur="25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1000"/>
                            </p:stCondLst>
                            <p:childTnLst>
                              <p:par>
                                <p:cTn id="16" presetID="1"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childTnLst>
                                </p:cTn>
                              </p:par>
                              <p:par>
                                <p:cTn id="18" presetID="26" presetClass="emph" presetSubtype="0" fill="hold" nodeType="withEffect">
                                  <p:stCondLst>
                                    <p:cond delay="0"/>
                                  </p:stCondLst>
                                  <p:childTnLst>
                                    <p:animEffect transition="out" filter="fade">
                                      <p:cBhvr>
                                        <p:cTn id="19" dur="1000" tmFilter="0, 0; .2, .5; .8, .5; 1, 0"/>
                                        <p:tgtEl>
                                          <p:spTgt spid="2"/>
                                        </p:tgtEl>
                                      </p:cBhvr>
                                    </p:animEffect>
                                    <p:animScale>
                                      <p:cBhvr>
                                        <p:cTn id="20" dur="5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0.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1.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2.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2.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3.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4.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5.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6.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7.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8.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9.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Layout>
  <Type>MultipleChoice</Type>
  <ChoicesCount>3</ChoicesCount>
  <Orientation>Left</Orientation>
</Layout>
</file>

<file path=customXml/item2.xml><?xml version="1.0" encoding="utf-8"?>
<Layout>
  <Type>MultipleChoice</Type>
  <ChoicesCount>3</ChoicesCount>
  <Orientation>Left</Orientation>
</Layout>
</file>

<file path=customXml/itemProps1.xml><?xml version="1.0" encoding="utf-8"?>
<ds:datastoreItem xmlns:ds="http://schemas.openxmlformats.org/officeDocument/2006/customXml" ds:itemID="{21ECE1C2-B7CD-4F2D-845B-D1B9749CB881}">
  <ds:schemaRefs/>
</ds:datastoreItem>
</file>

<file path=customXml/itemProps2.xml><?xml version="1.0" encoding="utf-8"?>
<ds:datastoreItem xmlns:ds="http://schemas.openxmlformats.org/officeDocument/2006/customXml" ds:itemID="{A5258025-3E8F-4187-AC0F-24C74CF1A1B2}">
  <ds:schemaRefs/>
</ds:datastoreItem>
</file>

<file path=docProps/app.xml><?xml version="1.0" encoding="utf-8"?>
<Properties xmlns="http://schemas.openxmlformats.org/officeDocument/2006/extended-properties" xmlns:vt="http://schemas.openxmlformats.org/officeDocument/2006/docPropsVTypes">
  <Template>Flow</Template>
  <TotalTime>1061</TotalTime>
  <Words>2266</Words>
  <Application>Microsoft Office PowerPoint</Application>
  <PresentationFormat>On-screen Show (4:3)</PresentationFormat>
  <Paragraphs>171</Paragraphs>
  <Slides>28</Slides>
  <Notes>28</Notes>
  <HiddenSlides>0</HiddenSlides>
  <MMClips>0</MMClips>
  <ScaleCrop>false</ScaleCrop>
  <HeadingPairs>
    <vt:vector size="4" baseType="variant">
      <vt:variant>
        <vt:lpstr>Theme</vt:lpstr>
      </vt:variant>
      <vt:variant>
        <vt:i4>4</vt:i4>
      </vt:variant>
      <vt:variant>
        <vt:lpstr>Slide Titles</vt:lpstr>
      </vt:variant>
      <vt:variant>
        <vt:i4>28</vt:i4>
      </vt:variant>
    </vt:vector>
  </HeadingPairs>
  <TitlesOfParts>
    <vt:vector size="32" baseType="lpstr">
      <vt:lpstr>Flow</vt:lpstr>
      <vt:lpstr>1_Flow</vt:lpstr>
      <vt:lpstr>2_Flow</vt:lpstr>
      <vt:lpstr>3_Flow</vt:lpstr>
      <vt:lpstr>                         Physical Geography  for competitive   III B.Sc  Geography date : 03/11/2020 time : 9.30  to  10.30  Topic : Tides  Dr.K.Indhira guest  Lecturer department of geography government college for women (a) kumbakonam   </vt:lpstr>
      <vt:lpstr>What Are Tides?</vt:lpstr>
      <vt:lpstr>Slide 3</vt:lpstr>
      <vt:lpstr>Slide 4</vt:lpstr>
      <vt:lpstr>Slide 5</vt:lpstr>
      <vt:lpstr>What Causes Tides? ஓதங்களுக்கு என்ன காரணம்?</vt:lpstr>
      <vt:lpstr>Slide 7</vt:lpstr>
      <vt:lpstr>Slide 8</vt:lpstr>
      <vt:lpstr>Slide 9</vt:lpstr>
      <vt:lpstr>Slide 10</vt:lpstr>
      <vt:lpstr>Slide 11</vt:lpstr>
      <vt:lpstr>Slide 12</vt:lpstr>
      <vt:lpstr>Slide 13</vt:lpstr>
      <vt:lpstr>Sun’s Gravity and Tides</vt:lpstr>
      <vt:lpstr>Why does the Moon’s gravity affect tides more than the Sun’s gravity? சந்திரனின் ஈர்ப்பு சூரியனின் ஈர்ப்பை விட அலைகளை ஏன் பாதிக்கிறது?</vt:lpstr>
      <vt:lpstr>Slide 16</vt:lpstr>
      <vt:lpstr>Slide 17</vt:lpstr>
      <vt:lpstr>Spring Tide</vt:lpstr>
      <vt:lpstr>Spring Tide</vt:lpstr>
      <vt:lpstr>Slide 20</vt:lpstr>
      <vt:lpstr>Neap Tides</vt:lpstr>
      <vt:lpstr>Neap Tide</vt:lpstr>
      <vt:lpstr>Slide 23</vt:lpstr>
      <vt:lpstr>Slide 24</vt:lpstr>
      <vt:lpstr>Tides occur at different times each day because the Earth rotates more quickly than the moon revolves around the Earth. ஒவ்வொரு நாளும் வெவ்வேறு நேரங்களில் அலை ஏற்படுகிறது, ஏனெனில் சந்திரன் பூமியைச் சுற்றி வருவதை விட பூமி விரைவாகச் சுழல்கிறது.</vt:lpstr>
      <vt:lpstr>Another view…</vt:lpstr>
      <vt:lpstr>Tides at a Monthly Glance</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Kendra</dc:creator>
  <cp:lastModifiedBy>ELCOT</cp:lastModifiedBy>
  <cp:revision>112</cp:revision>
  <dcterms:created xsi:type="dcterms:W3CDTF">2011-12-22T18:08:55Z</dcterms:created>
  <dcterms:modified xsi:type="dcterms:W3CDTF">2020-12-05T14:07:54Z</dcterms:modified>
</cp:coreProperties>
</file>