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64" r:id="rId7"/>
    <p:sldId id="265" r:id="rId8"/>
    <p:sldId id="266" r:id="rId9"/>
    <p:sldId id="267" r:id="rId10"/>
    <p:sldId id="268" r:id="rId11"/>
    <p:sldId id="269" r:id="rId12"/>
    <p:sldId id="270" r:id="rId13"/>
    <p:sldId id="273"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311219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2072915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61012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371079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3294502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163082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3342431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3565073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3210880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1853813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300F4-28BC-4850-9301-77F020F1B685}"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2983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300F4-28BC-4850-9301-77F020F1B685}" type="datetimeFigureOut">
              <a:rPr lang="en-US" smtClean="0"/>
              <a:pPr/>
              <a:t>12/11/2020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2B670-4BC6-4E04-A036-05492B5A9737}" type="slidenum">
              <a:rPr lang="en-US" smtClean="0"/>
              <a:pPr/>
              <a:t>‹#›</a:t>
            </a:fld>
            <a:endParaRPr lang="en-US"/>
          </a:p>
        </p:txBody>
      </p:sp>
    </p:spTree>
    <p:extLst>
      <p:ext uri="{BB962C8B-B14F-4D97-AF65-F5344CB8AC3E}">
        <p14:creationId xmlns:p14="http://schemas.microsoft.com/office/powerpoint/2010/main" xmlns="" val="1824994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usgs.gov/special-topic/water-science-school/science/water-quality-topics" TargetMode="External"/><Relationship Id="rId2" Type="http://schemas.openxmlformats.org/officeDocument/2006/relationships/hyperlink" Target="https://www.usgs.gov/special-topic/water-science-schoo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usgs.gov/special-topic/water-science-school/science/runoff-surface-and-overland-water-runoff" TargetMode="External"/><Relationship Id="rId2" Type="http://schemas.openxmlformats.org/officeDocument/2006/relationships/hyperlink" Target="https://www.usgs.gov/special-topic/water-science-school/science/groundwater-wells" TargetMode="External"/><Relationship Id="rId1" Type="http://schemas.openxmlformats.org/officeDocument/2006/relationships/slideLayout" Target="../slideLayouts/slideLayout2.xml"/><Relationship Id="rId5" Type="http://schemas.openxmlformats.org/officeDocument/2006/relationships/hyperlink" Target="https://www.usgs.gov/special-topic/water-science-school/science/industrial-water-use" TargetMode="External"/><Relationship Id="rId4" Type="http://schemas.openxmlformats.org/officeDocument/2006/relationships/hyperlink" Target="https://www.usgs.gov/special-topic/water-science-school/science/wastewater-treatment-water-us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usgs.gov/special-topic/water-science-school/science/aquifers-and-groundwater" TargetMode="External"/><Relationship Id="rId7" Type="http://schemas.openxmlformats.org/officeDocument/2006/relationships/hyperlink" Target="https://www.usgs.gov/special-topic/water-science-school/science/land-subsidence" TargetMode="External"/><Relationship Id="rId2" Type="http://schemas.openxmlformats.org/officeDocument/2006/relationships/hyperlink" Target="https://www.usgs.gov/special-topic/water-science-school/science/impervious-surfaces-and-flooding" TargetMode="External"/><Relationship Id="rId1" Type="http://schemas.openxmlformats.org/officeDocument/2006/relationships/slideLayout" Target="../slideLayouts/slideLayout2.xml"/><Relationship Id="rId6" Type="http://schemas.openxmlformats.org/officeDocument/2006/relationships/hyperlink" Target="https://www.usgs.gov/special-topic/water-science-school/science/sinkholes" TargetMode="External"/><Relationship Id="rId5" Type="http://schemas.openxmlformats.org/officeDocument/2006/relationships/hyperlink" Target="https://www.usgs.gov/special-topic/water-science-school/science/infiltration-and-water-cycle" TargetMode="External"/><Relationship Id="rId4" Type="http://schemas.openxmlformats.org/officeDocument/2006/relationships/hyperlink" Target="https://www.usgs.gov/special-topic/water-science-school/science/groundwater-decline-and-depletion"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usgs.gov/special-topic/water-science-school/science/reclaimed-wastewat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Urbanization Associated with Problems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IN" sz="2200" dirty="0" err="1" smtClean="0"/>
              <a:t>Dr.K.Indhira</a:t>
            </a:r>
            <a:r>
              <a:rPr lang="en-IN" sz="2200" dirty="0" smtClean="0"/>
              <a:t/>
            </a:r>
            <a:br>
              <a:rPr lang="en-IN" sz="2200" dirty="0" smtClean="0"/>
            </a:br>
            <a:r>
              <a:rPr lang="en-IN" sz="2200" dirty="0" smtClean="0"/>
              <a:t>Guest Lecturer, </a:t>
            </a:r>
            <a:br>
              <a:rPr lang="en-IN" sz="2200" dirty="0" smtClean="0"/>
            </a:br>
            <a:r>
              <a:rPr lang="en-IN" sz="2200" dirty="0" smtClean="0"/>
              <a:t>Department of Geography, </a:t>
            </a:r>
            <a:br>
              <a:rPr lang="en-IN" sz="2200" dirty="0" smtClean="0"/>
            </a:br>
            <a:r>
              <a:rPr lang="en-IN" sz="2200" dirty="0" smtClean="0"/>
              <a:t>Govt College for Women (Autonomous),</a:t>
            </a:r>
            <a:br>
              <a:rPr lang="en-IN" sz="2200" dirty="0" smtClean="0"/>
            </a:br>
            <a:r>
              <a:rPr lang="en-IN" sz="2200" dirty="0" err="1" smtClean="0"/>
              <a:t>Kumbakonam</a:t>
            </a:r>
            <a:r>
              <a:rPr lang="en-US" dirty="0" smtClean="0"/>
              <a:t/>
            </a:r>
            <a:br>
              <a:rPr lang="en-US" dirty="0" smtClean="0"/>
            </a:br>
            <a:endParaRPr lang="en-US" dirty="0"/>
          </a:p>
        </p:txBody>
      </p:sp>
    </p:spTree>
    <p:extLst>
      <p:ext uri="{BB962C8B-B14F-4D97-AF65-F5344CB8AC3E}">
        <p14:creationId xmlns:p14="http://schemas.microsoft.com/office/powerpoint/2010/main" xmlns="" val="231680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Problems</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r>
              <a:rPr lang="en-US" dirty="0" smtClean="0"/>
              <a:t>Housing – lack of available housing led to many families living in tenements</a:t>
            </a:r>
          </a:p>
          <a:p>
            <a:r>
              <a:rPr lang="en-US" dirty="0" smtClean="0"/>
              <a:t>Poor people needed to get around = cities developed mass transit such as subways and street cars</a:t>
            </a:r>
          </a:p>
          <a:p>
            <a:r>
              <a:rPr lang="en-US" dirty="0" smtClean="0"/>
              <a:t>Water – Lack of piping in cities led to little or no running water</a:t>
            </a:r>
          </a:p>
          <a:p>
            <a:r>
              <a:rPr lang="en-US" dirty="0" smtClean="0"/>
              <a:t>Diseases – Too many people in a small space, lack of sanitation, medical care</a:t>
            </a:r>
          </a:p>
          <a:p>
            <a:r>
              <a:rPr lang="en-US" dirty="0" smtClean="0"/>
              <a:t>Sanitation = Garbage on streets, outhouses</a:t>
            </a:r>
          </a:p>
          <a:p>
            <a:r>
              <a:rPr lang="en-US" dirty="0" smtClean="0"/>
              <a:t>Crime</a:t>
            </a:r>
          </a:p>
          <a:p>
            <a:r>
              <a:rPr lang="en-US" dirty="0" smtClean="0"/>
              <a:t>Fires</a:t>
            </a:r>
            <a:endParaRPr lang="en-US" dirty="0"/>
          </a:p>
        </p:txBody>
      </p:sp>
    </p:spTree>
    <p:extLst>
      <p:ext uri="{BB962C8B-B14F-4D97-AF65-F5344CB8AC3E}">
        <p14:creationId xmlns:p14="http://schemas.microsoft.com/office/powerpoint/2010/main" xmlns="" val="438295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Movements</a:t>
            </a:r>
            <a:endParaRPr lang="en-US" dirty="0"/>
          </a:p>
        </p:txBody>
      </p:sp>
      <p:sp>
        <p:nvSpPr>
          <p:cNvPr id="3" name="Content Placeholder 2"/>
          <p:cNvSpPr>
            <a:spLocks noGrp="1"/>
          </p:cNvSpPr>
          <p:nvPr>
            <p:ph idx="1"/>
          </p:nvPr>
        </p:nvSpPr>
        <p:spPr/>
        <p:txBody>
          <a:bodyPr>
            <a:normAutofit fontScale="92500"/>
          </a:bodyPr>
          <a:lstStyle/>
          <a:p>
            <a:r>
              <a:rPr lang="en-US" dirty="0" smtClean="0"/>
              <a:t>Social gospel movement – Preached salvation through service to the poor</a:t>
            </a:r>
          </a:p>
          <a:p>
            <a:r>
              <a:rPr lang="en-US" dirty="0" smtClean="0"/>
              <a:t>Settlement houses – Community centers to provide assistance to the poor</a:t>
            </a:r>
          </a:p>
          <a:p>
            <a:pPr lvl="1"/>
            <a:r>
              <a:rPr lang="en-US" dirty="0" smtClean="0"/>
              <a:t>Run mainly by middle-class, educated women</a:t>
            </a:r>
          </a:p>
          <a:p>
            <a:pPr lvl="1"/>
            <a:r>
              <a:rPr lang="en-US" dirty="0" smtClean="0"/>
              <a:t>Taught courses</a:t>
            </a:r>
          </a:p>
          <a:p>
            <a:pPr lvl="1"/>
            <a:r>
              <a:rPr lang="en-US" dirty="0" smtClean="0"/>
              <a:t>Provided medical care</a:t>
            </a:r>
          </a:p>
          <a:p>
            <a:r>
              <a:rPr lang="en-US" dirty="0" smtClean="0"/>
              <a:t>Jane Adams – most famous of the social gospel movement – founded Hull House in Chicago</a:t>
            </a:r>
            <a:endParaRPr lang="en-US" dirty="0"/>
          </a:p>
        </p:txBody>
      </p:sp>
    </p:spTree>
    <p:extLst>
      <p:ext uri="{BB962C8B-B14F-4D97-AF65-F5344CB8AC3E}">
        <p14:creationId xmlns:p14="http://schemas.microsoft.com/office/powerpoint/2010/main" xmlns="" val="79435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r>
              <a:rPr lang="en-US" dirty="0" smtClean="0"/>
              <a:t>There's no end to the effects that urbanization can have on water bodies. Millions of people; landscape manipulation; waste material; dumping of chemicals and fertilizers; withdrawing water for peoples' uses. As you expect, urbanization rarely improves water quality, but in order to prevent problems, one needs to understand how urbanization affects the local waters</a:t>
            </a:r>
            <a:r>
              <a:rPr lang="en-US" dirty="0" smtClean="0"/>
              <a:t>.</a:t>
            </a:r>
          </a:p>
          <a:p>
            <a:pPr>
              <a:buNone/>
            </a:pPr>
            <a:endParaRPr lang="en-US" dirty="0" smtClean="0"/>
          </a:p>
          <a:p>
            <a:pPr>
              <a:buNone/>
            </a:pPr>
            <a:r>
              <a:rPr lang="en-US" b="1" dirty="0" smtClean="0"/>
              <a:t>•  </a:t>
            </a:r>
            <a:r>
              <a:rPr lang="en-US" b="1" dirty="0" smtClean="0">
                <a:hlinkClick r:id="rId2"/>
              </a:rPr>
              <a:t>Water Science School HOME</a:t>
            </a:r>
            <a:r>
              <a:rPr lang="en-US" b="1" dirty="0" smtClean="0"/>
              <a:t>  •  </a:t>
            </a:r>
            <a:r>
              <a:rPr lang="en-US" b="1" dirty="0" smtClean="0">
                <a:hlinkClick r:id="rId3"/>
              </a:rPr>
              <a:t>Water Quality topics</a:t>
            </a:r>
            <a:r>
              <a:rPr lang="en-US" b="1" dirty="0" smtClean="0"/>
              <a:t>  •  </a:t>
            </a:r>
            <a:endParaRPr lang="en-US" dirty="0" smtClean="0"/>
          </a:p>
          <a:p>
            <a:r>
              <a:rPr lang="en-US" dirty="0" smtClean="0"/>
              <a:t>Urbanization and Water Quality</a:t>
            </a:r>
          </a:p>
          <a:p>
            <a:r>
              <a:rPr lang="en-US" dirty="0" smtClean="0"/>
              <a:t>To some degree, "urbanization" (people living together in groups), has been taking place since ancient times. As populations rose and people mastered techniques to grow food in fixed locations, groups of people became settlements and then towns and cities. In the United States, the speed of this urbanization picked up after World War II, and now many urban areas are growing at a record pace. What are the effects on the local hydrologic system when a rural area is turned into an area full of housing developments, shopping centers, industrial buildings, and roads?</a:t>
            </a:r>
          </a:p>
          <a:p>
            <a:r>
              <a:rPr lang="en-US" dirty="0" smtClean="0"/>
              <a:t>In the table below, the left side shows changes in land and water use when urbanization occurs, and the right side shows the possible effect on the local water system.</a:t>
            </a:r>
          </a:p>
          <a:p>
            <a:r>
              <a:rPr lang="en-US" dirty="0" smtClean="0"/>
              <a:t>Beginning of </a:t>
            </a:r>
            <a:r>
              <a:rPr lang="en-US" dirty="0" smtClean="0"/>
              <a:t>urbanization</a:t>
            </a:r>
            <a:r>
              <a:rPr lang="en-US" dirty="0" smtClean="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r>
              <a:rPr lang="en-US" b="1" dirty="0" smtClean="0"/>
              <a:t>Change in Land Use:</a:t>
            </a:r>
            <a:r>
              <a:rPr lang="en-US" dirty="0" smtClean="0"/>
              <a:t/>
            </a:r>
            <a:br>
              <a:rPr lang="en-US" dirty="0" smtClean="0"/>
            </a:br>
            <a:r>
              <a:rPr lang="en-US" dirty="0" smtClean="0"/>
              <a:t>Remove trees and vegetation. Begin building houses, some with sewers and some with septic tanks. Begin drilling </a:t>
            </a:r>
            <a:r>
              <a:rPr lang="en-US" b="1" dirty="0" smtClean="0">
                <a:hlinkClick r:id="rId2" tooltip="Groundwater Wells"/>
              </a:rPr>
              <a:t>wells</a:t>
            </a:r>
            <a:r>
              <a:rPr lang="en-US" dirty="0" smtClean="0"/>
              <a:t>.</a:t>
            </a:r>
          </a:p>
          <a:p>
            <a:r>
              <a:rPr lang="en-US" b="1" dirty="0" smtClean="0"/>
              <a:t>Effect on Water System:</a:t>
            </a:r>
            <a:r>
              <a:rPr lang="en-US" dirty="0" smtClean="0"/>
              <a:t/>
            </a:r>
            <a:br>
              <a:rPr lang="en-US" dirty="0" smtClean="0"/>
            </a:br>
            <a:r>
              <a:rPr lang="en-US" dirty="0" smtClean="0"/>
              <a:t>More </a:t>
            </a:r>
            <a:r>
              <a:rPr lang="en-US" b="1" dirty="0" smtClean="0">
                <a:hlinkClick r:id="rId3" tooltip="Runoff: Surface and Overland Water Runoff"/>
              </a:rPr>
              <a:t>storm runoff</a:t>
            </a:r>
            <a:r>
              <a:rPr lang="en-US" dirty="0" smtClean="0"/>
              <a:t> and erosion because there is less vegetation to slow water as it runs down hills. More sediment is washed into streams. Flooding can occur because water-drainage patterns are changed.</a:t>
            </a:r>
          </a:p>
          <a:p>
            <a:r>
              <a:rPr lang="en-US" dirty="0" smtClean="0"/>
              <a:t>Continuing urbanization</a:t>
            </a:r>
          </a:p>
          <a:p>
            <a:r>
              <a:rPr lang="en-US" b="1" dirty="0" smtClean="0"/>
              <a:t>Change in Land Use:</a:t>
            </a:r>
            <a:r>
              <a:rPr lang="en-US" dirty="0" smtClean="0"/>
              <a:t/>
            </a:r>
            <a:br>
              <a:rPr lang="en-US" dirty="0" smtClean="0"/>
            </a:br>
            <a:r>
              <a:rPr lang="en-US" dirty="0" smtClean="0"/>
              <a:t>Urbanization is finished by the addition of more roads, houses, and commercial and industrial buildings. More </a:t>
            </a:r>
            <a:r>
              <a:rPr lang="en-US" b="1" dirty="0" smtClean="0">
                <a:hlinkClick r:id="rId4" tooltip="Wastewater Treatment Water Use"/>
              </a:rPr>
              <a:t>wastewater</a:t>
            </a:r>
            <a:r>
              <a:rPr lang="en-US" dirty="0" smtClean="0"/>
              <a:t> is discharged into local streams. New water-supply and distribution systems are built to supply the growing population. Reservoirs may be built to supply water. Some stream channels are changed to accommodate building construction. </a:t>
            </a:r>
            <a:r>
              <a:rPr lang="en-US" b="1" dirty="0" smtClean="0">
                <a:hlinkClick r:id="rId5" tooltip="Industrial Water Use"/>
              </a:rPr>
              <a:t>Industries</a:t>
            </a:r>
            <a:r>
              <a:rPr lang="en-US" dirty="0" smtClean="0"/>
              <a:t> might drill some deep, large-capacity wells.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endParaRPr lang="en-US" b="1" dirty="0" smtClean="0"/>
          </a:p>
          <a:p>
            <a:r>
              <a:rPr lang="en-US" b="1" dirty="0" smtClean="0"/>
              <a:t>Effect </a:t>
            </a:r>
            <a:r>
              <a:rPr lang="en-US" b="1" dirty="0" smtClean="0"/>
              <a:t>on Water System:</a:t>
            </a:r>
            <a:r>
              <a:rPr lang="en-US" dirty="0" smtClean="0"/>
              <a:t/>
            </a:r>
            <a:br>
              <a:rPr lang="en-US" dirty="0" smtClean="0"/>
            </a:br>
            <a:r>
              <a:rPr lang="en-US" dirty="0" smtClean="0"/>
              <a:t>More </a:t>
            </a:r>
            <a:r>
              <a:rPr lang="en-US" b="1" dirty="0" smtClean="0">
                <a:hlinkClick r:id="rId2" tooltip="Impervious Surfaces and Flooding"/>
              </a:rPr>
              <a:t>pavement</a:t>
            </a:r>
            <a:r>
              <a:rPr lang="en-US" dirty="0" smtClean="0"/>
              <a:t> means less water will soak into the ground, meaning that the </a:t>
            </a:r>
            <a:r>
              <a:rPr lang="en-US" b="1" dirty="0" smtClean="0">
                <a:hlinkClick r:id="rId3" tooltip="Aquifers and Groundwater"/>
              </a:rPr>
              <a:t>underground water table</a:t>
            </a:r>
            <a:r>
              <a:rPr lang="en-US" dirty="0" smtClean="0"/>
              <a:t> will have less water to recharge it. This will </a:t>
            </a:r>
            <a:r>
              <a:rPr lang="en-US" b="1" dirty="0" smtClean="0">
                <a:hlinkClick r:id="rId4" tooltip="Groundwater Decline and Depletion"/>
              </a:rPr>
              <a:t>lower the water table</a:t>
            </a:r>
            <a:r>
              <a:rPr lang="en-US" dirty="0" smtClean="0"/>
              <a:t>. Some existing wells will not be deep enough to get water and might run dry.</a:t>
            </a:r>
          </a:p>
          <a:p>
            <a:r>
              <a:rPr lang="en-US" dirty="0" smtClean="0"/>
              <a:t>The runoff from the increased pavement goes into storm sewers, which then goes into streams. This </a:t>
            </a:r>
            <a:r>
              <a:rPr lang="en-US" b="1" dirty="0" smtClean="0">
                <a:hlinkClick r:id="rId5" tooltip="Infiltration and the Water Cycle"/>
              </a:rPr>
              <a:t>runoff, which used to soak into the ground</a:t>
            </a:r>
            <a:r>
              <a:rPr lang="en-US" dirty="0" smtClean="0"/>
              <a:t>, now goes into streams, causing flooding. Changing a stream channel can cause flooding and erosion along the stream banks. More sewage is discharged into streams that weren't "designed by nature" to handle that much water.</a:t>
            </a:r>
          </a:p>
          <a:p>
            <a:r>
              <a:rPr lang="en-US" dirty="0" smtClean="0"/>
              <a:t>The use of too many large wells can lower the underground water table. This can cause other wells to run dry, can cause saltwater to be drawn into drinking-water wells, and can cause land that was formerly "held up" by underground water to subside, resulting in </a:t>
            </a:r>
            <a:r>
              <a:rPr lang="en-US" b="1" dirty="0" smtClean="0">
                <a:hlinkClick r:id="rId6" tooltip="Sinkholes"/>
              </a:rPr>
              <a:t>sinkholes</a:t>
            </a:r>
            <a:r>
              <a:rPr lang="en-US" dirty="0" smtClean="0"/>
              <a:t> and </a:t>
            </a:r>
            <a:r>
              <a:rPr lang="en-US" b="1" dirty="0" smtClean="0">
                <a:hlinkClick r:id="rId7" tooltip="Land Subsidence"/>
              </a:rPr>
              <a:t>land subsidence</a:t>
            </a:r>
            <a:r>
              <a:rPr lang="en-US" dirty="0" smtClean="0"/>
              <a:t>.</a:t>
            </a:r>
          </a:p>
          <a:p>
            <a:r>
              <a:rPr lang="en-US" dirty="0" smtClean="0"/>
              <a:t>Local community takes steps to fix some problems</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10000"/>
          </a:bodyPr>
          <a:lstStyle/>
          <a:p>
            <a:r>
              <a:rPr lang="en-US" b="1" dirty="0" smtClean="0"/>
              <a:t>Change in Land Use:</a:t>
            </a:r>
            <a:r>
              <a:rPr lang="en-US" dirty="0" smtClean="0"/>
              <a:t/>
            </a:r>
            <a:br>
              <a:rPr lang="en-US" dirty="0" smtClean="0"/>
            </a:br>
            <a:r>
              <a:rPr lang="en-US" dirty="0" smtClean="0"/>
              <a:t>Improvements in the storm drainage system are made. Wells are drilled to recharge underground aquifers. Projects to </a:t>
            </a:r>
            <a:r>
              <a:rPr lang="en-US" b="1" dirty="0" smtClean="0">
                <a:hlinkClick r:id="rId2" tooltip="Reclaimed Wastewater"/>
              </a:rPr>
              <a:t>reuse wastewater</a:t>
            </a:r>
            <a:r>
              <a:rPr lang="en-US" dirty="0" smtClean="0"/>
              <a:t> might be started. </a:t>
            </a:r>
            <a:br>
              <a:rPr lang="en-US" dirty="0" smtClean="0"/>
            </a:br>
            <a:r>
              <a:rPr lang="en-US" dirty="0" smtClean="0"/>
              <a:t>Ecological-designed recharge ponds disperse some storm drainage to artificially recharge shallow aquifers.</a:t>
            </a:r>
          </a:p>
          <a:p>
            <a:r>
              <a:rPr lang="en-US" b="1" dirty="0" smtClean="0"/>
              <a:t>Effect on Water System:</a:t>
            </a:r>
            <a:r>
              <a:rPr lang="en-US" dirty="0" smtClean="0"/>
              <a:t/>
            </a:r>
            <a:br>
              <a:rPr lang="en-US" dirty="0" smtClean="0"/>
            </a:br>
            <a:r>
              <a:rPr lang="en-US" dirty="0" smtClean="0"/>
              <a:t>New storm-drainage systems reduce flooding during storms. Less damage is done to basements, yards, and streets. Water is actually injected into recharge wells to put water back into underground aquifers. Reusing wastewater means less pollution, more water conservation, and additional water for recharging aquifers.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Immigration </a:t>
            </a:r>
            <a:endParaRPr lang="en-US" dirty="0"/>
          </a:p>
        </p:txBody>
      </p:sp>
      <p:sp>
        <p:nvSpPr>
          <p:cNvPr id="3" name="Content Placeholder 2"/>
          <p:cNvSpPr>
            <a:spLocks noGrp="1"/>
          </p:cNvSpPr>
          <p:nvPr>
            <p:ph idx="1"/>
          </p:nvPr>
        </p:nvSpPr>
        <p:spPr>
          <a:xfrm>
            <a:off x="457200" y="1447800"/>
            <a:ext cx="8229600" cy="4525963"/>
          </a:xfrm>
        </p:spPr>
        <p:txBody>
          <a:bodyPr>
            <a:normAutofit lnSpcReduction="10000"/>
          </a:bodyPr>
          <a:lstStyle/>
          <a:p>
            <a:r>
              <a:rPr lang="en-US" dirty="0" smtClean="0"/>
              <a:t>Large number of immigrants </a:t>
            </a:r>
          </a:p>
          <a:p>
            <a:pPr lvl="1"/>
            <a:r>
              <a:rPr lang="en-US" dirty="0"/>
              <a:t>T</a:t>
            </a:r>
            <a:r>
              <a:rPr lang="en-US" dirty="0" smtClean="0"/>
              <a:t>hrough Ellis Island in New York</a:t>
            </a:r>
          </a:p>
          <a:p>
            <a:pPr lvl="1"/>
            <a:r>
              <a:rPr lang="en-US" dirty="0" smtClean="0"/>
              <a:t>Through Angel Island in San Francisco</a:t>
            </a:r>
          </a:p>
          <a:p>
            <a:r>
              <a:rPr lang="en-US" dirty="0" smtClean="0"/>
              <a:t>20 million Europeans between 1870 and 1920</a:t>
            </a:r>
          </a:p>
          <a:p>
            <a:r>
              <a:rPr lang="en-US" dirty="0" smtClean="0"/>
              <a:t>200,000 Chinese between 1870 and 1920</a:t>
            </a:r>
          </a:p>
          <a:p>
            <a:r>
              <a:rPr lang="en-US" dirty="0" smtClean="0"/>
              <a:t>Reasons included</a:t>
            </a:r>
          </a:p>
          <a:p>
            <a:pPr lvl="1"/>
            <a:r>
              <a:rPr lang="en-US" dirty="0" smtClean="0"/>
              <a:t>Poverty in home lands</a:t>
            </a:r>
          </a:p>
          <a:p>
            <a:pPr lvl="1"/>
            <a:r>
              <a:rPr lang="en-US" dirty="0" smtClean="0"/>
              <a:t>Opportunities</a:t>
            </a:r>
          </a:p>
          <a:p>
            <a:pPr lvl="1"/>
            <a:r>
              <a:rPr lang="en-US" dirty="0" smtClean="0"/>
              <a:t>Freedom</a:t>
            </a:r>
          </a:p>
          <a:p>
            <a:endParaRPr lang="en-US" dirty="0" smtClean="0"/>
          </a:p>
          <a:p>
            <a:endParaRPr lang="en-US" dirty="0" smtClean="0"/>
          </a:p>
        </p:txBody>
      </p:sp>
    </p:spTree>
    <p:extLst>
      <p:ext uri="{BB962C8B-B14F-4D97-AF65-F5344CB8AC3E}">
        <p14:creationId xmlns:p14="http://schemas.microsoft.com/office/powerpoint/2010/main" xmlns="" val="1250354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of Urban Population</a:t>
            </a:r>
            <a:endParaRPr lang="en-US" dirty="0"/>
          </a:p>
        </p:txBody>
      </p:sp>
      <p:sp>
        <p:nvSpPr>
          <p:cNvPr id="3" name="Content Placeholder 2"/>
          <p:cNvSpPr>
            <a:spLocks noGrp="1"/>
          </p:cNvSpPr>
          <p:nvPr>
            <p:ph idx="1"/>
          </p:nvPr>
        </p:nvSpPr>
        <p:spPr/>
        <p:txBody>
          <a:bodyPr/>
          <a:lstStyle/>
          <a:p>
            <a:r>
              <a:rPr lang="en-US" dirty="0" smtClean="0"/>
              <a:t>Inventions and technological advance allowed cities to grow</a:t>
            </a:r>
          </a:p>
          <a:p>
            <a:pPr lvl="1"/>
            <a:r>
              <a:rPr lang="en-US" dirty="0" smtClean="0"/>
              <a:t>Factories</a:t>
            </a:r>
          </a:p>
          <a:p>
            <a:pPr lvl="1"/>
            <a:r>
              <a:rPr lang="en-US" dirty="0" smtClean="0"/>
              <a:t>Skyscrapers</a:t>
            </a:r>
          </a:p>
          <a:p>
            <a:r>
              <a:rPr lang="en-US" dirty="0" smtClean="0"/>
              <a:t>Immigration – Most moved to the cities, expanding population</a:t>
            </a:r>
          </a:p>
          <a:p>
            <a:pPr lvl="1"/>
            <a:r>
              <a:rPr lang="en-US" dirty="0" smtClean="0"/>
              <a:t>From 10 million to 54 million between 1870 and 1920</a:t>
            </a:r>
            <a:endParaRPr lang="en-US" dirty="0"/>
          </a:p>
        </p:txBody>
      </p:sp>
    </p:spTree>
    <p:extLst>
      <p:ext uri="{BB962C8B-B14F-4D97-AF65-F5344CB8AC3E}">
        <p14:creationId xmlns:p14="http://schemas.microsoft.com/office/powerpoint/2010/main" xmlns="" val="331515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fontScale="90000"/>
          </a:bodyPr>
          <a:lstStyle/>
          <a:p>
            <a:pPr algn="l"/>
            <a:r>
              <a:rPr lang="en-US" dirty="0" smtClean="0"/>
              <a:t>This is the topic of this section…</a:t>
            </a:r>
            <a:br>
              <a:rPr lang="en-US" dirty="0" smtClean="0"/>
            </a:br>
            <a:r>
              <a:rPr lang="en-US" dirty="0" smtClean="0"/>
              <a:t>		The Challenges of Urbanization</a:t>
            </a:r>
            <a:endParaRPr lang="en-US" dirty="0"/>
          </a:p>
        </p:txBody>
      </p:sp>
      <p:sp>
        <p:nvSpPr>
          <p:cNvPr id="3" name="Content Placeholder 2"/>
          <p:cNvSpPr>
            <a:spLocks noGrp="1"/>
          </p:cNvSpPr>
          <p:nvPr>
            <p:ph idx="1"/>
          </p:nvPr>
        </p:nvSpPr>
        <p:spPr/>
        <p:txBody>
          <a:bodyPr/>
          <a:lstStyle/>
          <a:p>
            <a:pPr marL="0" indent="0">
              <a:buNone/>
            </a:pPr>
            <a:r>
              <a:rPr lang="en-US" dirty="0" smtClean="0"/>
              <a:t>BIG IDEA –</a:t>
            </a:r>
          </a:p>
          <a:p>
            <a:pPr marL="0" indent="0">
              <a:buNone/>
            </a:pPr>
            <a:r>
              <a:rPr lang="en-US" dirty="0" smtClean="0"/>
              <a:t>The rapid growth of cities forced people to deal with problems of housing, sanitation, transportation, jobs, water, and sanitation.</a:t>
            </a:r>
            <a:endParaRPr lang="en-US" dirty="0"/>
          </a:p>
        </p:txBody>
      </p:sp>
    </p:spTree>
    <p:extLst>
      <p:ext uri="{BB962C8B-B14F-4D97-AF65-F5344CB8AC3E}">
        <p14:creationId xmlns:p14="http://schemas.microsoft.com/office/powerpoint/2010/main" xmlns="" val="1896490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did immigrants settle in cities?</a:t>
            </a:r>
            <a:endParaRPr lang="en-US" dirty="0"/>
          </a:p>
        </p:txBody>
      </p:sp>
      <p:sp>
        <p:nvSpPr>
          <p:cNvPr id="3" name="Content Placeholder 2"/>
          <p:cNvSpPr>
            <a:spLocks noGrp="1"/>
          </p:cNvSpPr>
          <p:nvPr>
            <p:ph idx="1"/>
          </p:nvPr>
        </p:nvSpPr>
        <p:spPr/>
        <p:txBody>
          <a:bodyPr/>
          <a:lstStyle/>
          <a:p>
            <a:r>
              <a:rPr lang="en-US" dirty="0" smtClean="0"/>
              <a:t>Cities were the cheapest places to live.</a:t>
            </a:r>
          </a:p>
          <a:p>
            <a:r>
              <a:rPr lang="en-US" dirty="0" smtClean="0"/>
              <a:t>It was closest to where they arrived in the United States</a:t>
            </a:r>
          </a:p>
          <a:p>
            <a:pPr lvl="1"/>
            <a:r>
              <a:rPr lang="en-US" dirty="0" smtClean="0"/>
              <a:t>Especially in New York (Ellis Island)</a:t>
            </a:r>
          </a:p>
          <a:p>
            <a:r>
              <a:rPr lang="en-US" dirty="0" smtClean="0"/>
              <a:t>Factories offered many jobs to unskilled laborers</a:t>
            </a:r>
          </a:p>
        </p:txBody>
      </p:sp>
    </p:spTree>
    <p:extLst>
      <p:ext uri="{BB962C8B-B14F-4D97-AF65-F5344CB8AC3E}">
        <p14:creationId xmlns:p14="http://schemas.microsoft.com/office/powerpoint/2010/main" xmlns="" val="162468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immigrants?</a:t>
            </a:r>
            <a:endParaRPr lang="en-US" dirty="0"/>
          </a:p>
        </p:txBody>
      </p:sp>
      <p:sp>
        <p:nvSpPr>
          <p:cNvPr id="3" name="Content Placeholder 2"/>
          <p:cNvSpPr>
            <a:spLocks noGrp="1"/>
          </p:cNvSpPr>
          <p:nvPr>
            <p:ph idx="1"/>
          </p:nvPr>
        </p:nvSpPr>
        <p:spPr/>
        <p:txBody>
          <a:bodyPr/>
          <a:lstStyle/>
          <a:p>
            <a:r>
              <a:rPr lang="en-US" dirty="0" smtClean="0"/>
              <a:t>By 1890, twice as many Irish in New York as in Dublin, Ireland</a:t>
            </a:r>
          </a:p>
          <a:p>
            <a:r>
              <a:rPr lang="en-US" dirty="0" smtClean="0"/>
              <a:t>By 1910, immigrant families made up more than half of population in 18 major American cities</a:t>
            </a:r>
            <a:endParaRPr lang="en-US" dirty="0"/>
          </a:p>
        </p:txBody>
      </p:sp>
    </p:spTree>
    <p:extLst>
      <p:ext uri="{BB962C8B-B14F-4D97-AF65-F5344CB8AC3E}">
        <p14:creationId xmlns:p14="http://schemas.microsoft.com/office/powerpoint/2010/main" xmlns="" val="798603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Americanization Movement</a:t>
            </a:r>
            <a:endParaRPr lang="en-US" dirty="0"/>
          </a:p>
        </p:txBody>
      </p:sp>
      <p:sp>
        <p:nvSpPr>
          <p:cNvPr id="3" name="Content Placeholder 2"/>
          <p:cNvSpPr>
            <a:spLocks noGrp="1"/>
          </p:cNvSpPr>
          <p:nvPr>
            <p:ph idx="1"/>
          </p:nvPr>
        </p:nvSpPr>
        <p:spPr/>
        <p:txBody>
          <a:bodyPr/>
          <a:lstStyle/>
          <a:p>
            <a:r>
              <a:rPr lang="en-US" dirty="0" smtClean="0"/>
              <a:t>Definition: Social movement by government and citizen groups to teach immigrants skills needed for citizenship</a:t>
            </a:r>
          </a:p>
          <a:p>
            <a:pPr lvl="1"/>
            <a:r>
              <a:rPr lang="en-US" dirty="0" smtClean="0"/>
              <a:t>English literacy</a:t>
            </a:r>
          </a:p>
          <a:p>
            <a:pPr lvl="1"/>
            <a:r>
              <a:rPr lang="en-US" dirty="0" smtClean="0"/>
              <a:t>History</a:t>
            </a:r>
          </a:p>
          <a:p>
            <a:pPr lvl="1"/>
            <a:r>
              <a:rPr lang="en-US" dirty="0" smtClean="0"/>
              <a:t>Government</a:t>
            </a:r>
          </a:p>
          <a:p>
            <a:pPr lvl="1"/>
            <a:r>
              <a:rPr lang="en-US" dirty="0" smtClean="0"/>
              <a:t>Cooking</a:t>
            </a:r>
          </a:p>
          <a:p>
            <a:pPr lvl="1"/>
            <a:r>
              <a:rPr lang="en-US" dirty="0" smtClean="0"/>
              <a:t>Etiquette</a:t>
            </a:r>
            <a:endParaRPr lang="en-US" dirty="0"/>
          </a:p>
        </p:txBody>
      </p:sp>
    </p:spTree>
    <p:extLst>
      <p:ext uri="{BB962C8B-B14F-4D97-AF65-F5344CB8AC3E}">
        <p14:creationId xmlns:p14="http://schemas.microsoft.com/office/powerpoint/2010/main" xmlns="" val="2879722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Immigrant response</a:t>
            </a:r>
            <a:endParaRPr lang="en-US" dirty="0"/>
          </a:p>
        </p:txBody>
      </p:sp>
      <p:sp>
        <p:nvSpPr>
          <p:cNvPr id="3" name="Content Placeholder 2"/>
          <p:cNvSpPr>
            <a:spLocks noGrp="1"/>
          </p:cNvSpPr>
          <p:nvPr>
            <p:ph idx="1"/>
          </p:nvPr>
        </p:nvSpPr>
        <p:spPr/>
        <p:txBody>
          <a:bodyPr/>
          <a:lstStyle/>
          <a:p>
            <a:r>
              <a:rPr lang="en-US" dirty="0" smtClean="0"/>
              <a:t>Many did not want to abandon their traditions</a:t>
            </a:r>
          </a:p>
          <a:p>
            <a:r>
              <a:rPr lang="en-US" dirty="0" smtClean="0"/>
              <a:t>Ethnic communities developed</a:t>
            </a:r>
          </a:p>
          <a:p>
            <a:r>
              <a:rPr lang="en-US" dirty="0" smtClean="0"/>
              <a:t>Enabled them to speak own language and customs</a:t>
            </a:r>
          </a:p>
          <a:p>
            <a:r>
              <a:rPr lang="en-US" dirty="0" smtClean="0"/>
              <a:t>But quickly got overcrowded</a:t>
            </a:r>
          </a:p>
        </p:txBody>
      </p:sp>
    </p:spTree>
    <p:extLst>
      <p:ext uri="{BB962C8B-B14F-4D97-AF65-F5344CB8AC3E}">
        <p14:creationId xmlns:p14="http://schemas.microsoft.com/office/powerpoint/2010/main" xmlns="" val="976195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from Rural areas</a:t>
            </a:r>
            <a:endParaRPr lang="en-US" dirty="0"/>
          </a:p>
        </p:txBody>
      </p:sp>
      <p:sp>
        <p:nvSpPr>
          <p:cNvPr id="3" name="Content Placeholder 2"/>
          <p:cNvSpPr>
            <a:spLocks noGrp="1"/>
          </p:cNvSpPr>
          <p:nvPr>
            <p:ph idx="1"/>
          </p:nvPr>
        </p:nvSpPr>
        <p:spPr/>
        <p:txBody>
          <a:bodyPr/>
          <a:lstStyle/>
          <a:p>
            <a:r>
              <a:rPr lang="en-US" dirty="0" smtClean="0"/>
              <a:t>Many moved from rural areas because</a:t>
            </a:r>
          </a:p>
          <a:p>
            <a:pPr lvl="1"/>
            <a:r>
              <a:rPr lang="en-US" dirty="0" smtClean="0"/>
              <a:t>Technology reduced number of laborers needed</a:t>
            </a:r>
          </a:p>
          <a:p>
            <a:pPr lvl="1"/>
            <a:r>
              <a:rPr lang="en-US" dirty="0" smtClean="0"/>
              <a:t>Escape racial violence in the South</a:t>
            </a:r>
          </a:p>
          <a:p>
            <a:pPr lvl="1"/>
            <a:r>
              <a:rPr lang="en-US" dirty="0" smtClean="0"/>
              <a:t>Escape political oppression</a:t>
            </a:r>
          </a:p>
          <a:p>
            <a:pPr lvl="1"/>
            <a:r>
              <a:rPr lang="en-US" dirty="0" smtClean="0"/>
              <a:t>To seek better jobs</a:t>
            </a:r>
            <a:endParaRPr lang="en-US" dirty="0"/>
          </a:p>
        </p:txBody>
      </p:sp>
    </p:spTree>
    <p:extLst>
      <p:ext uri="{BB962C8B-B14F-4D97-AF65-F5344CB8AC3E}">
        <p14:creationId xmlns:p14="http://schemas.microsoft.com/office/powerpoint/2010/main" xmlns="" val="1990413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468</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Urbanization Associated with Problems    Dr.K.Indhira Guest Lecturer,  Department of Geography,  Govt College for Women (Autonomous), Kumbakonam </vt:lpstr>
      <vt:lpstr>Immigration </vt:lpstr>
      <vt:lpstr>Growth of Urban Population</vt:lpstr>
      <vt:lpstr>This is the topic of this section…   The Challenges of Urbanization</vt:lpstr>
      <vt:lpstr>Why did immigrants settle in cities?</vt:lpstr>
      <vt:lpstr>How many immigrants?</vt:lpstr>
      <vt:lpstr>The Americanization Movement</vt:lpstr>
      <vt:lpstr>Immigrant response</vt:lpstr>
      <vt:lpstr>Migration from Rural areas</vt:lpstr>
      <vt:lpstr>Urban Problems</vt:lpstr>
      <vt:lpstr>Reform Movements</vt:lpstr>
      <vt:lpstr>Slide 12</vt:lpstr>
      <vt:lpstr>Slide 13</vt:lpstr>
      <vt:lpstr>Slide 14</vt:lpstr>
      <vt:lpstr>Slide 15</vt:lpstr>
    </vt:vector>
  </TitlesOfParts>
  <Company>St. Louis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SLPS</dc:creator>
  <cp:lastModifiedBy>ELCOT</cp:lastModifiedBy>
  <cp:revision>16</cp:revision>
  <dcterms:created xsi:type="dcterms:W3CDTF">2015-11-03T14:39:43Z</dcterms:created>
  <dcterms:modified xsi:type="dcterms:W3CDTF">2020-12-12T05:50:54Z</dcterms:modified>
</cp:coreProperties>
</file>