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2" r:id="rId5"/>
    <p:sldId id="268" r:id="rId6"/>
    <p:sldId id="269" r:id="rId7"/>
    <p:sldId id="270" r:id="rId8"/>
    <p:sldId id="271" r:id="rId9"/>
    <p:sldId id="272" r:id="rId10"/>
    <p:sldId id="273" r:id="rId11"/>
    <p:sldId id="274" r:id="rId12"/>
    <p:sldId id="275" r:id="rId13"/>
    <p:sldId id="276" r:id="rId14"/>
    <p:sldId id="277" r:id="rId15"/>
    <p:sldId id="263" r:id="rId16"/>
    <p:sldId id="264" r:id="rId17"/>
    <p:sldId id="265" r:id="rId18"/>
    <p:sldId id="266" r:id="rId19"/>
    <p:sldId id="26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A287"/>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40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0300F4-28BC-4850-9301-77F020F1B685}" type="datetimeFigureOut">
              <a:rPr lang="en-US" smtClean="0"/>
              <a:pPr/>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32B670-4BC6-4E04-A036-05492B5A9737}" type="slidenum">
              <a:rPr lang="en-US" smtClean="0"/>
              <a:pPr/>
              <a:t>‹#›</a:t>
            </a:fld>
            <a:endParaRPr lang="en-US"/>
          </a:p>
        </p:txBody>
      </p:sp>
    </p:spTree>
    <p:extLst>
      <p:ext uri="{BB962C8B-B14F-4D97-AF65-F5344CB8AC3E}">
        <p14:creationId xmlns:p14="http://schemas.microsoft.com/office/powerpoint/2010/main" val="3112198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0300F4-28BC-4850-9301-77F020F1B685}" type="datetimeFigureOut">
              <a:rPr lang="en-US" smtClean="0"/>
              <a:pPr/>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32B670-4BC6-4E04-A036-05492B5A9737}" type="slidenum">
              <a:rPr lang="en-US" smtClean="0"/>
              <a:pPr/>
              <a:t>‹#›</a:t>
            </a:fld>
            <a:endParaRPr lang="en-US"/>
          </a:p>
        </p:txBody>
      </p:sp>
    </p:spTree>
    <p:extLst>
      <p:ext uri="{BB962C8B-B14F-4D97-AF65-F5344CB8AC3E}">
        <p14:creationId xmlns:p14="http://schemas.microsoft.com/office/powerpoint/2010/main" val="2072915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0300F4-28BC-4850-9301-77F020F1B685}" type="datetimeFigureOut">
              <a:rPr lang="en-US" smtClean="0"/>
              <a:pPr/>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32B670-4BC6-4E04-A036-05492B5A9737}" type="slidenum">
              <a:rPr lang="en-US" smtClean="0"/>
              <a:pPr/>
              <a:t>‹#›</a:t>
            </a:fld>
            <a:endParaRPr lang="en-US"/>
          </a:p>
        </p:txBody>
      </p:sp>
    </p:spTree>
    <p:extLst>
      <p:ext uri="{BB962C8B-B14F-4D97-AF65-F5344CB8AC3E}">
        <p14:creationId xmlns:p14="http://schemas.microsoft.com/office/powerpoint/2010/main" val="610121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0300F4-28BC-4850-9301-77F020F1B685}" type="datetimeFigureOut">
              <a:rPr lang="en-US" smtClean="0"/>
              <a:pPr/>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32B670-4BC6-4E04-A036-05492B5A9737}" type="slidenum">
              <a:rPr lang="en-US" smtClean="0"/>
              <a:pPr/>
              <a:t>‹#›</a:t>
            </a:fld>
            <a:endParaRPr lang="en-US"/>
          </a:p>
        </p:txBody>
      </p:sp>
    </p:spTree>
    <p:extLst>
      <p:ext uri="{BB962C8B-B14F-4D97-AF65-F5344CB8AC3E}">
        <p14:creationId xmlns:p14="http://schemas.microsoft.com/office/powerpoint/2010/main" val="3710791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0300F4-28BC-4850-9301-77F020F1B685}" type="datetimeFigureOut">
              <a:rPr lang="en-US" smtClean="0"/>
              <a:pPr/>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32B670-4BC6-4E04-A036-05492B5A9737}" type="slidenum">
              <a:rPr lang="en-US" smtClean="0"/>
              <a:pPr/>
              <a:t>‹#›</a:t>
            </a:fld>
            <a:endParaRPr lang="en-US"/>
          </a:p>
        </p:txBody>
      </p:sp>
    </p:spTree>
    <p:extLst>
      <p:ext uri="{BB962C8B-B14F-4D97-AF65-F5344CB8AC3E}">
        <p14:creationId xmlns:p14="http://schemas.microsoft.com/office/powerpoint/2010/main" val="3294502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0300F4-28BC-4850-9301-77F020F1B685}" type="datetimeFigureOut">
              <a:rPr lang="en-US" smtClean="0"/>
              <a:pPr/>
              <a:t>12/14/2020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32B670-4BC6-4E04-A036-05492B5A9737}" type="slidenum">
              <a:rPr lang="en-US" smtClean="0"/>
              <a:pPr/>
              <a:t>‹#›</a:t>
            </a:fld>
            <a:endParaRPr lang="en-US"/>
          </a:p>
        </p:txBody>
      </p:sp>
    </p:spTree>
    <p:extLst>
      <p:ext uri="{BB962C8B-B14F-4D97-AF65-F5344CB8AC3E}">
        <p14:creationId xmlns:p14="http://schemas.microsoft.com/office/powerpoint/2010/main" val="1630826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0300F4-28BC-4850-9301-77F020F1B685}" type="datetimeFigureOut">
              <a:rPr lang="en-US" smtClean="0"/>
              <a:pPr/>
              <a:t>12/14/2020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32B670-4BC6-4E04-A036-05492B5A9737}" type="slidenum">
              <a:rPr lang="en-US" smtClean="0"/>
              <a:pPr/>
              <a:t>‹#›</a:t>
            </a:fld>
            <a:endParaRPr lang="en-US"/>
          </a:p>
        </p:txBody>
      </p:sp>
    </p:spTree>
    <p:extLst>
      <p:ext uri="{BB962C8B-B14F-4D97-AF65-F5344CB8AC3E}">
        <p14:creationId xmlns:p14="http://schemas.microsoft.com/office/powerpoint/2010/main" val="3342431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0300F4-28BC-4850-9301-77F020F1B685}" type="datetimeFigureOut">
              <a:rPr lang="en-US" smtClean="0"/>
              <a:pPr/>
              <a:t>12/14/2020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32B670-4BC6-4E04-A036-05492B5A9737}" type="slidenum">
              <a:rPr lang="en-US" smtClean="0"/>
              <a:pPr/>
              <a:t>‹#›</a:t>
            </a:fld>
            <a:endParaRPr lang="en-US"/>
          </a:p>
        </p:txBody>
      </p:sp>
    </p:spTree>
    <p:extLst>
      <p:ext uri="{BB962C8B-B14F-4D97-AF65-F5344CB8AC3E}">
        <p14:creationId xmlns:p14="http://schemas.microsoft.com/office/powerpoint/2010/main" val="3565073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0300F4-28BC-4850-9301-77F020F1B685}" type="datetimeFigureOut">
              <a:rPr lang="en-US" smtClean="0"/>
              <a:pPr/>
              <a:t>12/14/2020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32B670-4BC6-4E04-A036-05492B5A9737}" type="slidenum">
              <a:rPr lang="en-US" smtClean="0"/>
              <a:pPr/>
              <a:t>‹#›</a:t>
            </a:fld>
            <a:endParaRPr lang="en-US"/>
          </a:p>
        </p:txBody>
      </p:sp>
    </p:spTree>
    <p:extLst>
      <p:ext uri="{BB962C8B-B14F-4D97-AF65-F5344CB8AC3E}">
        <p14:creationId xmlns:p14="http://schemas.microsoft.com/office/powerpoint/2010/main" val="3210880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0300F4-28BC-4850-9301-77F020F1B685}" type="datetimeFigureOut">
              <a:rPr lang="en-US" smtClean="0"/>
              <a:pPr/>
              <a:t>12/14/2020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32B670-4BC6-4E04-A036-05492B5A9737}" type="slidenum">
              <a:rPr lang="en-US" smtClean="0"/>
              <a:pPr/>
              <a:t>‹#›</a:t>
            </a:fld>
            <a:endParaRPr lang="en-US"/>
          </a:p>
        </p:txBody>
      </p:sp>
    </p:spTree>
    <p:extLst>
      <p:ext uri="{BB962C8B-B14F-4D97-AF65-F5344CB8AC3E}">
        <p14:creationId xmlns:p14="http://schemas.microsoft.com/office/powerpoint/2010/main" val="1853813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0300F4-28BC-4850-9301-77F020F1B685}" type="datetimeFigureOut">
              <a:rPr lang="en-US" smtClean="0"/>
              <a:pPr/>
              <a:t>12/14/2020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32B670-4BC6-4E04-A036-05492B5A9737}" type="slidenum">
              <a:rPr lang="en-US" smtClean="0"/>
              <a:pPr/>
              <a:t>‹#›</a:t>
            </a:fld>
            <a:endParaRPr lang="en-US"/>
          </a:p>
        </p:txBody>
      </p:sp>
    </p:spTree>
    <p:extLst>
      <p:ext uri="{BB962C8B-B14F-4D97-AF65-F5344CB8AC3E}">
        <p14:creationId xmlns:p14="http://schemas.microsoft.com/office/powerpoint/2010/main" val="29833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0300F4-28BC-4850-9301-77F020F1B685}" type="datetimeFigureOut">
              <a:rPr lang="en-US" smtClean="0"/>
              <a:pPr/>
              <a:t>12/14/2020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32B670-4BC6-4E04-A036-05492B5A9737}" type="slidenum">
              <a:rPr lang="en-US" smtClean="0"/>
              <a:pPr/>
              <a:t>‹#›</a:t>
            </a:fld>
            <a:endParaRPr lang="en-US"/>
          </a:p>
        </p:txBody>
      </p:sp>
    </p:spTree>
    <p:extLst>
      <p:ext uri="{BB962C8B-B14F-4D97-AF65-F5344CB8AC3E}">
        <p14:creationId xmlns:p14="http://schemas.microsoft.com/office/powerpoint/2010/main" val="1824994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orldblaze.in/facts-about-pune/"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orldblaze.in/10-interesting-facts-about-kolkata-calcutta/"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3" Type="http://schemas.openxmlformats.org/officeDocument/2006/relationships/hyperlink" Target="https://worldblaze.in/10-facts-about-mumbai/"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3" Type="http://schemas.openxmlformats.org/officeDocument/2006/relationships/hyperlink" Target="https://worldblaze.in/10-interesting-facts-about-delhi/"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5.xml.rels><?xml version="1.0" encoding="UTF-8" standalone="yes"?>
<Relationships xmlns="http://schemas.openxmlformats.org/package/2006/relationships"><Relationship Id="rId2" Type="http://schemas.openxmlformats.org/officeDocument/2006/relationships/hyperlink" Target="https://www.indianetzone.com/2/mumbai.ht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ndianetzone.com/3/west_bengal.htm" TargetMode="External"/><Relationship Id="rId7" Type="http://schemas.openxmlformats.org/officeDocument/2006/relationships/image" Target="../media/image13.jpeg"/><Relationship Id="rId2" Type="http://schemas.openxmlformats.org/officeDocument/2006/relationships/hyperlink" Target="https://www.indianetzone.com/2/kolkata.htm" TargetMode="External"/><Relationship Id="rId1" Type="http://schemas.openxmlformats.org/officeDocument/2006/relationships/slideLayout" Target="../slideLayouts/slideLayout2.xml"/><Relationship Id="rId6" Type="http://schemas.openxmlformats.org/officeDocument/2006/relationships/hyperlink" Target="https://www.indianetzone.com/2/chennai.htm" TargetMode="External"/><Relationship Id="rId5" Type="http://schemas.openxmlformats.org/officeDocument/2006/relationships/hyperlink" Target="https://www.indianetzone.com/39/ancient_history_india.htm" TargetMode="External"/><Relationship Id="rId4" Type="http://schemas.openxmlformats.org/officeDocument/2006/relationships/hyperlink" Target="https://www.indianetzone.com/2/indian_philosophy.htm"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www.indianetzone.com/3/puducherry.htm" TargetMode="External"/><Relationship Id="rId3" Type="http://schemas.openxmlformats.org/officeDocument/2006/relationships/hyperlink" Target="https://www.indianetzone.com/3/karnataka.htm" TargetMode="External"/><Relationship Id="rId7" Type="http://schemas.openxmlformats.org/officeDocument/2006/relationships/hyperlink" Target="https://www.indianetzone.com/62/cubbon_park.htm" TargetMode="External"/><Relationship Id="rId2" Type="http://schemas.openxmlformats.org/officeDocument/2006/relationships/hyperlink" Target="https://www.indianetzone.com/3/bangalore.htm" TargetMode="External"/><Relationship Id="rId1" Type="http://schemas.openxmlformats.org/officeDocument/2006/relationships/slideLayout" Target="../slideLayouts/slideLayout2.xml"/><Relationship Id="rId6" Type="http://schemas.openxmlformats.org/officeDocument/2006/relationships/hyperlink" Target="https://www.indianetzone.com/17/lal_bagh_bangalore_karnataka.htm" TargetMode="External"/><Relationship Id="rId5" Type="http://schemas.openxmlformats.org/officeDocument/2006/relationships/hyperlink" Target="https://www.indianetzone.com/2/kannada_films.htm" TargetMode="External"/><Relationship Id="rId10" Type="http://schemas.openxmlformats.org/officeDocument/2006/relationships/hyperlink" Target="https://www.indianetzone.com/3/hyderabad.htm" TargetMode="External"/><Relationship Id="rId4" Type="http://schemas.openxmlformats.org/officeDocument/2006/relationships/hyperlink" Target="https://www.indianetzone.com/42/information_technology_india.htm" TargetMode="External"/><Relationship Id="rId9" Type="http://schemas.openxmlformats.org/officeDocument/2006/relationships/hyperlink" Target="https://www.indianetzone.com/20/nandi_hill_karnataka.htm"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ndianetzone.com/2/gujarat.htm" TargetMode="External"/><Relationship Id="rId7" Type="http://schemas.openxmlformats.org/officeDocument/2006/relationships/hyperlink" Target="https://www.indianetzone.com/23/pune_maharashtra.htm" TargetMode="External"/><Relationship Id="rId2" Type="http://schemas.openxmlformats.org/officeDocument/2006/relationships/hyperlink" Target="https://www.indianetzone.com/4/ahmedabad.htm" TargetMode="External"/><Relationship Id="rId1" Type="http://schemas.openxmlformats.org/officeDocument/2006/relationships/slideLayout" Target="../slideLayouts/slideLayout2.xml"/><Relationship Id="rId6" Type="http://schemas.openxmlformats.org/officeDocument/2006/relationships/hyperlink" Target="https://www.indianetzone.com/78/textiles_india.htm" TargetMode="External"/><Relationship Id="rId5" Type="http://schemas.openxmlformats.org/officeDocument/2006/relationships/hyperlink" Target="https://www.indianetzone.com/55/sabarmati_ashram.htm" TargetMode="External"/><Relationship Id="rId4" Type="http://schemas.openxmlformats.org/officeDocument/2006/relationships/hyperlink" Target="https://www.indianetzone.com/4/sabarmati_river.htm" TargetMode="External"/></Relationships>
</file>

<file path=ppt/slides/_rels/slide19.xml.rels><?xml version="1.0" encoding="UTF-8" standalone="yes"?>
<Relationships xmlns="http://schemas.openxmlformats.org/package/2006/relationships"><Relationship Id="rId13" Type="http://schemas.openxmlformats.org/officeDocument/2006/relationships/hyperlink" Target="https://www.indianetzone.com/3/kozhikode.htm" TargetMode="External"/><Relationship Id="rId18" Type="http://schemas.openxmlformats.org/officeDocument/2006/relationships/hyperlink" Target="https://www.indianetzone.com/7/mallapuram.htm" TargetMode="External"/><Relationship Id="rId26" Type="http://schemas.openxmlformats.org/officeDocument/2006/relationships/hyperlink" Target="https://www.indianetzone.com/55/meerut.htm" TargetMode="External"/><Relationship Id="rId21" Type="http://schemas.openxmlformats.org/officeDocument/2006/relationships/hyperlink" Target="https://www.indianetzone.com/4/ludhiana.htm" TargetMode="External"/><Relationship Id="rId34" Type="http://schemas.openxmlformats.org/officeDocument/2006/relationships/hyperlink" Target="https://www.indianetzone.com/4/allahabad.htm" TargetMode="External"/><Relationship Id="rId7" Type="http://schemas.openxmlformats.org/officeDocument/2006/relationships/hyperlink" Target="https://www.indianetzone.com/40/ghaziabad.htm" TargetMode="External"/><Relationship Id="rId12" Type="http://schemas.openxmlformats.org/officeDocument/2006/relationships/hyperlink" Target="https://www.indianetzone.com/40/visakhapatnam.htm" TargetMode="External"/><Relationship Id="rId17" Type="http://schemas.openxmlformats.org/officeDocument/2006/relationships/hyperlink" Target="https://www.indianetzone.com/4/agra.htm" TargetMode="External"/><Relationship Id="rId25" Type="http://schemas.openxmlformats.org/officeDocument/2006/relationships/hyperlink" Target="https://www.indianetzone.com/4/varanasi.htm" TargetMode="External"/><Relationship Id="rId33" Type="http://schemas.openxmlformats.org/officeDocument/2006/relationships/hyperlink" Target="https://www.indianetzone.com/6/virar.htm" TargetMode="External"/><Relationship Id="rId38" Type="http://schemas.openxmlformats.org/officeDocument/2006/relationships/hyperlink" Target="https://www.indianetzone.com/5/demographies_india.htm" TargetMode="External"/><Relationship Id="rId2" Type="http://schemas.openxmlformats.org/officeDocument/2006/relationships/hyperlink" Target="https://www.indianetzone.com/7/surat_gujarat.htm" TargetMode="External"/><Relationship Id="rId16" Type="http://schemas.openxmlformats.org/officeDocument/2006/relationships/hyperlink" Target="https://www.indianetzone.com/6/vadodara.htm" TargetMode="External"/><Relationship Id="rId20" Type="http://schemas.openxmlformats.org/officeDocument/2006/relationships/hyperlink" Target="https://www.indianetzone.com/3/kannur.htm" TargetMode="External"/><Relationship Id="rId29" Type="http://schemas.openxmlformats.org/officeDocument/2006/relationships/hyperlink" Target="https://www.indianetzone.com/11/jabalpurmadhya_pradesh.htm" TargetMode="External"/><Relationship Id="rId1" Type="http://schemas.openxmlformats.org/officeDocument/2006/relationships/slideLayout" Target="../slideLayouts/slideLayout2.xml"/><Relationship Id="rId6" Type="http://schemas.openxmlformats.org/officeDocument/2006/relationships/hyperlink" Target="https://www.indianetzone.com/39/nagpur.htm" TargetMode="External"/><Relationship Id="rId11" Type="http://schemas.openxmlformats.org/officeDocument/2006/relationships/hyperlink" Target="https://www.indianetzone.com/3/patna.htm" TargetMode="External"/><Relationship Id="rId24" Type="http://schemas.openxmlformats.org/officeDocument/2006/relationships/hyperlink" Target="https://www.indianetzone.com/27/madurai_tamil_nadu.htm" TargetMode="External"/><Relationship Id="rId32" Type="http://schemas.openxmlformats.org/officeDocument/2006/relationships/hyperlink" Target="https://www.indianetzone.com/11/gwalior_division.htm" TargetMode="External"/><Relationship Id="rId37" Type="http://schemas.openxmlformats.org/officeDocument/2006/relationships/hyperlink" Target="https://www.indianetzone.com/9/kollam_kerala.htm" TargetMode="External"/><Relationship Id="rId5" Type="http://schemas.openxmlformats.org/officeDocument/2006/relationships/hyperlink" Target="https://www.indianetzone.com/39/lucknow.htm" TargetMode="External"/><Relationship Id="rId15" Type="http://schemas.openxmlformats.org/officeDocument/2006/relationships/hyperlink" Target="https://www.indianetzone.com/7/thrissur.htm" TargetMode="External"/><Relationship Id="rId23" Type="http://schemas.openxmlformats.org/officeDocument/2006/relationships/hyperlink" Target="https://www.indianetzone.com/3/vijayawada.htm" TargetMode="External"/><Relationship Id="rId28" Type="http://schemas.openxmlformats.org/officeDocument/2006/relationships/hyperlink" Target="https://www.indianetzone.com/49/rajkot_district.htm" TargetMode="External"/><Relationship Id="rId36" Type="http://schemas.openxmlformats.org/officeDocument/2006/relationships/hyperlink" Target="https://www.indianetzone.com/6/aurangabad_bihar.htm" TargetMode="External"/><Relationship Id="rId10" Type="http://schemas.openxmlformats.org/officeDocument/2006/relationships/hyperlink" Target="https://www.indianetzone.com/3/kochi.htm" TargetMode="External"/><Relationship Id="rId19" Type="http://schemas.openxmlformats.org/officeDocument/2006/relationships/hyperlink" Target="https://www.indianetzone.com/6/thiruvananthapuramhtm.htm" TargetMode="External"/><Relationship Id="rId31" Type="http://schemas.openxmlformats.org/officeDocument/2006/relationships/hyperlink" Target="https://www.indianetzone.com/3/srinagar.htm" TargetMode="External"/><Relationship Id="rId4" Type="http://schemas.openxmlformats.org/officeDocument/2006/relationships/hyperlink" Target="https://www.indianetzone.com/40/kanpur.htm" TargetMode="External"/><Relationship Id="rId9" Type="http://schemas.openxmlformats.org/officeDocument/2006/relationships/hyperlink" Target="https://www.indianetzone.com/41/coimbatore.htm" TargetMode="External"/><Relationship Id="rId14" Type="http://schemas.openxmlformats.org/officeDocument/2006/relationships/hyperlink" Target="https://www.indianetzone.com/5/bhopal.htm" TargetMode="External"/><Relationship Id="rId22" Type="http://schemas.openxmlformats.org/officeDocument/2006/relationships/hyperlink" Target="https://www.indianetzone.com/16/nashik_city_maharashtra.htm" TargetMode="External"/><Relationship Id="rId27" Type="http://schemas.openxmlformats.org/officeDocument/2006/relationships/hyperlink" Target="https://www.indianetzone.com/40/faridabad.htm" TargetMode="External"/><Relationship Id="rId30" Type="http://schemas.openxmlformats.org/officeDocument/2006/relationships/hyperlink" Target="https://www.indianetzone.com/11/jabalpur_district.htm" TargetMode="External"/><Relationship Id="rId35" Type="http://schemas.openxmlformats.org/officeDocument/2006/relationships/hyperlink" Target="https://www.indianetzone.com/3/dhanbad.htm" TargetMode="External"/><Relationship Id="rId8" Type="http://schemas.openxmlformats.org/officeDocument/2006/relationships/hyperlink" Target="https://www.indianetzone.com/23/indore_madhya_pradesh.htm" TargetMode="External"/><Relationship Id="rId3" Type="http://schemas.openxmlformats.org/officeDocument/2006/relationships/hyperlink" Target="https://www.indianetzone.com/37/jaipur.htm"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hyperlink" Target="https://www.indianetzone.com/48/indian_political_culture.htm" TargetMode="External"/><Relationship Id="rId7" Type="http://schemas.openxmlformats.org/officeDocument/2006/relationships/hyperlink" Target="https://www.indianetzone.com/5/cities_india.htm" TargetMode="External"/><Relationship Id="rId2" Type="http://schemas.openxmlformats.org/officeDocument/2006/relationships/hyperlink" Target="https://www.indianetzone.com/4/history_indian_economy.htm" TargetMode="External"/><Relationship Id="rId1" Type="http://schemas.openxmlformats.org/officeDocument/2006/relationships/slideLayout" Target="../slideLayouts/slideLayout2.xml"/><Relationship Id="rId6" Type="http://schemas.openxmlformats.org/officeDocument/2006/relationships/hyperlink" Target="https://www.indianetzone.com/3/indian_railways.htm" TargetMode="External"/><Relationship Id="rId5" Type="http://schemas.openxmlformats.org/officeDocument/2006/relationships/hyperlink" Target="https://www.indianetzone.com/25/airways_india.htm" TargetMode="External"/><Relationship Id="rId4" Type="http://schemas.openxmlformats.org/officeDocument/2006/relationships/hyperlink" Target="https://www.indianetzone.com/25/roadways_india.ht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ndianetzone.com/45/amendment_indian_constitution.htm" TargetMode="External"/><Relationship Id="rId2" Type="http://schemas.openxmlformats.org/officeDocument/2006/relationships/hyperlink" Target="https://www.indianetzone.com/2/constitution_india.htm" TargetMode="External"/><Relationship Id="rId1" Type="http://schemas.openxmlformats.org/officeDocument/2006/relationships/slideLayout" Target="../slideLayouts/slideLayout2.xml"/><Relationship Id="rId5" Type="http://schemas.openxmlformats.org/officeDocument/2006/relationships/hyperlink" Target="https://www.indianetzone.com/8/governors_india.htm" TargetMode="External"/><Relationship Id="rId4" Type="http://schemas.openxmlformats.org/officeDocument/2006/relationships/hyperlink" Target="https://www.indianetzone.com/40/panchayat_system_india.htm"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orldblaze.in/10-interesting-facts-about-madhya-pradesh/" TargetMode="External"/><Relationship Id="rId2" Type="http://schemas.openxmlformats.org/officeDocument/2006/relationships/hyperlink" Target="https://www.worldblaze.in/"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hyperlink" Target="https://worldblaze.in/10-facts-about-ahmedabad/"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s://worldblaze.in/10-interesting-facts-about-gujarat-that-will-amaze-you/"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orldblaze.in/10-interesting-facts-about-chennai/"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hyperlink" Target="https://worldblaze.in/10-interesting-facts-about-hyderabad/"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hyperlink" Target="https://worldblaze.in/10-interesting-facts-about-charminar-hyderabad/" TargetMode="External"/><Relationship Id="rId4" Type="http://schemas.openxmlformats.org/officeDocument/2006/relationships/hyperlink" Target="https://worldblaze.in/10-interesting-facts-about-telangana-state-indi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1700808"/>
            <a:ext cx="7916416" cy="1470025"/>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latin typeface="Algerian" panose="04020705040A02060702" pitchFamily="82" charset="0"/>
              </a:rPr>
              <a:t>Indian Metropolitan Cities</a:t>
            </a: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IN" sz="2200" dirty="0" err="1" smtClean="0"/>
              <a:t>Dr.K.Indhira</a:t>
            </a:r>
            <a:r>
              <a:rPr lang="en-IN" sz="2200" dirty="0" smtClean="0"/>
              <a:t/>
            </a:r>
            <a:br>
              <a:rPr lang="en-IN" sz="2200" dirty="0" smtClean="0"/>
            </a:br>
            <a:r>
              <a:rPr lang="en-IN" sz="2200" dirty="0" smtClean="0"/>
              <a:t>Guest Lecturer, </a:t>
            </a:r>
            <a:br>
              <a:rPr lang="en-IN" sz="2200" dirty="0" smtClean="0"/>
            </a:br>
            <a:r>
              <a:rPr lang="en-IN" sz="2200" dirty="0" smtClean="0"/>
              <a:t>Department of Geography, </a:t>
            </a:r>
            <a:br>
              <a:rPr lang="en-IN" sz="2200" dirty="0" smtClean="0"/>
            </a:br>
            <a:r>
              <a:rPr lang="en-IN" sz="2200" dirty="0" smtClean="0"/>
              <a:t>Govt College for Women (Autonomous),</a:t>
            </a:r>
            <a:br>
              <a:rPr lang="en-IN" sz="2200" dirty="0" smtClean="0"/>
            </a:br>
            <a:r>
              <a:rPr lang="en-IN" sz="2200" dirty="0" err="1" smtClean="0"/>
              <a:t>Kumbakonam</a:t>
            </a:r>
            <a:r>
              <a:rPr lang="en-US" dirty="0" smtClean="0"/>
              <a:t/>
            </a:r>
            <a:br>
              <a:rPr lang="en-US" dirty="0" smtClean="0"/>
            </a:br>
            <a:endParaRPr lang="en-US" dirty="0"/>
          </a:p>
        </p:txBody>
      </p:sp>
    </p:spTree>
    <p:extLst>
      <p:ext uri="{BB962C8B-B14F-4D97-AF65-F5344CB8AC3E}">
        <p14:creationId xmlns:p14="http://schemas.microsoft.com/office/powerpoint/2010/main" val="231680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107504" y="-1525725"/>
            <a:ext cx="8856984" cy="3508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1" i="0" u="none" strike="noStrike" cap="none" normalizeH="0" baseline="0" dirty="0" smtClean="0">
              <a:ln>
                <a:noFill/>
              </a:ln>
              <a:solidFill>
                <a:srgbClr val="136EBF"/>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b="1" dirty="0">
              <a:solidFill>
                <a:srgbClr val="136EBF"/>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1" i="0" u="none" strike="noStrike" cap="none" normalizeH="0" baseline="0" dirty="0" smtClean="0">
              <a:ln>
                <a:noFill/>
              </a:ln>
              <a:solidFill>
                <a:srgbClr val="136EBF"/>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b="1" dirty="0">
              <a:solidFill>
                <a:srgbClr val="136EBF"/>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1" i="0" u="none" strike="noStrike" cap="none" normalizeH="0" baseline="0" dirty="0" smtClean="0">
              <a:ln>
                <a:noFill/>
              </a:ln>
              <a:solidFill>
                <a:srgbClr val="136EBF"/>
              </a:solidFill>
              <a:effectLst/>
              <a:latin typeface="&amp;quo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136EBF"/>
                </a:solidFill>
                <a:effectLst/>
                <a:latin typeface="&amp;quot"/>
              </a:rPr>
              <a:t>Pune</a:t>
            </a:r>
            <a:r>
              <a:rPr kumimoji="0" lang="en-US" altLang="en-US" sz="1400" b="0" i="0" u="none" strike="noStrike" cap="none" normalizeH="0" baseline="0" dirty="0" smtClean="0">
                <a:ln>
                  <a:noFill/>
                </a:ln>
                <a:solidFill>
                  <a:srgbClr val="333333"/>
                </a:solidFill>
                <a:effectLst/>
                <a:latin typeface="&amp;quot"/>
              </a:rPr>
              <a:t>                                            </a:t>
            </a:r>
            <a:endParaRPr kumimoji="0" lang="en-US" altLang="en-US" sz="8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333333"/>
                </a:solidFill>
                <a:effectLst/>
                <a:latin typeface="&amp;quot"/>
              </a:rPr>
              <a:t>The city of </a:t>
            </a:r>
            <a:r>
              <a:rPr kumimoji="0" lang="en-US" altLang="en-US" sz="1400" b="0" i="0" u="none" strike="noStrike" cap="none" normalizeH="0" baseline="0" dirty="0" smtClean="0">
                <a:ln>
                  <a:noFill/>
                </a:ln>
                <a:solidFill>
                  <a:srgbClr val="3D8FE8"/>
                </a:solidFill>
                <a:effectLst/>
                <a:latin typeface="&amp;quot"/>
                <a:hlinkClick r:id="rId3"/>
              </a:rPr>
              <a:t>Pune</a:t>
            </a:r>
            <a:r>
              <a:rPr kumimoji="0" lang="en-US" altLang="en-US" sz="1400" b="0" i="0" u="none" strike="noStrike" cap="none" normalizeH="0" baseline="0" dirty="0" smtClean="0">
                <a:ln>
                  <a:noFill/>
                </a:ln>
                <a:solidFill>
                  <a:srgbClr val="333333"/>
                </a:solidFill>
                <a:effectLst/>
                <a:latin typeface="&amp;quot"/>
              </a:rPr>
              <a:t> comes next on the list of top 12 metropolitan cities of India, which has made it to the list on account of being home of some of the best educational institutions, corporate houses and shopping malls in the city. The city has an area of 243 </a:t>
            </a:r>
            <a:r>
              <a:rPr kumimoji="0" lang="en-US" altLang="en-US" sz="1400" b="0" i="0" u="none" strike="noStrike" cap="none" normalizeH="0" baseline="0" dirty="0" err="1" smtClean="0">
                <a:ln>
                  <a:noFill/>
                </a:ln>
                <a:solidFill>
                  <a:srgbClr val="333333"/>
                </a:solidFill>
                <a:effectLst/>
                <a:latin typeface="&amp;quot"/>
              </a:rPr>
              <a:t>sq</a:t>
            </a:r>
            <a:r>
              <a:rPr kumimoji="0" lang="en-US" altLang="en-US" sz="1400" b="0" i="0" u="none" strike="noStrike" cap="none" normalizeH="0" baseline="0" dirty="0" smtClean="0">
                <a:ln>
                  <a:noFill/>
                </a:ln>
                <a:solidFill>
                  <a:srgbClr val="333333"/>
                </a:solidFill>
                <a:effectLst/>
                <a:latin typeface="&amp;quot"/>
              </a:rPr>
              <a:t> km and the population of the city has grown to 3.1 Million. In addition to this, the city has a budding IT industry which has a lot of population increase in the city. Apart from this, the city also has an air base which is responsible for the protection of western command. The city is still under development it is also one of the best city to live in.</a:t>
            </a:r>
          </a:p>
        </p:txBody>
      </p:sp>
      <p:pic>
        <p:nvPicPr>
          <p:cNvPr id="5123" name="Picture 3" descr="pun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5896" y="2852936"/>
            <a:ext cx="4857750" cy="2905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4039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130299" y="492106"/>
            <a:ext cx="9013701"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136EBF"/>
                </a:solidFill>
                <a:effectLst/>
                <a:latin typeface="&amp;quot"/>
              </a:rPr>
              <a:t>Bengaluru (Bangalore)</a:t>
            </a:r>
            <a:r>
              <a:rPr kumimoji="0" lang="en-US" altLang="en-US" sz="1400" b="0" i="0" u="none" strike="noStrike" cap="none" normalizeH="0" baseline="0" dirty="0" smtClean="0">
                <a:ln>
                  <a:noFill/>
                </a:ln>
                <a:solidFill>
                  <a:srgbClr val="333333"/>
                </a:solidFill>
                <a:effectLst/>
                <a:latin typeface="&amp;quot"/>
              </a:rPr>
              <a:t>                                                                                                   </a:t>
            </a:r>
            <a:endParaRPr kumimoji="0" lang="en-US" altLang="en-US" sz="8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333333"/>
                </a:solidFill>
                <a:effectLst/>
                <a:latin typeface="&amp;quot"/>
              </a:rPr>
              <a:t>Also called the Silicon Valley of India, Bengaluru is the IT hub of the </a:t>
            </a:r>
            <a:r>
              <a:rPr kumimoji="0" lang="en-US" altLang="en-US" sz="1400" b="0" i="0" u="none" strike="noStrike" cap="none" normalizeH="0" baseline="0" dirty="0" err="1" smtClean="0">
                <a:ln>
                  <a:noFill/>
                </a:ln>
                <a:solidFill>
                  <a:srgbClr val="333333"/>
                </a:solidFill>
                <a:effectLst/>
                <a:latin typeface="&amp;quot"/>
              </a:rPr>
              <a:t>country,with</a:t>
            </a:r>
            <a:r>
              <a:rPr kumimoji="0" lang="en-US" altLang="en-US" sz="1400" b="0" i="0" u="none" strike="noStrike" cap="none" normalizeH="0" baseline="0" dirty="0" smtClean="0">
                <a:ln>
                  <a:noFill/>
                </a:ln>
                <a:solidFill>
                  <a:srgbClr val="333333"/>
                </a:solidFill>
                <a:effectLst/>
                <a:latin typeface="&amp;quot"/>
              </a:rPr>
              <a:t> a large number of IT industries in the city. It is the city of Indian Space Research Organization (ISRO) and is considered as one of the best cities to live in. it also has a large number of leading public sector companies and educational institutions.</a:t>
            </a:r>
            <a:r>
              <a:rPr kumimoji="0" lang="en-US" altLang="en-US" sz="1400" b="0" i="0" u="none" strike="noStrike" cap="none" normalizeH="0" dirty="0" smtClean="0">
                <a:ln>
                  <a:noFill/>
                </a:ln>
                <a:solidFill>
                  <a:srgbClr val="333333"/>
                </a:solidFill>
                <a:effectLst/>
                <a:latin typeface="&amp;quot"/>
              </a:rPr>
              <a:t> </a:t>
            </a:r>
            <a:r>
              <a:rPr kumimoji="0" lang="en-US" altLang="en-US" sz="1400" b="0" i="0" u="none" strike="noStrike" cap="none" normalizeH="0" baseline="0" dirty="0" smtClean="0">
                <a:ln>
                  <a:noFill/>
                </a:ln>
                <a:solidFill>
                  <a:srgbClr val="333333"/>
                </a:solidFill>
                <a:effectLst/>
                <a:latin typeface="&amp;quot"/>
              </a:rPr>
              <a:t>Bengaluru is also known as the silicon valley of India and it is also famous for many historical places. The city has an area of 709 </a:t>
            </a:r>
            <a:r>
              <a:rPr kumimoji="0" lang="en-US" altLang="en-US" sz="1400" b="0" i="0" u="none" strike="noStrike" cap="none" normalizeH="0" baseline="0" dirty="0" err="1" smtClean="0">
                <a:ln>
                  <a:noFill/>
                </a:ln>
                <a:solidFill>
                  <a:srgbClr val="333333"/>
                </a:solidFill>
                <a:effectLst/>
                <a:latin typeface="&amp;quot"/>
              </a:rPr>
              <a:t>sq</a:t>
            </a:r>
            <a:r>
              <a:rPr kumimoji="0" lang="en-US" altLang="en-US" sz="1400" b="0" i="0" u="none" strike="noStrike" cap="none" normalizeH="0" baseline="0" dirty="0" smtClean="0">
                <a:ln>
                  <a:noFill/>
                </a:ln>
                <a:solidFill>
                  <a:srgbClr val="333333"/>
                </a:solidFill>
                <a:effectLst/>
                <a:latin typeface="&amp;quot"/>
              </a:rPr>
              <a:t> km which houses a population of over 12 Million people.</a:t>
            </a:r>
          </a:p>
        </p:txBody>
      </p:sp>
      <p:pic>
        <p:nvPicPr>
          <p:cNvPr id="6147" name="Picture 3" descr="Bangalo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824" y="2492896"/>
            <a:ext cx="5143500" cy="3209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2046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16252" y="476672"/>
            <a:ext cx="8820471" cy="187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136EBF"/>
                </a:solidFill>
                <a:effectLst/>
                <a:latin typeface="&amp;quot"/>
              </a:rPr>
              <a:t>Kolkata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333333"/>
                </a:solidFill>
                <a:effectLst/>
                <a:latin typeface="&amp;quot"/>
              </a:rPr>
              <a:t>                                                                                                  </a:t>
            </a:r>
            <a:endParaRPr kumimoji="0" lang="en-US" altLang="en-US" sz="8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333333"/>
                </a:solidFill>
                <a:effectLst/>
                <a:latin typeface="&amp;quot"/>
              </a:rPr>
              <a:t>Next on the list of the most famous metros in the country is the Eastern city of </a:t>
            </a:r>
            <a:r>
              <a:rPr kumimoji="0" lang="en-US" altLang="en-US" sz="1400" b="0" i="0" u="none" strike="noStrike" cap="none" normalizeH="0" baseline="0" dirty="0" smtClean="0">
                <a:ln>
                  <a:noFill/>
                </a:ln>
                <a:solidFill>
                  <a:srgbClr val="3D8FE8"/>
                </a:solidFill>
                <a:effectLst/>
                <a:latin typeface="&amp;quot"/>
                <a:hlinkClick r:id="rId3"/>
              </a:rPr>
              <a:t>Kolkata</a:t>
            </a:r>
            <a:r>
              <a:rPr kumimoji="0" lang="en-US" altLang="en-US" sz="1400" b="0" i="0" u="none" strike="noStrike" cap="none" normalizeH="0" baseline="0" dirty="0" smtClean="0">
                <a:ln>
                  <a:noFill/>
                </a:ln>
                <a:solidFill>
                  <a:srgbClr val="333333"/>
                </a:solidFill>
                <a:effectLst/>
                <a:latin typeface="&amp;quot"/>
              </a:rPr>
              <a:t>, the capital of West Bengal. It is the 7th most populous city in the country and a major commercial, cultural and educational hub in this part of the country.</a:t>
            </a:r>
            <a:r>
              <a:rPr kumimoji="0" lang="en-US" altLang="en-US" sz="1400" b="0" i="0" u="none" strike="noStrike" cap="none" normalizeH="0" dirty="0" smtClean="0">
                <a:ln>
                  <a:noFill/>
                </a:ln>
                <a:solidFill>
                  <a:srgbClr val="333333"/>
                </a:solidFill>
                <a:effectLst/>
                <a:latin typeface="&amp;quot"/>
              </a:rPr>
              <a:t> </a:t>
            </a:r>
            <a:r>
              <a:rPr kumimoji="0" lang="en-US" altLang="en-US" sz="1400" b="0" i="0" u="none" strike="noStrike" cap="none" normalizeH="0" baseline="0" dirty="0" smtClean="0">
                <a:ln>
                  <a:noFill/>
                </a:ln>
                <a:solidFill>
                  <a:srgbClr val="333333"/>
                </a:solidFill>
                <a:effectLst/>
                <a:latin typeface="&amp;quot"/>
              </a:rPr>
              <a:t>It is ranked 3rd on the list of highest GDP cities, after Mumbai and Delhi. Talking about the land area, the city has an area of 1886 </a:t>
            </a:r>
            <a:r>
              <a:rPr kumimoji="0" lang="en-US" altLang="en-US" sz="1400" b="0" i="0" u="none" strike="noStrike" cap="none" normalizeH="0" baseline="0" dirty="0" err="1" smtClean="0">
                <a:ln>
                  <a:noFill/>
                </a:ln>
                <a:solidFill>
                  <a:srgbClr val="333333"/>
                </a:solidFill>
                <a:effectLst/>
                <a:latin typeface="&amp;quot"/>
              </a:rPr>
              <a:t>sq</a:t>
            </a:r>
            <a:r>
              <a:rPr kumimoji="0" lang="en-US" altLang="en-US" sz="1400" b="0" i="0" u="none" strike="noStrike" cap="none" normalizeH="0" baseline="0" dirty="0" smtClean="0">
                <a:ln>
                  <a:noFill/>
                </a:ln>
                <a:solidFill>
                  <a:srgbClr val="333333"/>
                </a:solidFill>
                <a:effectLst/>
                <a:latin typeface="&amp;quot"/>
              </a:rPr>
              <a:t> km which provides shelter to over 14 Million people. Many of the designers brands in the country originated in this city and they are popular for their traditional bridal collection. Kolkata is also the home of Bengali film industry and fine arts.</a:t>
            </a:r>
          </a:p>
        </p:txBody>
      </p:sp>
      <p:pic>
        <p:nvPicPr>
          <p:cNvPr id="7171" name="Picture 3" descr="Kolkat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1920" y="2852936"/>
            <a:ext cx="4810125" cy="2886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0312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17150" y="547519"/>
            <a:ext cx="9144000" cy="166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136EBF"/>
                </a:solidFill>
                <a:effectLst/>
                <a:latin typeface="&amp;quot"/>
              </a:rPr>
              <a:t>Mumbai</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333333"/>
                </a:solidFill>
                <a:effectLst/>
                <a:latin typeface="&amp;quot"/>
              </a:rPr>
              <a:t>                                                                                                           </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333333"/>
                </a:solidFill>
                <a:effectLst/>
                <a:latin typeface="&amp;quot"/>
              </a:rPr>
              <a:t>Next on the list of top 12 metropolitan cities of India is the city of </a:t>
            </a:r>
            <a:r>
              <a:rPr kumimoji="0" lang="en-US" altLang="en-US" sz="1400" b="0" i="0" u="none" strike="noStrike" cap="none" normalizeH="0" baseline="0" dirty="0" smtClean="0">
                <a:ln>
                  <a:noFill/>
                </a:ln>
                <a:solidFill>
                  <a:srgbClr val="3D8FE8"/>
                </a:solidFill>
                <a:effectLst/>
                <a:latin typeface="&amp;quot"/>
                <a:hlinkClick r:id="rId3"/>
              </a:rPr>
              <a:t>Mumbai</a:t>
            </a:r>
            <a:r>
              <a:rPr kumimoji="0" lang="en-US" altLang="en-US" sz="1400" b="0" i="0" u="none" strike="noStrike" cap="none" normalizeH="0" baseline="0" dirty="0" smtClean="0">
                <a:ln>
                  <a:noFill/>
                </a:ln>
                <a:solidFill>
                  <a:srgbClr val="333333"/>
                </a:solidFill>
                <a:effectLst/>
                <a:latin typeface="&amp;quot"/>
              </a:rPr>
              <a:t>, which is the 5th most populous city in the </a:t>
            </a:r>
            <a:r>
              <a:rPr kumimoji="0" lang="en-US" altLang="en-US" sz="1400" b="0" i="0" u="none" strike="noStrike" cap="none" normalizeH="0" baseline="0" dirty="0" err="1" smtClean="0">
                <a:ln>
                  <a:noFill/>
                </a:ln>
                <a:solidFill>
                  <a:srgbClr val="333333"/>
                </a:solidFill>
                <a:effectLst/>
                <a:latin typeface="&amp;quot"/>
              </a:rPr>
              <a:t>world.The</a:t>
            </a:r>
            <a:r>
              <a:rPr kumimoji="0" lang="en-US" altLang="en-US" sz="1400" b="0" i="0" u="none" strike="noStrike" cap="none" normalizeH="0" baseline="0" dirty="0" smtClean="0">
                <a:ln>
                  <a:noFill/>
                </a:ln>
                <a:solidFill>
                  <a:srgbClr val="333333"/>
                </a:solidFill>
                <a:effectLst/>
                <a:latin typeface="&amp;quot"/>
              </a:rPr>
              <a:t> city is a natural harbor and has the highest GDP in the country. It is the commercial and entertainment capital of the country, which is the home to large industries, stock exchange and the Hindi film industry, Bollywood. Mumbai is also known as the financial hub of the country and the GDP of the city is higher than the GDP of many countries in the world. You might be surprised to know that 33% of income tax in India comes from Mumbai.</a:t>
            </a:r>
          </a:p>
        </p:txBody>
      </p:sp>
      <p:pic>
        <p:nvPicPr>
          <p:cNvPr id="8195" name="Picture 3" descr="Mumba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7904" y="2552314"/>
            <a:ext cx="5238750" cy="3314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4626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1" y="-2279779"/>
            <a:ext cx="9144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1" i="0" u="none" strike="noStrike" cap="none" normalizeH="0" baseline="0" dirty="0" smtClean="0">
              <a:ln>
                <a:noFill/>
              </a:ln>
              <a:solidFill>
                <a:srgbClr val="136EBF"/>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b="1" dirty="0">
              <a:solidFill>
                <a:srgbClr val="136EBF"/>
              </a:solidFill>
              <a:latin typeface="&amp;quo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136EBF"/>
                </a:solidFill>
                <a:effectLst/>
                <a:latin typeface="&amp;quot"/>
              </a:rPr>
              <a:t>Delhi</a:t>
            </a:r>
            <a:r>
              <a:rPr kumimoji="0" lang="en-US" altLang="en-US" sz="18000" b="0" i="0" u="none" strike="noStrike" cap="none" normalizeH="0" baseline="0" dirty="0" smtClean="0">
                <a:ln>
                  <a:noFill/>
                </a:ln>
                <a:solidFill>
                  <a:srgbClr val="333333"/>
                </a:solidFill>
                <a:effectLst/>
                <a:latin typeface="&amp;quot"/>
              </a:rPr>
              <a:t> </a:t>
            </a:r>
            <a:r>
              <a:rPr kumimoji="0" lang="en-US" altLang="en-US" sz="1400" b="0" i="0" u="none" strike="noStrike" cap="none" normalizeH="0" baseline="0" dirty="0" smtClean="0">
                <a:ln>
                  <a:noFill/>
                </a:ln>
                <a:solidFill>
                  <a:srgbClr val="333333"/>
                </a:solidFill>
                <a:effectLst/>
                <a:latin typeface="&amp;quot"/>
              </a:rPr>
              <a:t>                                                                                      </a:t>
            </a:r>
            <a:endParaRPr kumimoji="0" lang="en-US" altLang="en-US" sz="8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3D8FE8"/>
                </a:solidFill>
                <a:effectLst/>
                <a:latin typeface="&amp;quot"/>
                <a:hlinkClick r:id="rId3"/>
              </a:rPr>
              <a:t>Delhi</a:t>
            </a:r>
            <a:r>
              <a:rPr kumimoji="0" lang="en-US" altLang="en-US" sz="1400" b="0" i="0" u="none" strike="noStrike" cap="none" normalizeH="0" baseline="0" dirty="0" smtClean="0">
                <a:ln>
                  <a:noFill/>
                </a:ln>
                <a:solidFill>
                  <a:srgbClr val="333333"/>
                </a:solidFill>
                <a:effectLst/>
                <a:latin typeface="&amp;quot"/>
              </a:rPr>
              <a:t> is the capital of the country and also the second most densely populated city in India, with nearly 25 million residents. It is a Union Territory, which is administered by the Central Government along with the local government of Delhi. Besides having the major government offices, this city has a large number of historical sites and is also the epitome of </a:t>
            </a:r>
            <a:r>
              <a:rPr kumimoji="0" lang="en-US" altLang="en-US" sz="1400" b="0" i="0" u="none" strike="noStrike" cap="none" normalizeH="0" baseline="0" dirty="0" err="1" smtClean="0">
                <a:ln>
                  <a:noFill/>
                </a:ln>
                <a:solidFill>
                  <a:srgbClr val="333333"/>
                </a:solidFill>
                <a:effectLst/>
                <a:latin typeface="&amp;quot"/>
              </a:rPr>
              <a:t>economicdevelopment</a:t>
            </a:r>
            <a:r>
              <a:rPr kumimoji="0" lang="en-US" altLang="en-US" sz="1400" b="0" i="0" u="none" strike="noStrike" cap="none" normalizeH="0" baseline="0" dirty="0" smtClean="0">
                <a:ln>
                  <a:noFill/>
                </a:ln>
                <a:solidFill>
                  <a:srgbClr val="333333"/>
                </a:solidFill>
                <a:effectLst/>
                <a:latin typeface="&amp;quot"/>
              </a:rPr>
              <a:t> and progress of the country, housing numerous industries as well as corporate offices. The city is also known for many popular food joints and there is a popular saying ‘</a:t>
            </a:r>
            <a:r>
              <a:rPr kumimoji="0" lang="en-US" altLang="en-US" sz="1400" b="0" i="0" u="none" strike="noStrike" cap="none" normalizeH="0" baseline="0" dirty="0" err="1" smtClean="0">
                <a:ln>
                  <a:noFill/>
                </a:ln>
                <a:solidFill>
                  <a:srgbClr val="333333"/>
                </a:solidFill>
                <a:effectLst/>
                <a:latin typeface="&amp;quot"/>
              </a:rPr>
              <a:t>Dilli</a:t>
            </a:r>
            <a:r>
              <a:rPr kumimoji="0" lang="en-US" altLang="en-US" sz="1400" b="0" i="0" u="none" strike="noStrike" cap="none" normalizeH="0" baseline="0" dirty="0" smtClean="0">
                <a:ln>
                  <a:noFill/>
                </a:ln>
                <a:solidFill>
                  <a:srgbClr val="333333"/>
                </a:solidFill>
                <a:effectLst/>
                <a:latin typeface="&amp;quot"/>
              </a:rPr>
              <a:t> </a:t>
            </a:r>
            <a:r>
              <a:rPr kumimoji="0" lang="en-US" altLang="en-US" sz="1400" b="0" i="0" u="none" strike="noStrike" cap="none" normalizeH="0" baseline="0" dirty="0" err="1" smtClean="0">
                <a:ln>
                  <a:noFill/>
                </a:ln>
                <a:solidFill>
                  <a:srgbClr val="333333"/>
                </a:solidFill>
                <a:effectLst/>
                <a:latin typeface="&amp;quot"/>
              </a:rPr>
              <a:t>Dilwalon</a:t>
            </a:r>
            <a:r>
              <a:rPr kumimoji="0" lang="en-US" altLang="en-US" sz="1400" b="0" i="0" u="none" strike="noStrike" cap="none" normalizeH="0" baseline="0" dirty="0" smtClean="0">
                <a:ln>
                  <a:noFill/>
                </a:ln>
                <a:solidFill>
                  <a:srgbClr val="333333"/>
                </a:solidFill>
                <a:effectLst/>
                <a:latin typeface="&amp;quot"/>
              </a:rPr>
              <a:t> </a:t>
            </a:r>
            <a:r>
              <a:rPr kumimoji="0" lang="en-US" altLang="en-US" sz="1400" b="0" i="0" u="none" strike="noStrike" cap="none" normalizeH="0" baseline="0" dirty="0" err="1" smtClean="0">
                <a:ln>
                  <a:noFill/>
                </a:ln>
                <a:solidFill>
                  <a:srgbClr val="333333"/>
                </a:solidFill>
                <a:effectLst/>
                <a:latin typeface="&amp;quot"/>
              </a:rPr>
              <a:t>Ka</a:t>
            </a:r>
            <a:r>
              <a:rPr kumimoji="0" lang="en-US" altLang="en-US" sz="1400" b="0" i="0" u="none" strike="noStrike" cap="none" normalizeH="0" baseline="0" dirty="0" smtClean="0">
                <a:ln>
                  <a:noFill/>
                </a:ln>
                <a:solidFill>
                  <a:srgbClr val="333333"/>
                </a:solidFill>
                <a:effectLst/>
                <a:latin typeface="&amp;quot"/>
              </a:rPr>
              <a:t> </a:t>
            </a:r>
            <a:r>
              <a:rPr kumimoji="0" lang="en-US" altLang="en-US" sz="1400" b="0" i="0" u="none" strike="noStrike" cap="none" normalizeH="0" baseline="0" dirty="0" err="1" smtClean="0">
                <a:ln>
                  <a:noFill/>
                </a:ln>
                <a:solidFill>
                  <a:srgbClr val="333333"/>
                </a:solidFill>
                <a:effectLst/>
                <a:latin typeface="&amp;quot"/>
              </a:rPr>
              <a:t>Shehr</a:t>
            </a:r>
            <a:r>
              <a:rPr kumimoji="0" lang="en-US" altLang="en-US" sz="1400" b="0" i="0" u="none" strike="noStrike" cap="none" normalizeH="0" baseline="0" dirty="0" smtClean="0">
                <a:ln>
                  <a:noFill/>
                </a:ln>
                <a:solidFill>
                  <a:srgbClr val="333333"/>
                </a:solidFill>
                <a:effectLst/>
                <a:latin typeface="&amp;quot"/>
              </a:rPr>
              <a:t>’.</a:t>
            </a:r>
            <a:endParaRPr kumimoji="0" lang="en-US" altLang="en-US" sz="8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333333"/>
                </a:solidFill>
                <a:effectLst/>
                <a:latin typeface="&amp;quot"/>
              </a:rPr>
              <a:t>All these cities in India are becoming the best places to live in as they provide numerous opportunities for growth and advancement.</a:t>
            </a:r>
          </a:p>
        </p:txBody>
      </p:sp>
      <p:pic>
        <p:nvPicPr>
          <p:cNvPr id="9219" name="Picture 3" descr="Delh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55976" y="3068960"/>
            <a:ext cx="4286250" cy="2867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8477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normAutofit fontScale="92500" lnSpcReduction="10000"/>
          </a:bodyPr>
          <a:lstStyle/>
          <a:p>
            <a:pPr algn="just"/>
            <a:r>
              <a:rPr lang="en-IN" dirty="0"/>
              <a:t>The 8 Mega Metropolitan Cities in India are: </a:t>
            </a:r>
            <a:br>
              <a:rPr lang="en-IN" dirty="0"/>
            </a:br>
            <a:r>
              <a:rPr lang="en-IN" b="1" dirty="0" smtClean="0">
                <a:solidFill>
                  <a:srgbClr val="B1A287"/>
                </a:solidFill>
                <a:hlinkClick r:id="rId2" tooltip="Mumbai"/>
              </a:rPr>
              <a:t>Mumbai</a:t>
            </a:r>
            <a:r>
              <a:rPr lang="en-IN" u="sng" dirty="0" smtClean="0">
                <a:solidFill>
                  <a:srgbClr val="B1A287"/>
                </a:solidFill>
                <a:hlinkClick r:id="rId2" tooltip="Mumbai"/>
              </a:rPr>
              <a:t>, </a:t>
            </a:r>
            <a:r>
              <a:rPr lang="en-IN" b="1" dirty="0" smtClean="0">
                <a:solidFill>
                  <a:srgbClr val="B1A287"/>
                </a:solidFill>
                <a:hlinkClick r:id="rId2" tooltip="Mumbai"/>
              </a:rPr>
              <a:t>Maharashtra</a:t>
            </a:r>
            <a:r>
              <a:rPr lang="en-IN" u="sng" dirty="0" smtClean="0">
                <a:solidFill>
                  <a:srgbClr val="B1A287"/>
                </a:solidFill>
                <a:hlinkClick r:id="rId2" tooltip="Mumbai"/>
              </a:rPr>
              <a:t> </a:t>
            </a:r>
            <a:r>
              <a:rPr lang="en-IN" u="sng" dirty="0">
                <a:solidFill>
                  <a:srgbClr val="B1A287"/>
                </a:solidFill>
                <a:hlinkClick r:id="rId2" tooltip="Mumbai"/>
              </a:rPr>
              <a:t/>
            </a:r>
            <a:br>
              <a:rPr lang="en-IN" u="sng" dirty="0">
                <a:solidFill>
                  <a:srgbClr val="B1A287"/>
                </a:solidFill>
                <a:hlinkClick r:id="rId2" tooltip="Mumbai"/>
              </a:rPr>
            </a:br>
            <a:r>
              <a:rPr lang="en-IN" u="sng" dirty="0">
                <a:solidFill>
                  <a:srgbClr val="B1A287"/>
                </a:solidFill>
                <a:hlinkClick r:id="rId2" tooltip="Mumbai"/>
              </a:rPr>
              <a:t>Mumbai is the home of </a:t>
            </a:r>
            <a:r>
              <a:rPr lang="en-IN" b="1" dirty="0">
                <a:solidFill>
                  <a:srgbClr val="B1A287"/>
                </a:solidFill>
                <a:hlinkClick r:id="rId2" tooltip="Mumbai"/>
              </a:rPr>
              <a:t>Indian Film</a:t>
            </a:r>
            <a:r>
              <a:rPr lang="en-IN" u="sng" dirty="0">
                <a:solidFill>
                  <a:srgbClr val="B1A287"/>
                </a:solidFill>
                <a:hlinkClick r:id="rId2" tooltip="Mumbai"/>
              </a:rPr>
              <a:t> Industry, known as </a:t>
            </a:r>
            <a:r>
              <a:rPr lang="en-IN" b="1" dirty="0">
                <a:solidFill>
                  <a:srgbClr val="B1A287"/>
                </a:solidFill>
                <a:hlinkClick r:id="rId2" tooltip="Mumbai"/>
              </a:rPr>
              <a:t>Bollywood</a:t>
            </a:r>
            <a:r>
              <a:rPr lang="en-IN" u="sng" dirty="0">
                <a:solidFill>
                  <a:srgbClr val="B1A287"/>
                </a:solidFill>
                <a:hlinkClick r:id="rId2" tooltip="Mumbai"/>
              </a:rPr>
              <a:t>, </a:t>
            </a:r>
            <a:r>
              <a:rPr lang="en-IN" b="1" dirty="0">
                <a:solidFill>
                  <a:srgbClr val="B1A287"/>
                </a:solidFill>
                <a:hlinkClick r:id="rId2" tooltip="Mumbai"/>
              </a:rPr>
              <a:t>Bombay Stock Exchange</a:t>
            </a:r>
            <a:r>
              <a:rPr lang="en-IN" u="sng" dirty="0">
                <a:solidFill>
                  <a:srgbClr val="B1A287"/>
                </a:solidFill>
                <a:hlinkClick r:id="rId2" tooltip="Mumbai"/>
              </a:rPr>
              <a:t> and skyscrapers. This </a:t>
            </a:r>
            <a:r>
              <a:rPr lang="en-IN" b="1" dirty="0">
                <a:solidFill>
                  <a:srgbClr val="B1A287"/>
                </a:solidFill>
                <a:hlinkClick r:id="rId2" tooltip="Mumbai"/>
              </a:rPr>
              <a:t>capital city</a:t>
            </a:r>
            <a:r>
              <a:rPr lang="en-IN" u="sng" dirty="0">
                <a:solidFill>
                  <a:srgbClr val="B1A287"/>
                </a:solidFill>
                <a:hlinkClick r:id="rId2" tooltip="Mumbai"/>
              </a:rPr>
              <a:t> in </a:t>
            </a:r>
            <a:r>
              <a:rPr lang="en-IN" b="1" dirty="0">
                <a:solidFill>
                  <a:srgbClr val="B1A287"/>
                </a:solidFill>
                <a:hlinkClick r:id="rId2" tooltip="Mumbai"/>
              </a:rPr>
              <a:t>western Indian state</a:t>
            </a:r>
            <a:r>
              <a:rPr lang="en-IN" u="sng" dirty="0">
                <a:solidFill>
                  <a:srgbClr val="B1A287"/>
                </a:solidFill>
                <a:hlinkClick r:id="rId2" tooltip="Mumbai"/>
              </a:rPr>
              <a:t> is popular for its </a:t>
            </a:r>
            <a:r>
              <a:rPr lang="en-IN" b="1" dirty="0">
                <a:solidFill>
                  <a:srgbClr val="B1A287"/>
                </a:solidFill>
                <a:hlinkClick r:id="rId2" tooltip="Mumbai"/>
              </a:rPr>
              <a:t>festivals</a:t>
            </a:r>
            <a:r>
              <a:rPr lang="en-IN" u="sng" dirty="0">
                <a:solidFill>
                  <a:srgbClr val="B1A287"/>
                </a:solidFill>
                <a:hlinkClick r:id="rId2" tooltip="Mumbai"/>
              </a:rPr>
              <a:t>, </a:t>
            </a:r>
            <a:r>
              <a:rPr lang="en-IN" b="1" dirty="0">
                <a:solidFill>
                  <a:srgbClr val="B1A287"/>
                </a:solidFill>
                <a:hlinkClick r:id="rId2" tooltip="Mumbai"/>
              </a:rPr>
              <a:t>culture</a:t>
            </a:r>
            <a:r>
              <a:rPr lang="en-IN" u="sng" dirty="0">
                <a:solidFill>
                  <a:srgbClr val="B1A287"/>
                </a:solidFill>
                <a:hlinkClick r:id="rId2" tooltip="Mumbai"/>
              </a:rPr>
              <a:t>, </a:t>
            </a:r>
            <a:r>
              <a:rPr lang="en-IN" b="1" dirty="0">
                <a:solidFill>
                  <a:srgbClr val="B1A287"/>
                </a:solidFill>
                <a:hlinkClick r:id="rId2" tooltip="Mumbai"/>
              </a:rPr>
              <a:t>cuisines</a:t>
            </a:r>
            <a:r>
              <a:rPr lang="en-IN" u="sng" dirty="0">
                <a:solidFill>
                  <a:srgbClr val="B1A287"/>
                </a:solidFill>
                <a:hlinkClick r:id="rId2" tooltip="Mumbai"/>
              </a:rPr>
              <a:t> and </a:t>
            </a:r>
            <a:r>
              <a:rPr lang="en-IN" b="1" dirty="0">
                <a:solidFill>
                  <a:srgbClr val="B1A287"/>
                </a:solidFill>
                <a:hlinkClick r:id="rId2" tooltip="Mumbai"/>
              </a:rPr>
              <a:t>music</a:t>
            </a:r>
            <a:r>
              <a:rPr lang="en-IN" u="sng" dirty="0">
                <a:solidFill>
                  <a:srgbClr val="B1A287"/>
                </a:solidFill>
                <a:hlinkClick r:id="rId2" tooltip="Mumbai"/>
              </a:rPr>
              <a:t>. </a:t>
            </a:r>
            <a:br>
              <a:rPr lang="en-IN" u="sng" dirty="0">
                <a:solidFill>
                  <a:srgbClr val="B1A287"/>
                </a:solidFill>
                <a:hlinkClick r:id="rId2" tooltip="Mumbai"/>
              </a:rPr>
            </a:br>
            <a:r>
              <a:rPr lang="en-IN" u="sng" dirty="0">
                <a:solidFill>
                  <a:srgbClr val="B1A287"/>
                </a:solidFill>
                <a:hlinkClick r:id="rId2" tooltip="Mumbai"/>
              </a:rPr>
              <a:t/>
            </a:r>
            <a:br>
              <a:rPr lang="en-IN" u="sng" dirty="0">
                <a:solidFill>
                  <a:srgbClr val="B1A287"/>
                </a:solidFill>
                <a:hlinkClick r:id="rId2" tooltip="Mumbai"/>
              </a:rPr>
            </a:br>
            <a:r>
              <a:rPr lang="en-IN" b="1" dirty="0">
                <a:solidFill>
                  <a:srgbClr val="B1A287"/>
                </a:solidFill>
                <a:hlinkClick r:id="rId2" tooltip="Mumbai"/>
              </a:rPr>
              <a:t>New Delhi</a:t>
            </a:r>
            <a:r>
              <a:rPr lang="en-IN" u="sng" dirty="0">
                <a:solidFill>
                  <a:srgbClr val="B1A287"/>
                </a:solidFill>
                <a:hlinkClick r:id="rId2" tooltip="Mumbai"/>
              </a:rPr>
              <a:t>, </a:t>
            </a:r>
            <a:br>
              <a:rPr lang="en-IN" u="sng" dirty="0">
                <a:solidFill>
                  <a:srgbClr val="B1A287"/>
                </a:solidFill>
                <a:hlinkClick r:id="rId2" tooltip="Mumbai"/>
              </a:rPr>
            </a:br>
            <a:r>
              <a:rPr lang="en-IN" b="1" dirty="0">
                <a:solidFill>
                  <a:srgbClr val="B1A287"/>
                </a:solidFill>
                <a:hlinkClick r:id="rId2" tooltip="Mumbai"/>
              </a:rPr>
              <a:t>Indian Union Territory</a:t>
            </a:r>
            <a:r>
              <a:rPr lang="en-IN" u="sng" dirty="0">
                <a:solidFill>
                  <a:srgbClr val="B1A287"/>
                </a:solidFill>
                <a:hlinkClick r:id="rId2" tooltip="Mumbai"/>
              </a:rPr>
              <a:t> New Delhi; the modern capital of India, is noted for the bustling back streets, </a:t>
            </a:r>
            <a:r>
              <a:rPr lang="en-IN" b="1" dirty="0">
                <a:solidFill>
                  <a:srgbClr val="B1A287"/>
                </a:solidFill>
                <a:hlinkClick r:id="rId2" tooltip="Mumbai"/>
              </a:rPr>
              <a:t>colonial sculptures</a:t>
            </a:r>
            <a:r>
              <a:rPr lang="en-IN" u="sng" dirty="0">
                <a:solidFill>
                  <a:srgbClr val="B1A287"/>
                </a:solidFill>
                <a:hlinkClick r:id="rId2" tooltip="Mumbai"/>
              </a:rPr>
              <a:t>, dusty and dazzling markets and glitzy malls. </a:t>
            </a:r>
            <a:br>
              <a:rPr lang="en-IN" u="sng" dirty="0">
                <a:solidFill>
                  <a:srgbClr val="B1A287"/>
                </a:solidFill>
                <a:hlinkClick r:id="rId2" tooltip="Mumbai"/>
              </a:rPr>
            </a:br>
            <a:endParaRPr lang="en-US" dirty="0" smtClean="0">
              <a:solidFill>
                <a:srgbClr val="B1A287"/>
              </a:solidFill>
            </a:endParaRPr>
          </a:p>
        </p:txBody>
      </p:sp>
    </p:spTree>
    <p:extLst>
      <p:ext uri="{BB962C8B-B14F-4D97-AF65-F5344CB8AC3E}">
        <p14:creationId xmlns:p14="http://schemas.microsoft.com/office/powerpoint/2010/main" val="1624681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8640"/>
            <a:ext cx="9036496" cy="6669360"/>
          </a:xfrm>
        </p:spPr>
        <p:txBody>
          <a:bodyPr>
            <a:normAutofit/>
          </a:bodyPr>
          <a:lstStyle/>
          <a:p>
            <a:pPr algn="just"/>
            <a:r>
              <a:rPr lang="en-IN" sz="2400" b="1" dirty="0">
                <a:hlinkClick r:id="rId2" tooltip="Kolkata"/>
              </a:rPr>
              <a:t>Kolkata</a:t>
            </a:r>
            <a:r>
              <a:rPr lang="en-IN" sz="2400" dirty="0"/>
              <a:t>, </a:t>
            </a:r>
            <a:r>
              <a:rPr lang="en-IN" sz="2400" b="1" dirty="0">
                <a:hlinkClick r:id="rId3" tooltip="West Bengal"/>
              </a:rPr>
              <a:t>West Bengal</a:t>
            </a:r>
            <a:r>
              <a:rPr lang="en-IN" sz="2400" dirty="0"/>
              <a:t> </a:t>
            </a:r>
            <a:br>
              <a:rPr lang="en-IN" sz="2400" dirty="0"/>
            </a:br>
            <a:r>
              <a:rPr lang="en-IN" sz="2400" dirty="0"/>
              <a:t>Kolkata known as City of Joy is the cultural capital where one can find the mixture of conservative and liberal </a:t>
            </a:r>
            <a:r>
              <a:rPr lang="en-IN" sz="2400" b="1" dirty="0">
                <a:hlinkClick r:id="rId4" tooltip="Indian Philosophy"/>
              </a:rPr>
              <a:t>philosophy</a:t>
            </a:r>
            <a:r>
              <a:rPr lang="en-IN" sz="2400" dirty="0"/>
              <a:t> in the midst of greenery and rich </a:t>
            </a:r>
            <a:r>
              <a:rPr lang="en-IN" sz="2400" b="1" dirty="0">
                <a:hlinkClick r:id="rId5" tooltip="Ancient History of India"/>
              </a:rPr>
              <a:t>history</a:t>
            </a:r>
            <a:r>
              <a:rPr lang="en-IN" sz="2400" dirty="0"/>
              <a:t>. </a:t>
            </a:r>
            <a:br>
              <a:rPr lang="en-IN" sz="2400" dirty="0"/>
            </a:br>
            <a:r>
              <a:rPr lang="en-IN" sz="2400" dirty="0"/>
              <a:t/>
            </a:r>
            <a:br>
              <a:rPr lang="en-IN" sz="2400" dirty="0"/>
            </a:br>
            <a:r>
              <a:rPr lang="en-IN" sz="2400" b="1" dirty="0">
                <a:hlinkClick r:id="rId6" tooltip="Chennai"/>
              </a:rPr>
              <a:t>Chennai</a:t>
            </a:r>
            <a:r>
              <a:rPr lang="en-IN" sz="2400" u="sng" dirty="0">
                <a:hlinkClick r:id="rId6" tooltip="Chennai"/>
              </a:rPr>
              <a:t>, </a:t>
            </a:r>
            <a:r>
              <a:rPr lang="en-IN" sz="2400" b="1" dirty="0">
                <a:hlinkClick r:id="rId6" tooltip="Chennai"/>
              </a:rPr>
              <a:t>Tamil Nadu</a:t>
            </a:r>
            <a:r>
              <a:rPr lang="en-IN" sz="2400" u="sng" dirty="0">
                <a:hlinkClick r:id="rId6" tooltip="Chennai"/>
              </a:rPr>
              <a:t> </a:t>
            </a:r>
            <a:br>
              <a:rPr lang="en-IN" sz="2400" u="sng" dirty="0">
                <a:hlinkClick r:id="rId6" tooltip="Chennai"/>
              </a:rPr>
            </a:br>
            <a:r>
              <a:rPr lang="en-IN" sz="2400" u="sng" dirty="0">
                <a:hlinkClick r:id="rId6" tooltip="Chennai"/>
              </a:rPr>
              <a:t>Chennai is recognized as "</a:t>
            </a:r>
            <a:r>
              <a:rPr lang="en-IN" sz="2400" b="1" dirty="0">
                <a:hlinkClick r:id="rId6" tooltip="Chennai"/>
              </a:rPr>
              <a:t>Automobile&lt;</a:t>
            </a:r>
            <a:r>
              <a:rPr lang="en-IN" sz="2400" u="sng" dirty="0">
                <a:hlinkClick r:id="rId6" tooltip="Chennai"/>
              </a:rPr>
              <a:t>/b&gt; Capital of India", which was developed from the </a:t>
            </a:r>
            <a:r>
              <a:rPr lang="en-IN" sz="2400" b="1" dirty="0" err="1">
                <a:hlinkClick r:id="rId6" tooltip="Chennai"/>
              </a:rPr>
              <a:t>Pallava</a:t>
            </a:r>
            <a:r>
              <a:rPr lang="en-IN" sz="2400" u="sng" dirty="0">
                <a:hlinkClick r:id="rId6" tooltip="Chennai"/>
              </a:rPr>
              <a:t> era and has many </a:t>
            </a:r>
            <a:r>
              <a:rPr lang="en-IN" sz="2400" b="1" dirty="0">
                <a:hlinkClick r:id="rId6" tooltip="Chennai"/>
              </a:rPr>
              <a:t>Hindu temples</a:t>
            </a:r>
            <a:r>
              <a:rPr lang="en-IN" sz="2400" u="sng" dirty="0">
                <a:hlinkClick r:id="rId6" tooltip="Chennai"/>
              </a:rPr>
              <a:t>, </a:t>
            </a:r>
            <a:r>
              <a:rPr lang="en-IN" sz="2400" b="1" dirty="0">
                <a:hlinkClick r:id="rId6" tooltip="Chennai"/>
              </a:rPr>
              <a:t>eco parks</a:t>
            </a:r>
            <a:r>
              <a:rPr lang="en-IN" sz="2400" u="sng" dirty="0">
                <a:hlinkClick r:id="rId6" tooltip="Chennai"/>
              </a:rPr>
              <a:t>, </a:t>
            </a:r>
            <a:r>
              <a:rPr lang="en-IN" sz="2400" b="1" dirty="0">
                <a:hlinkClick r:id="rId6" tooltip="Chennai"/>
              </a:rPr>
              <a:t>national parks</a:t>
            </a:r>
            <a:r>
              <a:rPr lang="en-IN" sz="2400" u="sng" dirty="0">
                <a:hlinkClick r:id="rId6" tooltip="Chennai"/>
              </a:rPr>
              <a:t> and popular </a:t>
            </a:r>
            <a:r>
              <a:rPr lang="en-IN" sz="2400" b="1" dirty="0">
                <a:hlinkClick r:id="rId6" tooltip="Chennai"/>
              </a:rPr>
              <a:t>sea beaches</a:t>
            </a:r>
            <a:r>
              <a:rPr lang="en-IN" sz="2400" u="sng" dirty="0">
                <a:hlinkClick r:id="rId6" tooltip="Chennai"/>
              </a:rPr>
              <a:t>. </a:t>
            </a:r>
            <a:r>
              <a:rPr lang="en-IN" u="sng" dirty="0">
                <a:hlinkClick r:id="rId6" tooltip="Chennai"/>
              </a:rPr>
              <a:t/>
            </a:r>
            <a:br>
              <a:rPr lang="en-IN" u="sng" dirty="0">
                <a:hlinkClick r:id="rId6" tooltip="Chennai"/>
              </a:rPr>
            </a:br>
            <a:endParaRPr lang="en-US" dirty="0"/>
          </a:p>
        </p:txBody>
      </p:sp>
      <p:pic>
        <p:nvPicPr>
          <p:cNvPr id="4" name="Picture 3" descr="Metropolitan Cities in India"/>
          <p:cNvPicPr/>
          <p:nvPr/>
        </p:nvPicPr>
        <p:blipFill>
          <a:blip r:embed="rId7">
            <a:extLst>
              <a:ext uri="{28A0092B-C50C-407E-A947-70E740481C1C}">
                <a14:useLocalDpi xmlns:a14="http://schemas.microsoft.com/office/drawing/2010/main" val="0"/>
              </a:ext>
            </a:extLst>
          </a:blip>
          <a:srcRect/>
          <a:stretch>
            <a:fillRect/>
          </a:stretch>
        </p:blipFill>
        <p:spPr bwMode="auto">
          <a:xfrm>
            <a:off x="2915816" y="4293096"/>
            <a:ext cx="3168352" cy="2016224"/>
          </a:xfrm>
          <a:prstGeom prst="rect">
            <a:avLst/>
          </a:prstGeom>
          <a:noFill/>
          <a:ln>
            <a:noFill/>
          </a:ln>
        </p:spPr>
      </p:pic>
    </p:spTree>
    <p:extLst>
      <p:ext uri="{BB962C8B-B14F-4D97-AF65-F5344CB8AC3E}">
        <p14:creationId xmlns:p14="http://schemas.microsoft.com/office/powerpoint/2010/main" val="7986036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552728"/>
          </a:xfrm>
        </p:spPr>
        <p:txBody>
          <a:bodyPr>
            <a:normAutofit/>
          </a:bodyPr>
          <a:lstStyle/>
          <a:p>
            <a:pPr algn="just"/>
            <a:r>
              <a:rPr lang="en-IN" sz="2400" b="1" dirty="0">
                <a:hlinkClick r:id="rId2" tooltip="Bengaluru"/>
              </a:rPr>
              <a:t>Bengaluru</a:t>
            </a:r>
            <a:r>
              <a:rPr lang="en-IN" sz="2400" dirty="0"/>
              <a:t>, </a:t>
            </a:r>
            <a:r>
              <a:rPr lang="en-IN" sz="2400" b="1" dirty="0">
                <a:hlinkClick r:id="rId3" tooltip="Karnataka"/>
              </a:rPr>
              <a:t>Karnataka</a:t>
            </a:r>
            <a:r>
              <a:rPr lang="en-IN" sz="2400" dirty="0"/>
              <a:t> </a:t>
            </a:r>
            <a:br>
              <a:rPr lang="en-IN" sz="2400" dirty="0"/>
            </a:br>
            <a:r>
              <a:rPr lang="en-IN" sz="2400" dirty="0"/>
              <a:t>Bengaluru, referred as the Silicon Valley of India, is the third largest city and it is the abode of the </a:t>
            </a:r>
            <a:r>
              <a:rPr lang="en-IN" sz="2400" b="1" dirty="0">
                <a:hlinkClick r:id="rId4" tooltip="Information Technology in India"/>
              </a:rPr>
              <a:t>Information Technology industrie</a:t>
            </a:r>
            <a:r>
              <a:rPr lang="en-IN" sz="2400" dirty="0"/>
              <a:t>s and </a:t>
            </a:r>
            <a:r>
              <a:rPr lang="en-IN" sz="2400" b="1" dirty="0">
                <a:hlinkClick r:id="rId5" tooltip="Kannada Films"/>
              </a:rPr>
              <a:t>Kannada film</a:t>
            </a:r>
            <a:r>
              <a:rPr lang="en-IN" sz="2400" dirty="0"/>
              <a:t> industry. Bengaluru is also gateway to the tourism destinations like </a:t>
            </a:r>
            <a:r>
              <a:rPr lang="en-IN" sz="2400" b="1" dirty="0" err="1">
                <a:hlinkClick r:id="rId6" tooltip="Lal Bagh"/>
              </a:rPr>
              <a:t>Lalbagh</a:t>
            </a:r>
            <a:r>
              <a:rPr lang="en-IN" sz="2400" b="1" dirty="0">
                <a:hlinkClick r:id="rId6" tooltip="Lal Bagh"/>
              </a:rPr>
              <a:t> Park</a:t>
            </a:r>
            <a:r>
              <a:rPr lang="en-IN" sz="2400" dirty="0"/>
              <a:t>, </a:t>
            </a:r>
            <a:r>
              <a:rPr lang="en-IN" sz="2400" b="1" dirty="0" err="1">
                <a:hlinkClick r:id="rId7" tooltip="Cubbon Park"/>
              </a:rPr>
              <a:t>Cubbon</a:t>
            </a:r>
            <a:r>
              <a:rPr lang="en-IN" sz="2400" b="1" dirty="0">
                <a:hlinkClick r:id="rId7" tooltip="Cubbon Park"/>
              </a:rPr>
              <a:t> Park</a:t>
            </a:r>
            <a:r>
              <a:rPr lang="en-IN" sz="2400" dirty="0"/>
              <a:t>, </a:t>
            </a:r>
            <a:r>
              <a:rPr lang="en-IN" sz="2400" b="1" dirty="0">
                <a:hlinkClick r:id="rId8" tooltip="Puducherry"/>
              </a:rPr>
              <a:t>Puducherry</a:t>
            </a:r>
            <a:r>
              <a:rPr lang="en-IN" sz="2400" dirty="0"/>
              <a:t>, </a:t>
            </a:r>
            <a:r>
              <a:rPr lang="en-IN" sz="2400" b="1" dirty="0">
                <a:hlinkClick r:id="rId9" tooltip="Nandi Hill"/>
              </a:rPr>
              <a:t>Nandi Hills</a:t>
            </a:r>
            <a:r>
              <a:rPr lang="en-IN" sz="2400" dirty="0"/>
              <a:t> and many others. </a:t>
            </a:r>
            <a:br>
              <a:rPr lang="en-IN" sz="2400" dirty="0"/>
            </a:br>
            <a:r>
              <a:rPr lang="en-IN" sz="2400" dirty="0"/>
              <a:t/>
            </a:r>
            <a:br>
              <a:rPr lang="en-IN" sz="2400" dirty="0"/>
            </a:br>
            <a:r>
              <a:rPr lang="en-IN" sz="2400" b="1" dirty="0">
                <a:hlinkClick r:id="rId10" tooltip="Hyderabad"/>
              </a:rPr>
              <a:t>Hyderabad</a:t>
            </a:r>
            <a:r>
              <a:rPr lang="en-IN" sz="2400" u="sng" dirty="0">
                <a:hlinkClick r:id="rId10" tooltip="Hyderabad"/>
              </a:rPr>
              <a:t>, </a:t>
            </a:r>
            <a:r>
              <a:rPr lang="en-IN" sz="2400" b="1" dirty="0">
                <a:hlinkClick r:id="rId10" tooltip="Hyderabad"/>
              </a:rPr>
              <a:t>Telangana</a:t>
            </a:r>
            <a:r>
              <a:rPr lang="en-IN" sz="2400" u="sng" dirty="0">
                <a:hlinkClick r:id="rId10" tooltip="Hyderabad"/>
              </a:rPr>
              <a:t> </a:t>
            </a:r>
            <a:br>
              <a:rPr lang="en-IN" sz="2400" u="sng" dirty="0">
                <a:hlinkClick r:id="rId10" tooltip="Hyderabad"/>
              </a:rPr>
            </a:br>
            <a:r>
              <a:rPr lang="en-IN" sz="2400" u="sng" dirty="0">
                <a:hlinkClick r:id="rId10" tooltip="Hyderabad"/>
              </a:rPr>
              <a:t>Hyderabad, a medieval capital of </a:t>
            </a:r>
            <a:r>
              <a:rPr lang="en-IN" sz="2400" b="1" dirty="0" err="1">
                <a:hlinkClick r:id="rId10" tooltip="Hyderabad"/>
              </a:rPr>
              <a:t>Nizams</a:t>
            </a:r>
            <a:r>
              <a:rPr lang="en-IN" sz="2400" u="sng" dirty="0">
                <a:hlinkClick r:id="rId10" tooltip="Hyderabad"/>
              </a:rPr>
              <a:t> and </a:t>
            </a:r>
            <a:r>
              <a:rPr lang="en-IN" sz="2400" b="1" dirty="0" err="1">
                <a:hlinkClick r:id="rId10" tooltip="Hyderabad"/>
              </a:rPr>
              <a:t>Qutb</a:t>
            </a:r>
            <a:r>
              <a:rPr lang="en-IN" sz="2400" b="1" dirty="0">
                <a:hlinkClick r:id="rId10" tooltip="Hyderabad"/>
              </a:rPr>
              <a:t> </a:t>
            </a:r>
            <a:r>
              <a:rPr lang="en-IN" sz="2400" b="1" dirty="0" err="1">
                <a:hlinkClick r:id="rId10" tooltip="Hyderabad"/>
              </a:rPr>
              <a:t>Sahis</a:t>
            </a:r>
            <a:r>
              <a:rPr lang="en-IN" sz="2400" u="sng" dirty="0">
                <a:hlinkClick r:id="rId10" tooltip="Hyderabad"/>
              </a:rPr>
              <a:t>, is now serving as a </a:t>
            </a:r>
            <a:r>
              <a:rPr lang="en-IN" sz="2400" b="1" dirty="0">
                <a:hlinkClick r:id="rId10" tooltip="Hyderabad"/>
              </a:rPr>
              <a:t>capital city</a:t>
            </a:r>
            <a:r>
              <a:rPr lang="en-IN" sz="2400" u="sng" dirty="0">
                <a:hlinkClick r:id="rId10" tooltip="Hyderabad"/>
              </a:rPr>
              <a:t> of Telangana. This city is filled with </a:t>
            </a:r>
            <a:r>
              <a:rPr lang="en-IN" sz="2400" b="1" dirty="0">
                <a:hlinkClick r:id="rId10" tooltip="Hyderabad"/>
              </a:rPr>
              <a:t>Mughal architecture</a:t>
            </a:r>
            <a:r>
              <a:rPr lang="en-IN" sz="2400" u="sng" dirty="0">
                <a:hlinkClick r:id="rId10" tooltip="Hyderabad"/>
              </a:rPr>
              <a:t> and traditional artwork of </a:t>
            </a:r>
            <a:r>
              <a:rPr lang="en-IN" sz="2400" b="1" dirty="0" err="1">
                <a:hlinkClick r:id="rId10" tooltip="Hyderabad"/>
              </a:rPr>
              <a:t>Bidri</a:t>
            </a:r>
            <a:r>
              <a:rPr lang="en-IN" sz="2400" u="sng" dirty="0">
                <a:hlinkClick r:id="rId10" tooltip="Hyderabad"/>
              </a:rPr>
              <a:t>, </a:t>
            </a:r>
            <a:r>
              <a:rPr lang="en-IN" sz="2400" b="1" dirty="0">
                <a:hlinkClick r:id="rId10" tooltip="Hyderabad"/>
              </a:rPr>
              <a:t>paintings</a:t>
            </a:r>
            <a:r>
              <a:rPr lang="en-IN" sz="2400" u="sng" dirty="0">
                <a:hlinkClick r:id="rId10" tooltip="Hyderabad"/>
              </a:rPr>
              <a:t> and markets</a:t>
            </a:r>
            <a:r>
              <a:rPr lang="en-IN" u="sng" dirty="0">
                <a:hlinkClick r:id="rId10" tooltip="Hyderabad"/>
              </a:rPr>
              <a:t>. </a:t>
            </a:r>
            <a:br>
              <a:rPr lang="en-IN" u="sng" dirty="0">
                <a:hlinkClick r:id="rId10" tooltip="Hyderabad"/>
              </a:rPr>
            </a:br>
            <a:endParaRPr lang="en-US" dirty="0"/>
          </a:p>
        </p:txBody>
      </p:sp>
    </p:spTree>
    <p:extLst>
      <p:ext uri="{BB962C8B-B14F-4D97-AF65-F5344CB8AC3E}">
        <p14:creationId xmlns:p14="http://schemas.microsoft.com/office/powerpoint/2010/main" val="2879722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IN" b="1" dirty="0" smtClean="0">
                <a:hlinkClick r:id="rId2" tooltip="Ahmedabad"/>
              </a:rPr>
              <a:t>Ahmedabad</a:t>
            </a:r>
            <a:r>
              <a:rPr lang="en-IN" dirty="0" smtClean="0"/>
              <a:t>, </a:t>
            </a:r>
            <a:r>
              <a:rPr lang="en-IN" b="1" dirty="0" smtClean="0">
                <a:hlinkClick r:id="rId3" tooltip="Gujarat"/>
              </a:rPr>
              <a:t>Gujarat</a:t>
            </a:r>
            <a:r>
              <a:rPr lang="en-IN" dirty="0" smtClean="0"/>
              <a:t> </a:t>
            </a:r>
            <a:r>
              <a:rPr lang="en-IN" dirty="0"/>
              <a:t/>
            </a:r>
            <a:br>
              <a:rPr lang="en-IN" dirty="0"/>
            </a:br>
            <a:r>
              <a:rPr lang="en-IN" dirty="0"/>
              <a:t>Ahmedabad is considered as the largest city located near the bank of </a:t>
            </a:r>
            <a:r>
              <a:rPr lang="en-IN" b="1" dirty="0">
                <a:hlinkClick r:id="rId4" tooltip="Sabarmati River"/>
              </a:rPr>
              <a:t>Sabarmati River</a:t>
            </a:r>
            <a:r>
              <a:rPr lang="en-IN" dirty="0"/>
              <a:t>. This city is popular for </a:t>
            </a:r>
            <a:r>
              <a:rPr lang="en-IN" b="1" dirty="0">
                <a:hlinkClick r:id="rId5" tooltip="Sabarmati Ashram"/>
              </a:rPr>
              <a:t>Sabarmati </a:t>
            </a:r>
            <a:r>
              <a:rPr lang="en-IN" b="1" dirty="0" err="1">
                <a:hlinkClick r:id="rId5" tooltip="Sabarmati Ashram"/>
              </a:rPr>
              <a:t>Ashrama</a:t>
            </a:r>
            <a:r>
              <a:rPr lang="en-IN" dirty="0"/>
              <a:t>, </a:t>
            </a:r>
            <a:r>
              <a:rPr lang="en-IN" b="1" dirty="0">
                <a:hlinkClick r:id="rId6" tooltip="Textiles in India"/>
              </a:rPr>
              <a:t>textile</a:t>
            </a:r>
            <a:r>
              <a:rPr lang="en-IN" dirty="0"/>
              <a:t> and pharmaceuticals industries. </a:t>
            </a:r>
            <a:br>
              <a:rPr lang="en-IN" dirty="0"/>
            </a:br>
            <a:r>
              <a:rPr lang="en-IN" dirty="0"/>
              <a:t/>
            </a:r>
            <a:br>
              <a:rPr lang="en-IN" dirty="0"/>
            </a:br>
            <a:r>
              <a:rPr lang="en-IN" b="1" dirty="0">
                <a:hlinkClick r:id="rId7" tooltip="Pune"/>
              </a:rPr>
              <a:t>Pune</a:t>
            </a:r>
            <a:r>
              <a:rPr lang="en-IN" u="sng" dirty="0">
                <a:hlinkClick r:id="rId7" tooltip="Pune"/>
              </a:rPr>
              <a:t>, Maharashtra </a:t>
            </a:r>
            <a:br>
              <a:rPr lang="en-IN" u="sng" dirty="0">
                <a:hlinkClick r:id="rId7" tooltip="Pune"/>
              </a:rPr>
            </a:br>
            <a:r>
              <a:rPr lang="en-IN" u="sng" dirty="0">
                <a:hlinkClick r:id="rId7" tooltip="Pune"/>
              </a:rPr>
              <a:t>Pune is proud for being the world's largest two-wheeler manufacturing city and it is an important centre of education, </a:t>
            </a:r>
            <a:r>
              <a:rPr lang="en-IN" b="1" dirty="0">
                <a:hlinkClick r:id="rId7" tooltip="Pune"/>
              </a:rPr>
              <a:t>crafts</a:t>
            </a:r>
            <a:r>
              <a:rPr lang="en-IN" u="sng" dirty="0">
                <a:hlinkClick r:id="rId7" tooltip="Pune"/>
              </a:rPr>
              <a:t>, culture and </a:t>
            </a:r>
            <a:r>
              <a:rPr lang="en-IN" b="1" dirty="0">
                <a:hlinkClick r:id="rId7" tooltip="Pune"/>
              </a:rPr>
              <a:t>art</a:t>
            </a:r>
            <a:r>
              <a:rPr lang="en-IN" u="sng" dirty="0">
                <a:hlinkClick r:id="rId7" tooltip="Pune"/>
              </a:rPr>
              <a:t> after Mumbai. </a:t>
            </a:r>
            <a:br>
              <a:rPr lang="en-IN" u="sng" dirty="0">
                <a:hlinkClick r:id="rId7" tooltip="Pune"/>
              </a:rPr>
            </a:br>
            <a:endParaRPr lang="en-US" dirty="0" smtClean="0"/>
          </a:p>
        </p:txBody>
      </p:sp>
    </p:spTree>
    <p:extLst>
      <p:ext uri="{BB962C8B-B14F-4D97-AF65-F5344CB8AC3E}">
        <p14:creationId xmlns:p14="http://schemas.microsoft.com/office/powerpoint/2010/main" val="9761959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548680"/>
            <a:ext cx="8579296" cy="5577483"/>
          </a:xfrm>
        </p:spPr>
        <p:txBody>
          <a:bodyPr>
            <a:normAutofit/>
          </a:bodyPr>
          <a:lstStyle/>
          <a:p>
            <a:r>
              <a:rPr lang="en-IN" sz="2800" dirty="0"/>
              <a:t>The 38 million metropolitan cities in India are  </a:t>
            </a:r>
            <a:r>
              <a:rPr lang="en-IN" sz="2800" b="1" dirty="0">
                <a:hlinkClick r:id="rId2" tooltip="Surat"/>
              </a:rPr>
              <a:t>Surat</a:t>
            </a:r>
            <a:r>
              <a:rPr lang="en-IN" sz="2800" dirty="0"/>
              <a:t>, </a:t>
            </a:r>
            <a:r>
              <a:rPr lang="en-IN" sz="2800" b="1" dirty="0">
                <a:hlinkClick r:id="rId3" tooltip="Jaipur"/>
              </a:rPr>
              <a:t>Jaipur</a:t>
            </a:r>
            <a:r>
              <a:rPr lang="en-IN" sz="2800" dirty="0"/>
              <a:t>, </a:t>
            </a:r>
            <a:r>
              <a:rPr lang="en-IN" sz="2800" b="1" dirty="0">
                <a:hlinkClick r:id="rId4" tooltip="Kanpur"/>
              </a:rPr>
              <a:t>Kanpur</a:t>
            </a:r>
            <a:r>
              <a:rPr lang="en-IN" sz="2800" dirty="0"/>
              <a:t>,</a:t>
            </a:r>
            <a:r>
              <a:rPr lang="en-IN" sz="2800" b="1" dirty="0">
                <a:hlinkClick r:id="rId5" tooltip="Lucknow"/>
              </a:rPr>
              <a:t> Lucknow</a:t>
            </a:r>
            <a:r>
              <a:rPr lang="en-IN" sz="2800" dirty="0"/>
              <a:t>, </a:t>
            </a:r>
            <a:r>
              <a:rPr lang="en-IN" sz="2800" b="1" dirty="0">
                <a:hlinkClick r:id="rId6" tooltip="Nagpur"/>
              </a:rPr>
              <a:t>Nagpur</a:t>
            </a:r>
            <a:r>
              <a:rPr lang="en-IN" sz="2800" dirty="0"/>
              <a:t>, </a:t>
            </a:r>
            <a:r>
              <a:rPr lang="en-IN" sz="2800" b="1" dirty="0">
                <a:hlinkClick r:id="rId7" tooltip="Ghaziabad"/>
              </a:rPr>
              <a:t>Ghaziabad</a:t>
            </a:r>
            <a:r>
              <a:rPr lang="en-IN" sz="2800" dirty="0"/>
              <a:t>, </a:t>
            </a:r>
            <a:r>
              <a:rPr lang="en-IN" sz="2800" b="1" dirty="0">
                <a:hlinkClick r:id="rId8" tooltip="Indore"/>
              </a:rPr>
              <a:t>Indore</a:t>
            </a:r>
            <a:r>
              <a:rPr lang="en-IN" sz="2800" dirty="0"/>
              <a:t>, </a:t>
            </a:r>
            <a:r>
              <a:rPr lang="en-IN" sz="2800" b="1" dirty="0">
                <a:hlinkClick r:id="rId9" tooltip="Coimbatore"/>
              </a:rPr>
              <a:t>Coimbatore</a:t>
            </a:r>
            <a:r>
              <a:rPr lang="en-IN" sz="2800" dirty="0"/>
              <a:t>, </a:t>
            </a:r>
            <a:r>
              <a:rPr lang="en-IN" sz="2800" b="1" dirty="0">
                <a:hlinkClick r:id="rId10" tooltip="Kochi"/>
              </a:rPr>
              <a:t>Kochi</a:t>
            </a:r>
            <a:r>
              <a:rPr lang="en-IN" sz="2800" dirty="0"/>
              <a:t>, </a:t>
            </a:r>
            <a:r>
              <a:rPr lang="en-IN" sz="2800" b="1" dirty="0">
                <a:hlinkClick r:id="rId11" tooltip="Patna"/>
              </a:rPr>
              <a:t>Patna</a:t>
            </a:r>
            <a:r>
              <a:rPr lang="en-IN" sz="2800" dirty="0"/>
              <a:t>, </a:t>
            </a:r>
            <a:r>
              <a:rPr lang="en-IN" sz="2800" b="1" dirty="0">
                <a:hlinkClick r:id="rId12" tooltip="Visakhapatnam"/>
              </a:rPr>
              <a:t>Visakhapatnam</a:t>
            </a:r>
            <a:r>
              <a:rPr lang="en-IN" sz="2800" dirty="0"/>
              <a:t>, </a:t>
            </a:r>
            <a:r>
              <a:rPr lang="en-IN" sz="2800" b="1" dirty="0">
                <a:hlinkClick r:id="rId13" tooltip="Kozhikode"/>
              </a:rPr>
              <a:t>Kozhikode</a:t>
            </a:r>
            <a:r>
              <a:rPr lang="en-IN" sz="2800" dirty="0"/>
              <a:t>, </a:t>
            </a:r>
            <a:r>
              <a:rPr lang="en-IN" sz="2800" b="1" dirty="0">
                <a:hlinkClick r:id="rId14" tooltip="Bhopal"/>
              </a:rPr>
              <a:t>Bhopal</a:t>
            </a:r>
            <a:r>
              <a:rPr lang="en-IN" sz="2800" dirty="0"/>
              <a:t>, </a:t>
            </a:r>
            <a:r>
              <a:rPr lang="en-IN" sz="2800" b="1" dirty="0">
                <a:hlinkClick r:id="rId15" tooltip="Thrissur"/>
              </a:rPr>
              <a:t>Thrissur</a:t>
            </a:r>
            <a:r>
              <a:rPr lang="en-IN" sz="2800" dirty="0"/>
              <a:t>,</a:t>
            </a:r>
            <a:r>
              <a:rPr lang="en-IN" sz="2800" b="1" dirty="0">
                <a:hlinkClick r:id="rId16" tooltip="Vadodara"/>
              </a:rPr>
              <a:t> Vadodara</a:t>
            </a:r>
            <a:r>
              <a:rPr lang="en-IN" sz="2800" dirty="0"/>
              <a:t>, </a:t>
            </a:r>
            <a:r>
              <a:rPr lang="en-IN" sz="2800" b="1" dirty="0">
                <a:hlinkClick r:id="rId17" tooltip="Agra"/>
              </a:rPr>
              <a:t>Agra</a:t>
            </a:r>
            <a:r>
              <a:rPr lang="en-IN" sz="2800" dirty="0"/>
              <a:t>, </a:t>
            </a:r>
            <a:r>
              <a:rPr lang="en-IN" sz="2800" b="1" dirty="0">
                <a:hlinkClick r:id="rId18" tooltip="Malappuram"/>
              </a:rPr>
              <a:t>Malappuram</a:t>
            </a:r>
            <a:r>
              <a:rPr lang="en-IN" sz="2800" dirty="0"/>
              <a:t>, </a:t>
            </a:r>
            <a:r>
              <a:rPr lang="en-IN" sz="2800" b="1" dirty="0">
                <a:hlinkClick r:id="rId19" tooltip="Thiruvananthapuram"/>
              </a:rPr>
              <a:t>Thiruvananthapuram</a:t>
            </a:r>
            <a:r>
              <a:rPr lang="en-IN" sz="2800" dirty="0"/>
              <a:t>, </a:t>
            </a:r>
            <a:r>
              <a:rPr lang="en-IN" sz="2800" b="1" dirty="0">
                <a:hlinkClick r:id="rId20" tooltip="Kannur"/>
              </a:rPr>
              <a:t>Kannur</a:t>
            </a:r>
            <a:r>
              <a:rPr lang="en-IN" sz="2800" dirty="0"/>
              <a:t>, </a:t>
            </a:r>
            <a:r>
              <a:rPr lang="en-IN" sz="2800" b="1" dirty="0">
                <a:hlinkClick r:id="rId21" tooltip="Ludhiana"/>
              </a:rPr>
              <a:t>Ludhiana</a:t>
            </a:r>
            <a:r>
              <a:rPr lang="en-IN" sz="2800" dirty="0"/>
              <a:t>, </a:t>
            </a:r>
            <a:r>
              <a:rPr lang="en-IN" sz="2800" b="1" dirty="0">
                <a:hlinkClick r:id="rId22" tooltip="Nashik"/>
              </a:rPr>
              <a:t>Nashik</a:t>
            </a:r>
            <a:r>
              <a:rPr lang="en-IN" sz="2800" dirty="0"/>
              <a:t>, </a:t>
            </a:r>
            <a:r>
              <a:rPr lang="en-IN" sz="2800" b="1" dirty="0">
                <a:hlinkClick r:id="rId23" tooltip="Vijayawada"/>
              </a:rPr>
              <a:t>Vijayawada</a:t>
            </a:r>
            <a:r>
              <a:rPr lang="en-IN" sz="2800" dirty="0"/>
              <a:t>, </a:t>
            </a:r>
            <a:r>
              <a:rPr lang="en-IN" sz="2800" b="1" dirty="0">
                <a:hlinkClick r:id="rId24" tooltip="Madurai"/>
              </a:rPr>
              <a:t>Madurai</a:t>
            </a:r>
            <a:r>
              <a:rPr lang="en-IN" sz="2800" dirty="0"/>
              <a:t>, </a:t>
            </a:r>
            <a:r>
              <a:rPr lang="en-IN" sz="2800" b="1" dirty="0">
                <a:hlinkClick r:id="rId25" tooltip="Varanasi"/>
              </a:rPr>
              <a:t>Varanasi</a:t>
            </a:r>
            <a:r>
              <a:rPr lang="en-IN" sz="2800" dirty="0"/>
              <a:t>, </a:t>
            </a:r>
            <a:r>
              <a:rPr lang="en-IN" sz="2800" b="1" dirty="0">
                <a:hlinkClick r:id="rId26" tooltip="Meerut"/>
              </a:rPr>
              <a:t>Meerut</a:t>
            </a:r>
            <a:r>
              <a:rPr lang="en-IN" sz="2800" dirty="0"/>
              <a:t>, </a:t>
            </a:r>
            <a:r>
              <a:rPr lang="en-IN" sz="2800" b="1" dirty="0">
                <a:hlinkClick r:id="rId27" tooltip="Faridabad"/>
              </a:rPr>
              <a:t>Faridabad</a:t>
            </a:r>
            <a:r>
              <a:rPr lang="en-IN" sz="2800" dirty="0"/>
              <a:t>, </a:t>
            </a:r>
            <a:r>
              <a:rPr lang="en-IN" sz="2800" b="1" dirty="0">
                <a:hlinkClick r:id="rId28" tooltip="Rajkot District"/>
              </a:rPr>
              <a:t>Rajkot</a:t>
            </a:r>
            <a:r>
              <a:rPr lang="en-IN" sz="2800" dirty="0"/>
              <a:t>, </a:t>
            </a:r>
            <a:r>
              <a:rPr lang="en-IN" sz="2800" b="1" dirty="0">
                <a:hlinkClick r:id="rId29" tooltip="Jabalpur"/>
              </a:rPr>
              <a:t>Jamshedpur</a:t>
            </a:r>
            <a:r>
              <a:rPr lang="en-IN" sz="2800" dirty="0"/>
              <a:t>, </a:t>
            </a:r>
            <a:r>
              <a:rPr lang="en-IN" sz="2800" b="1" dirty="0">
                <a:hlinkClick r:id="rId30" tooltip="Jabalpur district"/>
              </a:rPr>
              <a:t>Jabalpur</a:t>
            </a:r>
            <a:r>
              <a:rPr lang="en-IN" sz="2800" dirty="0"/>
              <a:t>, </a:t>
            </a:r>
            <a:r>
              <a:rPr lang="en-IN" sz="2800" b="1" dirty="0">
                <a:hlinkClick r:id="rId31" tooltip="Srinagar"/>
              </a:rPr>
              <a:t>Srinagar</a:t>
            </a:r>
            <a:r>
              <a:rPr lang="en-IN" sz="2800" dirty="0"/>
              <a:t>, </a:t>
            </a:r>
            <a:r>
              <a:rPr lang="en-IN" sz="2800" b="1" dirty="0">
                <a:hlinkClick r:id="rId32" tooltip="Gwalior Division"/>
              </a:rPr>
              <a:t>Gwalior</a:t>
            </a:r>
            <a:r>
              <a:rPr lang="en-IN" sz="2800" dirty="0"/>
              <a:t>, Vasai-</a:t>
            </a:r>
            <a:r>
              <a:rPr lang="en-IN" sz="2800" b="1" dirty="0" err="1">
                <a:hlinkClick r:id="rId33" tooltip="Virar"/>
              </a:rPr>
              <a:t>Virar</a:t>
            </a:r>
            <a:r>
              <a:rPr lang="en-IN" sz="2800" dirty="0"/>
              <a:t>, </a:t>
            </a:r>
            <a:r>
              <a:rPr lang="en-IN" sz="2800" b="1" dirty="0">
                <a:hlinkClick r:id="rId34" tooltip="Allahabad"/>
              </a:rPr>
              <a:t>Allahabad</a:t>
            </a:r>
            <a:r>
              <a:rPr lang="en-IN" sz="2800" dirty="0"/>
              <a:t>, </a:t>
            </a:r>
            <a:r>
              <a:rPr lang="en-IN" sz="2800" b="1" dirty="0" err="1">
                <a:hlinkClick r:id="rId35" tooltip="Dhanbad"/>
              </a:rPr>
              <a:t>Dhanbad</a:t>
            </a:r>
            <a:r>
              <a:rPr lang="en-IN" sz="2800" dirty="0"/>
              <a:t>, </a:t>
            </a:r>
            <a:r>
              <a:rPr lang="en-IN" sz="2800" b="1" dirty="0">
                <a:hlinkClick r:id="rId36" tooltip="Aurangabad"/>
              </a:rPr>
              <a:t>Aurangabad</a:t>
            </a:r>
            <a:r>
              <a:rPr lang="en-IN" sz="2800" dirty="0"/>
              <a:t> and </a:t>
            </a:r>
            <a:r>
              <a:rPr lang="en-IN" sz="2800" b="1" dirty="0">
                <a:hlinkClick r:id="rId37" tooltip="Kollam District"/>
              </a:rPr>
              <a:t>Kollam</a:t>
            </a:r>
            <a:r>
              <a:rPr lang="en-IN" sz="2800" dirty="0"/>
              <a:t> Altogether, these are 46 Metropolitan Cities of India. These cities are listed according to the </a:t>
            </a:r>
            <a:r>
              <a:rPr lang="en-IN" sz="2800" b="1" dirty="0">
                <a:hlinkClick r:id="rId38" tooltip="Indian Demography"/>
              </a:rPr>
              <a:t>populations</a:t>
            </a:r>
            <a:r>
              <a:rPr lang="en-IN" sz="2800" dirty="0"/>
              <a:t>.. </a:t>
            </a:r>
            <a:endParaRPr lang="en-US" sz="2800" dirty="0"/>
          </a:p>
        </p:txBody>
      </p:sp>
    </p:spTree>
    <p:extLst>
      <p:ext uri="{BB962C8B-B14F-4D97-AF65-F5344CB8AC3E}">
        <p14:creationId xmlns:p14="http://schemas.microsoft.com/office/powerpoint/2010/main" val="1990413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Metropolitan Cities</a:t>
            </a:r>
            <a:r>
              <a:rPr lang="en-US" dirty="0" smtClean="0"/>
              <a:t> </a:t>
            </a:r>
            <a:endParaRPr lang="en-US" dirty="0"/>
          </a:p>
        </p:txBody>
      </p:sp>
      <p:sp>
        <p:nvSpPr>
          <p:cNvPr id="3" name="Content Placeholder 2"/>
          <p:cNvSpPr>
            <a:spLocks noGrp="1"/>
          </p:cNvSpPr>
          <p:nvPr>
            <p:ph idx="1"/>
          </p:nvPr>
        </p:nvSpPr>
        <p:spPr>
          <a:xfrm>
            <a:off x="0" y="1196752"/>
            <a:ext cx="9144000" cy="5661248"/>
          </a:xfrm>
        </p:spPr>
        <p:txBody>
          <a:bodyPr>
            <a:normAutofit/>
          </a:bodyPr>
          <a:lstStyle/>
          <a:p>
            <a:pPr algn="just"/>
            <a:r>
              <a:rPr lang="en-IN" sz="2800" dirty="0"/>
              <a:t>Metropolitan Cities in India are regarded as vital </a:t>
            </a:r>
            <a:r>
              <a:rPr lang="en-IN" sz="2800" b="1" dirty="0">
                <a:hlinkClick r:id="rId2" tooltip="Indian Economy"/>
              </a:rPr>
              <a:t>economical</a:t>
            </a:r>
            <a:r>
              <a:rPr lang="en-IN" sz="2800" dirty="0"/>
              <a:t>, cultural and </a:t>
            </a:r>
            <a:r>
              <a:rPr lang="en-IN" sz="2800" b="1" dirty="0">
                <a:hlinkClick r:id="rId3" tooltip="Indian Political Culture"/>
              </a:rPr>
              <a:t>political </a:t>
            </a:r>
            <a:r>
              <a:rPr lang="en-IN" sz="2800" dirty="0"/>
              <a:t>centres. Metropolitan cities in India have good connectivity with </a:t>
            </a:r>
            <a:r>
              <a:rPr lang="en-IN" sz="2800" b="1" dirty="0">
                <a:hlinkClick r:id="rId4" tooltip="Roadways in India"/>
              </a:rPr>
              <a:t>roadways</a:t>
            </a:r>
            <a:r>
              <a:rPr lang="en-IN" sz="2800" dirty="0"/>
              <a:t>, </a:t>
            </a:r>
            <a:r>
              <a:rPr lang="en-IN" sz="2800" b="1" dirty="0">
                <a:hlinkClick r:id="rId5" tooltip="Airways In India"/>
              </a:rPr>
              <a:t>airways</a:t>
            </a:r>
            <a:r>
              <a:rPr lang="en-IN" sz="2800" dirty="0"/>
              <a:t> and </a:t>
            </a:r>
            <a:r>
              <a:rPr lang="en-IN" sz="2800" b="1" dirty="0">
                <a:hlinkClick r:id="rId6" tooltip="Indian Railways"/>
              </a:rPr>
              <a:t>railways</a:t>
            </a:r>
            <a:r>
              <a:rPr lang="en-IN" sz="2800" dirty="0"/>
              <a:t>. These </a:t>
            </a:r>
            <a:r>
              <a:rPr lang="en-IN" sz="2800" b="1" dirty="0">
                <a:hlinkClick r:id="rId7" tooltip="Cities of India"/>
              </a:rPr>
              <a:t>cities in India</a:t>
            </a:r>
            <a:r>
              <a:rPr lang="en-IN" sz="2800" dirty="0"/>
              <a:t> are developed with the contemporary infrastructure in the field of education, culture and tourism. </a:t>
            </a:r>
            <a:r>
              <a:rPr lang="en-IN" dirty="0"/>
              <a:t/>
            </a:r>
            <a:br>
              <a:rPr lang="en-IN" dirty="0"/>
            </a:br>
            <a:endParaRPr lang="en-US" dirty="0" smtClean="0"/>
          </a:p>
          <a:p>
            <a:pPr marL="0" indent="0">
              <a:buNone/>
            </a:pPr>
            <a:endParaRPr lang="en-US" dirty="0" smtClean="0"/>
          </a:p>
        </p:txBody>
      </p:sp>
      <p:pic>
        <p:nvPicPr>
          <p:cNvPr id="4" name="Picture 3" descr="Metropolitan Cities in India"/>
          <p:cNvPicPr/>
          <p:nvPr/>
        </p:nvPicPr>
        <p:blipFill>
          <a:blip r:embed="rId8">
            <a:extLst>
              <a:ext uri="{28A0092B-C50C-407E-A947-70E740481C1C}">
                <a14:useLocalDpi xmlns:a14="http://schemas.microsoft.com/office/drawing/2010/main" val="0"/>
              </a:ext>
            </a:extLst>
          </a:blip>
          <a:srcRect/>
          <a:stretch>
            <a:fillRect/>
          </a:stretch>
        </p:blipFill>
        <p:spPr bwMode="auto">
          <a:xfrm>
            <a:off x="1835696" y="3861048"/>
            <a:ext cx="5256584" cy="2767186"/>
          </a:xfrm>
          <a:prstGeom prst="rect">
            <a:avLst/>
          </a:prstGeom>
          <a:noFill/>
          <a:ln>
            <a:noFill/>
          </a:ln>
        </p:spPr>
      </p:pic>
    </p:spTree>
    <p:extLst>
      <p:ext uri="{BB962C8B-B14F-4D97-AF65-F5344CB8AC3E}">
        <p14:creationId xmlns:p14="http://schemas.microsoft.com/office/powerpoint/2010/main" val="1250354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836712"/>
            <a:ext cx="8507288" cy="5688632"/>
          </a:xfrm>
        </p:spPr>
        <p:txBody>
          <a:bodyPr>
            <a:normAutofit/>
          </a:bodyPr>
          <a:lstStyle/>
          <a:p>
            <a:pPr algn="just"/>
            <a:r>
              <a:rPr lang="en-IN" sz="2800" b="1" dirty="0"/>
              <a:t>Regulations for Metropolitan Cities in India</a:t>
            </a:r>
            <a:r>
              <a:rPr lang="en-IN" sz="2800" dirty="0"/>
              <a:t> </a:t>
            </a:r>
            <a:br>
              <a:rPr lang="en-IN" sz="2800" dirty="0"/>
            </a:br>
            <a:r>
              <a:rPr lang="en-IN" sz="2800" dirty="0"/>
              <a:t>The </a:t>
            </a:r>
            <a:r>
              <a:rPr lang="en-IN" sz="2800" b="1" dirty="0">
                <a:hlinkClick r:id="rId2" tooltip="Constitution of India"/>
              </a:rPr>
              <a:t>Constitution</a:t>
            </a:r>
            <a:r>
              <a:rPr lang="en-IN" sz="2800" dirty="0"/>
              <a:t>’s 74th </a:t>
            </a:r>
            <a:r>
              <a:rPr lang="en-IN" sz="2800" b="1" dirty="0">
                <a:hlinkClick r:id="rId3" tooltip="Amendment of Indian Constitution"/>
              </a:rPr>
              <a:t>Amendment Act</a:t>
            </a:r>
            <a:r>
              <a:rPr lang="en-IN" sz="2800" dirty="0"/>
              <a:t>, 1992 defines a metropolitan area in India as, ‘an area having a population of 10 lakhs or more, comprised in one or more districts and consisting of two or more Municipalities or </a:t>
            </a:r>
            <a:r>
              <a:rPr lang="en-IN" sz="2800" b="1" dirty="0">
                <a:hlinkClick r:id="rId4" tooltip="Panchayat System in India"/>
              </a:rPr>
              <a:t>Panchayats</a:t>
            </a:r>
            <a:r>
              <a:rPr lang="en-IN" sz="2800" dirty="0"/>
              <a:t> or other contiguous areas, specified by the </a:t>
            </a:r>
            <a:r>
              <a:rPr lang="en-IN" sz="2800" b="1" dirty="0">
                <a:hlinkClick r:id="rId5" tooltip="Governors of Indian States"/>
              </a:rPr>
              <a:t>Governor</a:t>
            </a:r>
            <a:r>
              <a:rPr lang="en-IN" sz="2800" dirty="0"/>
              <a:t> by public notification to be a Metropolitan area’. According to this definition, a city has to fulfil the requirements mentioned in the clause in order to become a metropolitan area and be a part of the Metropolitan Cities in India. </a:t>
            </a:r>
            <a:r>
              <a:rPr lang="en-IN" dirty="0"/>
              <a:t/>
            </a:r>
            <a:br>
              <a:rPr lang="en-IN" dirty="0"/>
            </a:br>
            <a:endParaRPr lang="en-US" dirty="0"/>
          </a:p>
        </p:txBody>
      </p:sp>
    </p:spTree>
    <p:extLst>
      <p:ext uri="{BB962C8B-B14F-4D97-AF65-F5344CB8AC3E}">
        <p14:creationId xmlns:p14="http://schemas.microsoft.com/office/powerpoint/2010/main" val="3315158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252520" cy="6858000"/>
          </a:xfrm>
        </p:spPr>
        <p:txBody>
          <a:bodyPr>
            <a:normAutofit/>
          </a:bodyPr>
          <a:lstStyle/>
          <a:p>
            <a:pPr marL="0" indent="0" algn="just">
              <a:buNone/>
            </a:pPr>
            <a:r>
              <a:rPr lang="en-IN" sz="3000" b="1" dirty="0"/>
              <a:t>Division of Metropolitan Cities in India</a:t>
            </a:r>
            <a:r>
              <a:rPr lang="en-IN" sz="3000" dirty="0"/>
              <a:t> </a:t>
            </a:r>
            <a:br>
              <a:rPr lang="en-IN" sz="3000" dirty="0"/>
            </a:br>
            <a:r>
              <a:rPr lang="en-IN" sz="3000" dirty="0"/>
              <a:t>Cities with populations of 10 lakhs and above are referred to as the ‘Million Plus Cities’. On the other hand, cities with more than 40 lakhs in populations are referred to as the ‘Mega Cities’. Taking these into consideration, there are about 46 Metropolitan Cities in India. This number is based on the latest Census of 2011. Out of these 46 Metropolitan Cities in India, 8 of them are considered as ‘Mega Cities’. The remaining 38 are considered as ‘Million </a:t>
            </a:r>
            <a:r>
              <a:rPr lang="en-IN" sz="3000" dirty="0" smtClean="0"/>
              <a:t>Plus Cities</a:t>
            </a:r>
            <a:r>
              <a:rPr lang="en-IN" sz="3000" dirty="0"/>
              <a:t>’. </a:t>
            </a:r>
            <a:r>
              <a:rPr lang="en-IN" dirty="0"/>
              <a:t/>
            </a:r>
            <a:br>
              <a:rPr lang="en-IN" dirty="0"/>
            </a:br>
            <a:r>
              <a:rPr lang="en-IN" dirty="0"/>
              <a:t/>
            </a:r>
            <a:br>
              <a:rPr lang="en-IN" dirty="0"/>
            </a:br>
            <a:endParaRPr lang="en-US" dirty="0"/>
          </a:p>
        </p:txBody>
      </p:sp>
      <p:pic>
        <p:nvPicPr>
          <p:cNvPr id="5" name="Picture 4" descr="Metropolitan Cities in India"/>
          <p:cNvPicPr/>
          <p:nvPr/>
        </p:nvPicPr>
        <p:blipFill>
          <a:blip r:embed="rId2">
            <a:extLst>
              <a:ext uri="{28A0092B-C50C-407E-A947-70E740481C1C}">
                <a14:useLocalDpi xmlns:a14="http://schemas.microsoft.com/office/drawing/2010/main" val="0"/>
              </a:ext>
            </a:extLst>
          </a:blip>
          <a:srcRect/>
          <a:stretch>
            <a:fillRect/>
          </a:stretch>
        </p:blipFill>
        <p:spPr bwMode="auto">
          <a:xfrm>
            <a:off x="2267744" y="4365104"/>
            <a:ext cx="3960440" cy="2088232"/>
          </a:xfrm>
          <a:prstGeom prst="rect">
            <a:avLst/>
          </a:prstGeom>
          <a:noFill/>
          <a:ln>
            <a:noFill/>
          </a:ln>
        </p:spPr>
      </p:pic>
    </p:spTree>
    <p:extLst>
      <p:ext uri="{BB962C8B-B14F-4D97-AF65-F5344CB8AC3E}">
        <p14:creationId xmlns:p14="http://schemas.microsoft.com/office/powerpoint/2010/main" val="1896490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60648"/>
            <a:ext cx="8686800" cy="6552728"/>
          </a:xfrm>
        </p:spPr>
        <p:txBody>
          <a:bodyPr/>
          <a:lstStyle/>
          <a:p>
            <a:pPr algn="just" fontAlgn="base"/>
            <a:r>
              <a:rPr lang="en-US" dirty="0"/>
              <a:t>I</a:t>
            </a:r>
            <a:r>
              <a:rPr lang="en-US" dirty="0" smtClean="0"/>
              <a:t>ndia </a:t>
            </a:r>
            <a:r>
              <a:rPr lang="en-US" dirty="0"/>
              <a:t>is a country, which is reaching new heights in terms of economic development. There has been a focus on the development of cities and many cities are now emerging as metropolitans, with the best facilities and amenities</a:t>
            </a:r>
            <a:r>
              <a:rPr lang="en-US" dirty="0" smtClean="0"/>
              <a:t>.</a:t>
            </a:r>
          </a:p>
          <a:p>
            <a:pPr algn="just" fontAlgn="base"/>
            <a:endParaRPr lang="en-US" dirty="0"/>
          </a:p>
          <a:p>
            <a:pPr algn="just" fontAlgn="base"/>
            <a:r>
              <a:rPr lang="en-US" dirty="0"/>
              <a:t>Here is a list of top 12 famous and best metropolitan cities in India 2018:</a:t>
            </a:r>
          </a:p>
          <a:p>
            <a:endParaRPr lang="en-IN" dirty="0"/>
          </a:p>
        </p:txBody>
      </p:sp>
    </p:spTree>
    <p:extLst>
      <p:ext uri="{BB962C8B-B14F-4D97-AF65-F5344CB8AC3E}">
        <p14:creationId xmlns:p14="http://schemas.microsoft.com/office/powerpoint/2010/main" val="3897561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6632"/>
            <a:ext cx="9144000" cy="6741368"/>
          </a:xfrm>
        </p:spPr>
        <p:txBody>
          <a:bodyPr/>
          <a:lstStyle/>
          <a:p>
            <a:r>
              <a:rPr lang="en-IN" b="1" dirty="0" smtClean="0"/>
              <a:t>Indore</a:t>
            </a:r>
          </a:p>
          <a:p>
            <a:pPr marL="0" indent="0">
              <a:buNone/>
            </a:pPr>
            <a:endParaRPr lang="en-IN" dirty="0"/>
          </a:p>
        </p:txBody>
      </p:sp>
      <p:sp>
        <p:nvSpPr>
          <p:cNvPr id="5" name="Rectangle 4">
            <a:hlinkClick r:id="rId2"/>
          </p:cNvPr>
          <p:cNvSpPr>
            <a:spLocks noChangeArrowheads="1"/>
          </p:cNvSpPr>
          <p:nvPr/>
        </p:nvSpPr>
        <p:spPr bwMode="auto">
          <a:xfrm>
            <a:off x="467544" y="1268760"/>
            <a:ext cx="741682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333333"/>
                </a:solidFill>
                <a:effectLst/>
                <a:latin typeface="&amp;quot"/>
              </a:rPr>
              <a:t>Indore is the largest city in the state of </a:t>
            </a:r>
            <a:r>
              <a:rPr kumimoji="0" lang="en-US" altLang="en-US" sz="1400" b="0" i="0" u="none" strike="noStrike" cap="none" normalizeH="0" baseline="0" dirty="0" smtClean="0">
                <a:ln>
                  <a:noFill/>
                </a:ln>
                <a:solidFill>
                  <a:srgbClr val="3D8FE8"/>
                </a:solidFill>
                <a:effectLst/>
                <a:latin typeface="&amp;quot"/>
                <a:hlinkClick r:id="rId3"/>
              </a:rPr>
              <a:t>Madhya Pradesh</a:t>
            </a:r>
            <a:r>
              <a:rPr kumimoji="0" lang="en-US" altLang="en-US" sz="1400" b="0" i="0" u="none" strike="noStrike" cap="none" normalizeH="0" baseline="0" dirty="0" smtClean="0">
                <a:ln>
                  <a:noFill/>
                </a:ln>
                <a:solidFill>
                  <a:srgbClr val="333333"/>
                </a:solidFill>
                <a:effectLst/>
                <a:latin typeface="&amp;quot"/>
              </a:rPr>
              <a:t>, which is also known for commerce, research, finance, entertainment, technology, and fashion. It has the third oldest stock exchange in the country.</a:t>
            </a:r>
          </a:p>
        </p:txBody>
      </p:sp>
      <p:pic>
        <p:nvPicPr>
          <p:cNvPr id="1029" name="Picture 5" descr="Indor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800" y="2058566"/>
            <a:ext cx="4762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90817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0" y="441413"/>
            <a:ext cx="9144000" cy="377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136EBF"/>
                </a:solidFill>
                <a:effectLst/>
                <a:latin typeface="&amp;quot"/>
              </a:rPr>
              <a:t>Ahmedabad</a:t>
            </a:r>
            <a:r>
              <a:rPr kumimoji="0" lang="en-US" altLang="en-US" sz="18900" b="0" i="0" u="none" strike="noStrike" cap="none" normalizeH="0" baseline="0" dirty="0" smtClean="0">
                <a:ln>
                  <a:noFill/>
                </a:ln>
                <a:solidFill>
                  <a:srgbClr val="333333"/>
                </a:solidFill>
                <a:effectLst/>
                <a:latin typeface="&amp;quot"/>
              </a:rPr>
              <a:t> </a:t>
            </a:r>
            <a:r>
              <a:rPr kumimoji="0" lang="en-US" altLang="en-US" sz="1400" b="0" i="0" u="none" strike="noStrike" cap="none" normalizeH="0" baseline="0" dirty="0" smtClean="0">
                <a:ln>
                  <a:noFill/>
                </a:ln>
                <a:solidFill>
                  <a:srgbClr val="333333"/>
                </a:solidFill>
                <a:effectLst/>
                <a:latin typeface="&amp;quot"/>
              </a:rPr>
              <a:t>                                                                                              </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3D8FE8"/>
                </a:solidFill>
                <a:effectLst/>
                <a:latin typeface="&amp;quot"/>
                <a:hlinkClick r:id="rId3"/>
              </a:rPr>
              <a:t>Ahmedabad</a:t>
            </a:r>
            <a:r>
              <a:rPr kumimoji="0" lang="en-US" altLang="en-US" sz="1400" b="0" i="0" u="none" strike="noStrike" cap="none" normalizeH="0" baseline="0" dirty="0" smtClean="0">
                <a:ln>
                  <a:noFill/>
                </a:ln>
                <a:solidFill>
                  <a:srgbClr val="333333"/>
                </a:solidFill>
                <a:effectLst/>
                <a:latin typeface="&amp;quot"/>
              </a:rPr>
              <a:t> is the former capital city of Gujarat and also the largest city in the state, which also has the seat of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3D8FE8"/>
                </a:solidFill>
                <a:effectLst/>
                <a:latin typeface="&amp;quot"/>
                <a:hlinkClick r:id="rId4"/>
              </a:rPr>
              <a:t>Gujarat</a:t>
            </a:r>
            <a:r>
              <a:rPr kumimoji="0" lang="en-US" altLang="en-US" sz="1400" b="0" i="0" u="none" strike="noStrike" cap="none" normalizeH="0" baseline="0" dirty="0" smtClean="0">
                <a:ln>
                  <a:noFill/>
                </a:ln>
                <a:solidFill>
                  <a:srgbClr val="333333"/>
                </a:solidFill>
                <a:effectLst/>
                <a:latin typeface="&amp;quot"/>
              </a:rPr>
              <a:t> High Court. It is the 5th largest city in the country, which has a population nearing 6 million. It lies on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333333"/>
                </a:solidFill>
                <a:effectLst/>
                <a:latin typeface="&amp;quot"/>
              </a:rPr>
              <a:t>banks of River Sabarmati and houses a flourishing textile industry, in addition to automobile,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333333"/>
                </a:solidFill>
                <a:effectLst/>
                <a:latin typeface="&amp;quot"/>
              </a:rPr>
              <a:t>gemstone and jewelry, pharmaceuticals, detergent and IT industries.</a:t>
            </a:r>
          </a:p>
        </p:txBody>
      </p:sp>
      <p:pic>
        <p:nvPicPr>
          <p:cNvPr id="2051" name="Picture 3" descr="Ahmedaba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07904" y="4211676"/>
            <a:ext cx="3528392" cy="2155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7535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1" y="-1910446"/>
            <a:ext cx="91440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136EBF"/>
                </a:solidFill>
                <a:effectLst/>
                <a:latin typeface="&amp;quot"/>
              </a:rPr>
              <a:t>Chennai</a:t>
            </a:r>
            <a:r>
              <a:rPr kumimoji="0" lang="en-US" altLang="en-US" sz="18000" b="0" i="0" u="none" strike="noStrike" cap="none" normalizeH="0" baseline="0" dirty="0" smtClean="0">
                <a:ln>
                  <a:noFill/>
                </a:ln>
                <a:solidFill>
                  <a:srgbClr val="333333"/>
                </a:solidFill>
                <a:effectLst/>
                <a:latin typeface="&amp;quot"/>
              </a:rPr>
              <a:t> </a:t>
            </a:r>
            <a:r>
              <a:rPr kumimoji="0" lang="en-US" altLang="en-US" sz="1400" b="0" i="0" u="none" strike="noStrike" cap="none" normalizeH="0" baseline="0" dirty="0" smtClean="0">
                <a:ln>
                  <a:noFill/>
                </a:ln>
                <a:solidFill>
                  <a:srgbClr val="333333"/>
                </a:solidFill>
                <a:effectLst/>
                <a:latin typeface="&amp;quot"/>
              </a:rPr>
              <a:t>                                                                                     </a:t>
            </a:r>
            <a:endParaRPr kumimoji="0" lang="en-US" altLang="en-US" sz="8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3D8FE8"/>
                </a:solidFill>
                <a:effectLst/>
                <a:latin typeface="&amp;quot"/>
                <a:hlinkClick r:id="rId3"/>
              </a:rPr>
              <a:t>Chennai</a:t>
            </a:r>
            <a:r>
              <a:rPr kumimoji="0" lang="en-US" altLang="en-US" sz="1400" b="0" i="0" u="none" strike="noStrike" cap="none" normalizeH="0" baseline="0" dirty="0" smtClean="0">
                <a:ln>
                  <a:noFill/>
                </a:ln>
                <a:solidFill>
                  <a:srgbClr val="333333"/>
                </a:solidFill>
                <a:effectLst/>
                <a:latin typeface="&amp;quot"/>
              </a:rPr>
              <a:t> is another leading metro city in the country, which is also known by the name of Gateway to South India.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333333"/>
                </a:solidFill>
                <a:effectLst/>
                <a:latin typeface="&amp;quot"/>
              </a:rPr>
              <a:t> It has a growing automobile industry, which has earned it the title of Detroit of India. Population wise,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333333"/>
                </a:solidFill>
                <a:effectLst/>
                <a:latin typeface="&amp;quot"/>
              </a:rPr>
              <a:t>Chennai is the 4th largest metro city in the country. It is a major tourist hub and center of art and culture,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333333"/>
                </a:solidFill>
                <a:effectLst/>
                <a:latin typeface="&amp;quot"/>
              </a:rPr>
              <a:t>besides housing numerous corporate houses. Talking about the area, the city is spread over an area of 426 </a:t>
            </a:r>
            <a:r>
              <a:rPr kumimoji="0" lang="en-US" altLang="en-US" sz="1400" b="0" i="0" u="none" strike="noStrike" cap="none" normalizeH="0" baseline="0" dirty="0" err="1" smtClean="0">
                <a:ln>
                  <a:noFill/>
                </a:ln>
                <a:solidFill>
                  <a:srgbClr val="333333"/>
                </a:solidFill>
                <a:effectLst/>
                <a:latin typeface="&amp;quot"/>
              </a:rPr>
              <a:t>sq</a:t>
            </a:r>
            <a:r>
              <a:rPr kumimoji="0" lang="en-US" altLang="en-US" sz="1400" b="0" i="0" u="none" strike="noStrike" cap="none" normalizeH="0" baseline="0" dirty="0" smtClean="0">
                <a:ln>
                  <a:noFill/>
                </a:ln>
                <a:solidFill>
                  <a:srgbClr val="333333"/>
                </a:solidFill>
                <a:effectLst/>
                <a:latin typeface="&amp;quot"/>
              </a:rPr>
              <a:t> km and the city has a population of over 8 Million. There many weekend getaways near city and two of the most popular getaways are </a:t>
            </a:r>
            <a:r>
              <a:rPr kumimoji="0" lang="en-US" altLang="en-US" sz="1400" b="0" i="0" u="none" strike="noStrike" cap="none" normalizeH="0" baseline="0" dirty="0" err="1" smtClean="0">
                <a:ln>
                  <a:noFill/>
                </a:ln>
                <a:solidFill>
                  <a:srgbClr val="333333"/>
                </a:solidFill>
                <a:effectLst/>
                <a:latin typeface="&amp;quot"/>
              </a:rPr>
              <a:t>Mahabalipuram</a:t>
            </a:r>
            <a:r>
              <a:rPr kumimoji="0" lang="en-US" altLang="en-US" sz="1400" b="0" i="0" u="none" strike="noStrike" cap="none" normalizeH="0" baseline="0" dirty="0" smtClean="0">
                <a:ln>
                  <a:noFill/>
                </a:ln>
                <a:solidFill>
                  <a:srgbClr val="333333"/>
                </a:solidFill>
                <a:effectLst/>
                <a:latin typeface="&amp;quot"/>
              </a:rPr>
              <a:t> and Puducherry. The city had been impacted by the floods many time but the city never gave up and continued towards the path of development like any invincible hero.</a:t>
            </a:r>
          </a:p>
        </p:txBody>
      </p:sp>
      <p:pic>
        <p:nvPicPr>
          <p:cNvPr id="3075" name="Picture 3" descr="Chennai Central Sta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1960" y="3199943"/>
            <a:ext cx="4514850" cy="2857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0530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18505" y="151764"/>
            <a:ext cx="8945984"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136EBF"/>
                </a:solidFill>
                <a:effectLst/>
                <a:latin typeface="&amp;quot"/>
              </a:rPr>
              <a:t>Hyderabad</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333333"/>
                </a:solidFill>
                <a:effectLst/>
                <a:latin typeface="&amp;quot"/>
              </a:rPr>
              <a:t>  Another South Indian city to feature on this list is </a:t>
            </a:r>
            <a:r>
              <a:rPr kumimoji="0" lang="en-US" altLang="en-US" sz="1400" b="0" i="0" u="none" strike="noStrike" cap="none" normalizeH="0" baseline="0" dirty="0" smtClean="0">
                <a:ln>
                  <a:noFill/>
                </a:ln>
                <a:solidFill>
                  <a:srgbClr val="3D8FE8"/>
                </a:solidFill>
                <a:effectLst/>
                <a:latin typeface="&amp;quot"/>
                <a:hlinkClick r:id="rId3"/>
              </a:rPr>
              <a:t>Hyderabad</a:t>
            </a:r>
            <a:r>
              <a:rPr kumimoji="0" lang="en-US" altLang="en-US" sz="1400" b="0" i="0" u="none" strike="noStrike" cap="none" normalizeH="0" baseline="0" dirty="0" smtClean="0">
                <a:ln>
                  <a:noFill/>
                </a:ln>
                <a:solidFill>
                  <a:srgbClr val="333333"/>
                </a:solidFill>
                <a:effectLst/>
                <a:latin typeface="&amp;quot"/>
              </a:rPr>
              <a:t>, the capital city of the state of Telangana.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333333"/>
                </a:solidFill>
                <a:effectLst/>
                <a:latin typeface="&amp;quot"/>
              </a:rPr>
              <a:t>The area of the city is about 650 </a:t>
            </a:r>
            <a:r>
              <a:rPr kumimoji="0" lang="en-US" altLang="en-US" sz="1400" b="0" i="0" u="none" strike="noStrike" cap="none" normalizeH="0" baseline="0" dirty="0" err="1" smtClean="0">
                <a:ln>
                  <a:noFill/>
                </a:ln>
                <a:solidFill>
                  <a:srgbClr val="333333"/>
                </a:solidFill>
                <a:effectLst/>
                <a:latin typeface="&amp;quot"/>
              </a:rPr>
              <a:t>sq</a:t>
            </a:r>
            <a:r>
              <a:rPr kumimoji="0" lang="en-US" altLang="en-US" sz="1400" b="0" i="0" u="none" strike="noStrike" cap="none" normalizeH="0" baseline="0" dirty="0" smtClean="0">
                <a:ln>
                  <a:noFill/>
                </a:ln>
                <a:solidFill>
                  <a:srgbClr val="333333"/>
                </a:solidFill>
                <a:effectLst/>
                <a:latin typeface="&amp;quot"/>
              </a:rPr>
              <a:t> km and in addition to this, the city was earlier a part of Andhra Pradesh but it became a part of </a:t>
            </a:r>
            <a:r>
              <a:rPr kumimoji="0" lang="en-US" altLang="en-US" sz="1400" b="0" i="0" u="none" strike="noStrike" cap="none" normalizeH="0" baseline="0" dirty="0" smtClean="0">
                <a:ln>
                  <a:noFill/>
                </a:ln>
                <a:solidFill>
                  <a:srgbClr val="3D8FE8"/>
                </a:solidFill>
                <a:effectLst/>
                <a:latin typeface="&amp;quot"/>
                <a:hlinkClick r:id="rId4"/>
              </a:rPr>
              <a:t>Telangana</a:t>
            </a:r>
            <a:r>
              <a:rPr kumimoji="0" lang="en-US" altLang="en-US" sz="1400" b="0" i="0" u="none" strike="noStrike" cap="none" normalizeH="0" baseline="0" dirty="0" smtClean="0">
                <a:ln>
                  <a:noFill/>
                </a:ln>
                <a:solidFill>
                  <a:srgbClr val="333333"/>
                </a:solidFill>
                <a:effectLst/>
                <a:latin typeface="&amp;quot"/>
              </a:rPr>
              <a:t> after the formation of new </a:t>
            </a:r>
            <a:r>
              <a:rPr kumimoji="0" lang="en-US" altLang="en-US" sz="1400" b="0" i="0" u="none" strike="noStrike" cap="none" normalizeH="0" baseline="0" dirty="0" err="1" smtClean="0">
                <a:ln>
                  <a:noFill/>
                </a:ln>
                <a:solidFill>
                  <a:srgbClr val="333333"/>
                </a:solidFill>
                <a:effectLst/>
                <a:latin typeface="&amp;quot"/>
              </a:rPr>
              <a:t>state.It</a:t>
            </a:r>
            <a:r>
              <a:rPr kumimoji="0" lang="en-US" altLang="en-US" sz="1400" b="0" i="0" u="none" strike="noStrike" cap="none" normalizeH="0" baseline="0" dirty="0" smtClean="0">
                <a:ln>
                  <a:noFill/>
                </a:ln>
                <a:solidFill>
                  <a:srgbClr val="333333"/>
                </a:solidFill>
                <a:effectLst/>
                <a:latin typeface="&amp;quot"/>
              </a:rPr>
              <a:t> is considered as the 4th most populous city in India, having crossed the 12 million mark this year. Besides being famous for its historical sites and </a:t>
            </a:r>
            <a:r>
              <a:rPr kumimoji="0" lang="en-US" altLang="en-US" sz="1400" b="0" i="0" u="none" strike="noStrike" cap="none" normalizeH="0" baseline="0" dirty="0" err="1" smtClean="0">
                <a:ln>
                  <a:noFill/>
                </a:ln>
                <a:solidFill>
                  <a:srgbClr val="333333"/>
                </a:solidFill>
                <a:effectLst/>
                <a:latin typeface="&amp;quot"/>
              </a:rPr>
              <a:t>Nawabi</a:t>
            </a:r>
            <a:r>
              <a:rPr kumimoji="0" lang="en-US" altLang="en-US" sz="1400" b="0" i="0" u="none" strike="noStrike" cap="none" normalizeH="0" baseline="0" dirty="0" smtClean="0">
                <a:ln>
                  <a:noFill/>
                </a:ln>
                <a:solidFill>
                  <a:srgbClr val="333333"/>
                </a:solidFill>
                <a:effectLst/>
                <a:latin typeface="&amp;quot"/>
              </a:rPr>
              <a:t> cuisine, the city is famous for its biotechnology and IT </a:t>
            </a:r>
            <a:r>
              <a:rPr kumimoji="0" lang="en-US" altLang="en-US" sz="1400" b="0" i="0" u="none" strike="noStrike" cap="none" normalizeH="0" baseline="0" dirty="0" err="1" smtClean="0">
                <a:ln>
                  <a:noFill/>
                </a:ln>
                <a:solidFill>
                  <a:srgbClr val="333333"/>
                </a:solidFill>
                <a:effectLst/>
                <a:latin typeface="&amp;quot"/>
              </a:rPr>
              <a:t>industries.There</a:t>
            </a:r>
            <a:r>
              <a:rPr kumimoji="0" lang="en-US" altLang="en-US" sz="1400" b="0" i="0" u="none" strike="noStrike" cap="none" normalizeH="0" baseline="0" dirty="0" smtClean="0">
                <a:ln>
                  <a:noFill/>
                </a:ln>
                <a:solidFill>
                  <a:srgbClr val="333333"/>
                </a:solidFill>
                <a:effectLst/>
                <a:latin typeface="&amp;quot"/>
              </a:rPr>
              <a:t> are many amazing architectures across the city like </a:t>
            </a:r>
            <a:r>
              <a:rPr kumimoji="0" lang="en-US" altLang="en-US" sz="1400" b="0" i="0" u="none" strike="noStrike" cap="none" normalizeH="0" baseline="0" dirty="0" smtClean="0">
                <a:ln>
                  <a:noFill/>
                </a:ln>
                <a:solidFill>
                  <a:srgbClr val="3D8FE8"/>
                </a:solidFill>
                <a:effectLst/>
                <a:latin typeface="&amp;quot"/>
                <a:hlinkClick r:id="rId5"/>
              </a:rPr>
              <a:t>Charminar</a:t>
            </a:r>
            <a:r>
              <a:rPr kumimoji="0" lang="en-US" altLang="en-US" sz="1400" b="0" i="0" u="none" strike="noStrike" cap="none" normalizeH="0" baseline="0" dirty="0" smtClean="0">
                <a:ln>
                  <a:noFill/>
                </a:ln>
                <a:solidFill>
                  <a:srgbClr val="333333"/>
                </a:solidFill>
                <a:effectLst/>
                <a:latin typeface="&amp;quot"/>
              </a:rPr>
              <a:t>, </a:t>
            </a:r>
            <a:r>
              <a:rPr kumimoji="0" lang="en-US" altLang="en-US" sz="1400" b="0" i="0" u="none" strike="noStrike" cap="none" normalizeH="0" baseline="0" dirty="0" err="1" smtClean="0">
                <a:ln>
                  <a:noFill/>
                </a:ln>
                <a:solidFill>
                  <a:srgbClr val="333333"/>
                </a:solidFill>
                <a:effectLst/>
                <a:latin typeface="&amp;quot"/>
              </a:rPr>
              <a:t>Chowmalla</a:t>
            </a:r>
            <a:r>
              <a:rPr kumimoji="0" lang="en-US" altLang="en-US" sz="1400" b="0" i="0" u="none" strike="noStrike" cap="none" normalizeH="0" baseline="0" dirty="0" smtClean="0">
                <a:ln>
                  <a:noFill/>
                </a:ln>
                <a:solidFill>
                  <a:srgbClr val="333333"/>
                </a:solidFill>
                <a:effectLst/>
                <a:latin typeface="&amp;quot"/>
              </a:rPr>
              <a:t> Palace, and Birla </a:t>
            </a:r>
            <a:r>
              <a:rPr kumimoji="0" lang="en-US" altLang="en-US" sz="1400" b="0" i="0" u="none" strike="noStrike" cap="none" normalizeH="0" baseline="0" dirty="0" err="1" smtClean="0">
                <a:ln>
                  <a:noFill/>
                </a:ln>
                <a:solidFill>
                  <a:srgbClr val="333333"/>
                </a:solidFill>
                <a:effectLst/>
                <a:latin typeface="&amp;quot"/>
              </a:rPr>
              <a:t>Mandir</a:t>
            </a:r>
            <a:r>
              <a:rPr kumimoji="0" lang="en-US" altLang="en-US" sz="1400" b="0" i="0" u="none" strike="noStrike" cap="none" normalizeH="0" baseline="0" dirty="0" smtClean="0">
                <a:ln>
                  <a:noFill/>
                </a:ln>
                <a:solidFill>
                  <a:srgbClr val="333333"/>
                </a:solidFill>
                <a:effectLst/>
                <a:latin typeface="&amp;quot"/>
              </a:rPr>
              <a:t>. Hyderabad is also voted as</a:t>
            </a:r>
            <a:r>
              <a:rPr kumimoji="0" lang="en-US" altLang="en-US" sz="1400" b="0" i="0" u="none" strike="noStrike" cap="none" normalizeH="0" dirty="0" smtClean="0">
                <a:ln>
                  <a:noFill/>
                </a:ln>
                <a:solidFill>
                  <a:srgbClr val="333333"/>
                </a:solidFill>
                <a:effectLst/>
                <a:latin typeface="&amp;quot"/>
              </a:rPr>
              <a:t> </a:t>
            </a:r>
            <a:r>
              <a:rPr kumimoji="0" lang="en-US" altLang="en-US" sz="1400" b="0" i="0" u="none" strike="noStrike" cap="none" normalizeH="0" baseline="0" dirty="0" smtClean="0">
                <a:ln>
                  <a:noFill/>
                </a:ln>
                <a:solidFill>
                  <a:srgbClr val="333333"/>
                </a:solidFill>
                <a:effectLst/>
                <a:latin typeface="&amp;quot"/>
              </a:rPr>
              <a:t>one of the best city to live in and that is because of the amazing climate as well as the facilities that city offers. There are many beautiful lakes across the city and it is also the home of Telugu Film Industry.</a:t>
            </a:r>
          </a:p>
        </p:txBody>
      </p:sp>
      <p:pic>
        <p:nvPicPr>
          <p:cNvPr id="4099" name="Picture 3" descr="Hyderabad"/>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59832" y="2924944"/>
            <a:ext cx="4762500" cy="3171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49663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TotalTime>
  <Words>370</Words>
  <Application>Microsoft Office PowerPoint</Application>
  <PresentationFormat>On-screen Show (4:3)</PresentationFormat>
  <Paragraphs>48</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&amp;quot</vt:lpstr>
      <vt:lpstr>Algerian</vt:lpstr>
      <vt:lpstr>Arial</vt:lpstr>
      <vt:lpstr>Calibri</vt:lpstr>
      <vt:lpstr>Office Theme</vt:lpstr>
      <vt:lpstr>     Indian Metropolitan Cities    Dr.K.Indhira Guest Lecturer,  Department of Geography,  Govt College for Women (Autonomous), Kumbakonam </vt:lpstr>
      <vt:lpstr>Metropolitan Cities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 Louis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SLPS</dc:creator>
  <cp:lastModifiedBy>HP Inc.</cp:lastModifiedBy>
  <cp:revision>22</cp:revision>
  <dcterms:created xsi:type="dcterms:W3CDTF">2015-11-03T14:39:43Z</dcterms:created>
  <dcterms:modified xsi:type="dcterms:W3CDTF">2020-12-14T06:56:56Z</dcterms:modified>
</cp:coreProperties>
</file>