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56" r:id="rId3"/>
    <p:sldId id="257" r:id="rId4"/>
    <p:sldId id="258" r:id="rId5"/>
    <p:sldId id="259" r:id="rId6"/>
    <p:sldId id="268"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FF2D"/>
    <a:srgbClr val="4FD8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537C79-6988-7444-9436-DCAA410D8DC8}" type="datetimeFigureOut">
              <a:rPr lang="en-US"/>
              <a:pPr>
                <a:defRPr/>
              </a:pPr>
              <a:t>12/3/2020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677F9E-DEFA-B946-9C94-D90978D24328}" type="slidenum">
              <a:rPr lang="en-US"/>
              <a:pPr>
                <a:defRPr/>
              </a:pPr>
              <a:t>‹#›</a:t>
            </a:fld>
            <a:endParaRPr lang="en-US" dirty="0"/>
          </a:p>
        </p:txBody>
      </p:sp>
    </p:spTree>
    <p:extLst>
      <p:ext uri="{BB962C8B-B14F-4D97-AF65-F5344CB8AC3E}">
        <p14:creationId xmlns="" xmlns:p14="http://schemas.microsoft.com/office/powerpoint/2010/main" val="351196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85F7ED-BB95-3048-AB89-3C7E595F7838}" type="datetimeFigureOut">
              <a:rPr lang="en-US"/>
              <a:pPr>
                <a:defRPr/>
              </a:pPr>
              <a:t>12/3/2020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6C1808-464B-4347-8F01-6A4F6B395AD8}" type="slidenum">
              <a:rPr lang="en-US"/>
              <a:pPr>
                <a:defRPr/>
              </a:pPr>
              <a:t>‹#›</a:t>
            </a:fld>
            <a:endParaRPr lang="en-US" dirty="0"/>
          </a:p>
        </p:txBody>
      </p:sp>
    </p:spTree>
    <p:extLst>
      <p:ext uri="{BB962C8B-B14F-4D97-AF65-F5344CB8AC3E}">
        <p14:creationId xmlns="" xmlns:p14="http://schemas.microsoft.com/office/powerpoint/2010/main" val="356835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AA527-E599-6344-A5EA-98E5E9813B50}" type="datetimeFigureOut">
              <a:rPr lang="en-US"/>
              <a:pPr>
                <a:defRPr/>
              </a:pPr>
              <a:t>12/3/2020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705B9-F261-EC45-8B3A-137E89BADE60}" type="slidenum">
              <a:rPr lang="en-US"/>
              <a:pPr>
                <a:defRPr/>
              </a:pPr>
              <a:t>‹#›</a:t>
            </a:fld>
            <a:endParaRPr lang="en-US" dirty="0"/>
          </a:p>
        </p:txBody>
      </p:sp>
    </p:spTree>
    <p:extLst>
      <p:ext uri="{BB962C8B-B14F-4D97-AF65-F5344CB8AC3E}">
        <p14:creationId xmlns="" xmlns:p14="http://schemas.microsoft.com/office/powerpoint/2010/main" val="261344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D4E6B-4A03-334C-A139-7D8A45AA8F02}" type="datetimeFigureOut">
              <a:rPr lang="en-US"/>
              <a:pPr>
                <a:defRPr/>
              </a:pPr>
              <a:t>12/3/2020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44896-CACB-C94A-BBB0-63D0C653CD53}" type="slidenum">
              <a:rPr lang="en-US"/>
              <a:pPr>
                <a:defRPr/>
              </a:pPr>
              <a:t>‹#›</a:t>
            </a:fld>
            <a:endParaRPr lang="en-US" dirty="0"/>
          </a:p>
        </p:txBody>
      </p:sp>
    </p:spTree>
    <p:extLst>
      <p:ext uri="{BB962C8B-B14F-4D97-AF65-F5344CB8AC3E}">
        <p14:creationId xmlns="" xmlns:p14="http://schemas.microsoft.com/office/powerpoint/2010/main" val="119104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528826-940D-F841-99A1-25C9819715D2}" type="datetimeFigureOut">
              <a:rPr lang="en-US"/>
              <a:pPr>
                <a:defRPr/>
              </a:pPr>
              <a:t>12/3/2020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001B4-BDF2-6843-978A-97C7021334D1}" type="slidenum">
              <a:rPr lang="en-US"/>
              <a:pPr>
                <a:defRPr/>
              </a:pPr>
              <a:t>‹#›</a:t>
            </a:fld>
            <a:endParaRPr lang="en-US" dirty="0"/>
          </a:p>
        </p:txBody>
      </p:sp>
    </p:spTree>
    <p:extLst>
      <p:ext uri="{BB962C8B-B14F-4D97-AF65-F5344CB8AC3E}">
        <p14:creationId xmlns="" xmlns:p14="http://schemas.microsoft.com/office/powerpoint/2010/main" val="174474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F4904F-0014-E54D-AFEC-7732A2896028}" type="datetimeFigureOut">
              <a:rPr lang="en-US"/>
              <a:pPr>
                <a:defRPr/>
              </a:pPr>
              <a:t>12/3/2020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F576A-D0A4-6446-9B12-678A2D0E2792}" type="slidenum">
              <a:rPr lang="en-US"/>
              <a:pPr>
                <a:defRPr/>
              </a:pPr>
              <a:t>‹#›</a:t>
            </a:fld>
            <a:endParaRPr lang="en-US" dirty="0"/>
          </a:p>
        </p:txBody>
      </p:sp>
    </p:spTree>
    <p:extLst>
      <p:ext uri="{BB962C8B-B14F-4D97-AF65-F5344CB8AC3E}">
        <p14:creationId xmlns="" xmlns:p14="http://schemas.microsoft.com/office/powerpoint/2010/main" val="11080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6C400E-4F3C-E943-B741-D00B0FB7E864}" type="datetimeFigureOut">
              <a:rPr lang="en-US"/>
              <a:pPr>
                <a:defRPr/>
              </a:pPr>
              <a:t>12/3/2020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4DFCC9-68D7-1149-B38D-9A4993D6B776}" type="slidenum">
              <a:rPr lang="en-US"/>
              <a:pPr>
                <a:defRPr/>
              </a:pPr>
              <a:t>‹#›</a:t>
            </a:fld>
            <a:endParaRPr lang="en-US" dirty="0"/>
          </a:p>
        </p:txBody>
      </p:sp>
    </p:spTree>
    <p:extLst>
      <p:ext uri="{BB962C8B-B14F-4D97-AF65-F5344CB8AC3E}">
        <p14:creationId xmlns="" xmlns:p14="http://schemas.microsoft.com/office/powerpoint/2010/main" val="260649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3681DE-84A9-934B-BAE9-5E2D36BCB827}" type="datetimeFigureOut">
              <a:rPr lang="en-US"/>
              <a:pPr>
                <a:defRPr/>
              </a:pPr>
              <a:t>12/3/2020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985E39-B657-BF4F-9219-7BD069961AB3}" type="slidenum">
              <a:rPr lang="en-US"/>
              <a:pPr>
                <a:defRPr/>
              </a:pPr>
              <a:t>‹#›</a:t>
            </a:fld>
            <a:endParaRPr lang="en-US" dirty="0"/>
          </a:p>
        </p:txBody>
      </p:sp>
    </p:spTree>
    <p:extLst>
      <p:ext uri="{BB962C8B-B14F-4D97-AF65-F5344CB8AC3E}">
        <p14:creationId xmlns="" xmlns:p14="http://schemas.microsoft.com/office/powerpoint/2010/main" val="283265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C3BBB3-742C-8042-AAC2-950AE4C8AFAF}" type="datetimeFigureOut">
              <a:rPr lang="en-US"/>
              <a:pPr>
                <a:defRPr/>
              </a:pPr>
              <a:t>12/3/2020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F6179A-CBE7-B344-B7B1-4876CCF1BEDB}" type="slidenum">
              <a:rPr lang="en-US"/>
              <a:pPr>
                <a:defRPr/>
              </a:pPr>
              <a:t>‹#›</a:t>
            </a:fld>
            <a:endParaRPr lang="en-US" dirty="0"/>
          </a:p>
        </p:txBody>
      </p:sp>
    </p:spTree>
    <p:extLst>
      <p:ext uri="{BB962C8B-B14F-4D97-AF65-F5344CB8AC3E}">
        <p14:creationId xmlns="" xmlns:p14="http://schemas.microsoft.com/office/powerpoint/2010/main" val="52992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63CEF3-9947-5A43-8F41-375B54FCC113}" type="datetimeFigureOut">
              <a:rPr lang="en-US"/>
              <a:pPr>
                <a:defRPr/>
              </a:pPr>
              <a:t>12/3/2020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A18F49-7A95-6244-A9AB-22CED6C8EE2F}" type="slidenum">
              <a:rPr lang="en-US"/>
              <a:pPr>
                <a:defRPr/>
              </a:pPr>
              <a:t>‹#›</a:t>
            </a:fld>
            <a:endParaRPr lang="en-US" dirty="0"/>
          </a:p>
        </p:txBody>
      </p:sp>
    </p:spTree>
    <p:extLst>
      <p:ext uri="{BB962C8B-B14F-4D97-AF65-F5344CB8AC3E}">
        <p14:creationId xmlns="" xmlns:p14="http://schemas.microsoft.com/office/powerpoint/2010/main" val="114237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1B37E7-31AF-F140-B3E8-EF905D069752}" type="datetimeFigureOut">
              <a:rPr lang="en-US"/>
              <a:pPr>
                <a:defRPr/>
              </a:pPr>
              <a:t>12/3/2020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3D9174-71E9-E242-AF4E-0B0D35AFE41F}" type="slidenum">
              <a:rPr lang="en-US"/>
              <a:pPr>
                <a:defRPr/>
              </a:pPr>
              <a:t>‹#›</a:t>
            </a:fld>
            <a:endParaRPr lang="en-US" dirty="0"/>
          </a:p>
        </p:txBody>
      </p:sp>
    </p:spTree>
    <p:extLst>
      <p:ext uri="{BB962C8B-B14F-4D97-AF65-F5344CB8AC3E}">
        <p14:creationId xmlns="" xmlns:p14="http://schemas.microsoft.com/office/powerpoint/2010/main" val="427268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4600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omic Sans MS Bold"/>
                <a:ea typeface="+mn-ea"/>
                <a:cs typeface="+mn-cs"/>
              </a:defRPr>
            </a:lvl1pPr>
          </a:lstStyle>
          <a:p>
            <a:pPr>
              <a:defRPr/>
            </a:pPr>
            <a:fld id="{4314E335-E230-334F-90E4-D961493C6666}" type="datetimeFigureOut">
              <a:rPr lang="en-US"/>
              <a:pPr>
                <a:defRPr/>
              </a:pPr>
              <a:t>12/3/2020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omic Sans MS Bold"/>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omic Sans MS Bold"/>
                <a:ea typeface="+mn-ea"/>
                <a:cs typeface="+mn-cs"/>
              </a:defRPr>
            </a:lvl1pPr>
          </a:lstStyle>
          <a:p>
            <a:pPr>
              <a:defRPr/>
            </a:pPr>
            <a:fld id="{795ED478-220F-F945-800E-CBECBC23E9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Comic Sans MS Bold"/>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omic Sans MS Bold"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omic Sans MS Bold"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omic Sans MS Bold"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omic Sans MS Bold"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omic Sans MS Bold"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omic Sans MS Bold"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omic Sans MS Bold"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omic Sans MS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omic Sans MS Bold"/>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omic Sans MS Bold"/>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omic Sans MS Bold"/>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omic Sans MS Bold"/>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omic Sans MS Bold"/>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a:lstStyle/>
          <a:p>
            <a:endParaRPr lang="en-US" dirty="0" smtClean="0"/>
          </a:p>
          <a:p>
            <a:pPr algn="ctr">
              <a:buNone/>
            </a:pPr>
            <a:r>
              <a:rPr lang="en-US" dirty="0" smtClean="0"/>
              <a:t> </a:t>
            </a:r>
            <a:r>
              <a:rPr lang="en-US" dirty="0" smtClean="0"/>
              <a:t>Cartography</a:t>
            </a:r>
            <a:endParaRPr lang="en-US" dirty="0" smtClean="0"/>
          </a:p>
          <a:p>
            <a:pPr algn="ctr">
              <a:buNone/>
            </a:pPr>
            <a:r>
              <a:rPr lang="en-US" dirty="0" smtClean="0"/>
              <a:t>I </a:t>
            </a:r>
            <a:r>
              <a:rPr lang="en-US" dirty="0" err="1" smtClean="0"/>
              <a:t>M.Sc</a:t>
            </a:r>
            <a:r>
              <a:rPr lang="en-US" dirty="0" smtClean="0"/>
              <a:t> Geography</a:t>
            </a:r>
          </a:p>
          <a:p>
            <a:pPr algn="ctr">
              <a:buNone/>
            </a:pPr>
            <a:r>
              <a:rPr lang="en-US" dirty="0" smtClean="0"/>
              <a:t>D</a:t>
            </a:r>
            <a:r>
              <a:rPr lang="en-US" dirty="0" smtClean="0"/>
              <a:t>ate </a:t>
            </a:r>
            <a:r>
              <a:rPr lang="en-US" dirty="0" smtClean="0"/>
              <a:t>: </a:t>
            </a:r>
            <a:r>
              <a:rPr lang="en-US" dirty="0" smtClean="0"/>
              <a:t>03/12/2020</a:t>
            </a:r>
          </a:p>
          <a:p>
            <a:pPr algn="ctr">
              <a:buNone/>
            </a:pPr>
            <a:r>
              <a:rPr lang="en-US" dirty="0" smtClean="0"/>
              <a:t>T</a:t>
            </a:r>
            <a:r>
              <a:rPr lang="en-US" dirty="0" smtClean="0"/>
              <a:t>ime </a:t>
            </a:r>
            <a:r>
              <a:rPr lang="en-US" dirty="0" smtClean="0"/>
              <a:t>: </a:t>
            </a:r>
            <a:r>
              <a:rPr lang="en-US" dirty="0" smtClean="0"/>
              <a:t>11.30  </a:t>
            </a:r>
            <a:r>
              <a:rPr lang="en-US" dirty="0" smtClean="0"/>
              <a:t>to  </a:t>
            </a:r>
            <a:r>
              <a:rPr lang="en-US" dirty="0" smtClean="0"/>
              <a:t>12.30</a:t>
            </a:r>
            <a:endParaRPr lang="en-US" dirty="0" smtClean="0"/>
          </a:p>
          <a:p>
            <a:pPr algn="ctr">
              <a:buNone/>
            </a:pPr>
            <a:r>
              <a:rPr lang="en-US" dirty="0" smtClean="0"/>
              <a:t>Topic : </a:t>
            </a:r>
            <a:r>
              <a:rPr lang="en-US" dirty="0" smtClean="0"/>
              <a:t>Map Settings – Earth and Coordinate System</a:t>
            </a:r>
          </a:p>
          <a:p>
            <a:pPr algn="ctr">
              <a:buNone/>
            </a:pPr>
            <a:r>
              <a:rPr lang="en-US" dirty="0" err="1" smtClean="0"/>
              <a:t>Dr.K.Indhira</a:t>
            </a:r>
            <a:r>
              <a:rPr lang="en-US" dirty="0" smtClean="0"/>
              <a:t> </a:t>
            </a:r>
            <a:r>
              <a:rPr lang="en-US" dirty="0" err="1" smtClean="0"/>
              <a:t>M</a:t>
            </a:r>
            <a:r>
              <a:rPr lang="en-US" dirty="0" err="1" smtClean="0"/>
              <a:t>.sc.,Ph.d</a:t>
            </a:r>
            <a:r>
              <a:rPr lang="en-US" dirty="0" smtClean="0"/>
              <a:t>.,</a:t>
            </a:r>
          </a:p>
          <a:p>
            <a:pPr algn="ctr">
              <a:buNone/>
            </a:pPr>
            <a:r>
              <a:rPr lang="en-US" dirty="0" smtClean="0"/>
              <a:t>G</a:t>
            </a:r>
            <a:r>
              <a:rPr lang="en-US" dirty="0" smtClean="0"/>
              <a:t>uest  Lecturer</a:t>
            </a:r>
          </a:p>
          <a:p>
            <a:pPr algn="ctr">
              <a:buNone/>
            </a:pPr>
            <a:r>
              <a:rPr lang="en-US" dirty="0" smtClean="0"/>
              <a:t>D</a:t>
            </a:r>
            <a:r>
              <a:rPr lang="en-US" dirty="0" smtClean="0"/>
              <a:t>epartment </a:t>
            </a:r>
            <a:r>
              <a:rPr lang="en-US" dirty="0" smtClean="0"/>
              <a:t>of </a:t>
            </a:r>
            <a:r>
              <a:rPr lang="en-US" dirty="0" smtClean="0"/>
              <a:t>geography</a:t>
            </a:r>
          </a:p>
          <a:p>
            <a:pPr algn="ctr">
              <a:buNone/>
            </a:pPr>
            <a:r>
              <a:rPr lang="en-US" dirty="0" smtClean="0"/>
              <a:t>G</a:t>
            </a:r>
            <a:r>
              <a:rPr lang="en-US" dirty="0" smtClean="0"/>
              <a:t>overnment College </a:t>
            </a:r>
            <a:r>
              <a:rPr lang="en-US" dirty="0" smtClean="0"/>
              <a:t>for women </a:t>
            </a:r>
            <a:r>
              <a:rPr lang="en-US" dirty="0" smtClean="0"/>
              <a:t>(A)</a:t>
            </a:r>
            <a:r>
              <a:rPr lang="en-US" dirty="0" err="1" smtClean="0"/>
              <a:t>kumbakonam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5"/>
          <p:cNvGrpSpPr>
            <a:grpSpLocks/>
          </p:cNvGrpSpPr>
          <p:nvPr/>
        </p:nvGrpSpPr>
        <p:grpSpPr bwMode="auto">
          <a:xfrm>
            <a:off x="201613" y="2162175"/>
            <a:ext cx="8724900" cy="2917825"/>
            <a:chOff x="201174" y="2162871"/>
            <a:chExt cx="8725935" cy="2917362"/>
          </a:xfrm>
        </p:grpSpPr>
        <p:sp>
          <p:nvSpPr>
            <p:cNvPr id="5" name="Rectangle 4"/>
            <p:cNvSpPr/>
            <p:nvPr/>
          </p:nvSpPr>
          <p:spPr>
            <a:xfrm>
              <a:off x="201174" y="2162871"/>
              <a:ext cx="8725935" cy="29173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08"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5050" y="2501900"/>
              <a:ext cx="8346064" cy="217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506" name="TextBox 6"/>
          <p:cNvSpPr txBox="1">
            <a:spLocks noChangeArrowheads="1"/>
          </p:cNvSpPr>
          <p:nvPr/>
        </p:nvSpPr>
        <p:spPr bwMode="auto">
          <a:xfrm>
            <a:off x="425450" y="654050"/>
            <a:ext cx="821213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latin typeface="Comic Sans MS" charset="0"/>
                <a:cs typeface="Comic Sans MS" charset="0"/>
              </a:rPr>
              <a:t>Azimuthal (also called stereographic or orthographic) Projections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439738" y="352425"/>
            <a:ext cx="8223250" cy="6462713"/>
          </a:xfrm>
          <a:prstGeom prst="rect">
            <a:avLst/>
          </a:prstGeom>
          <a:noFill/>
          <a:ln>
            <a:noFill/>
          </a:ln>
          <a:effectLst>
            <a:outerShdw blurRad="50800" dist="38100" dir="2700000" algn="tl" rotWithShape="0">
              <a:prstClr val="black"/>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smtClean="0">
                <a:latin typeface="Comic Sans MS" charset="0"/>
                <a:cs typeface="Comic Sans MS" charset="0"/>
              </a:rPr>
              <a:t>Regardless of what type of map you make (using whatever projection you choose) the representation of the Earth will be distorted in at least 1 (or more) aspects</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	</a:t>
            </a:r>
            <a:r>
              <a:rPr lang="en-US" sz="1800" b="1" dirty="0" smtClean="0">
                <a:solidFill>
                  <a:srgbClr val="FF0000"/>
                </a:solidFill>
                <a:latin typeface="Comic Sans MS" charset="0"/>
                <a:cs typeface="Comic Sans MS" charset="0"/>
              </a:rPr>
              <a:t>Shape</a:t>
            </a:r>
            <a:r>
              <a:rPr lang="en-US" sz="1800" b="1" dirty="0" smtClean="0">
                <a:latin typeface="Comic Sans MS" charset="0"/>
                <a:cs typeface="Comic Sans MS" charset="0"/>
              </a:rPr>
              <a:t>- maps that preserve shape are called conformal maps</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	</a:t>
            </a:r>
            <a:r>
              <a:rPr lang="en-US" sz="1800" b="1" dirty="0" smtClean="0">
                <a:solidFill>
                  <a:schemeClr val="tx2"/>
                </a:solidFill>
                <a:latin typeface="Comic Sans MS" charset="0"/>
                <a:cs typeface="Comic Sans MS" charset="0"/>
              </a:rPr>
              <a:t>Area</a:t>
            </a:r>
            <a:r>
              <a:rPr lang="en-US" sz="1800" b="1" dirty="0" smtClean="0">
                <a:latin typeface="Comic Sans MS" charset="0"/>
                <a:cs typeface="Comic Sans MS" charset="0"/>
              </a:rPr>
              <a:t>-  equal area maps preserve the actual amount of the surface area the region takes up on the globe relative to other areas of interest</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	</a:t>
            </a:r>
            <a:r>
              <a:rPr lang="en-US" sz="1800" b="1" dirty="0" smtClean="0">
                <a:solidFill>
                  <a:srgbClr val="34FF2D"/>
                </a:solidFill>
                <a:latin typeface="Comic Sans MS" charset="0"/>
                <a:cs typeface="Comic Sans MS" charset="0"/>
              </a:rPr>
              <a:t>Distance</a:t>
            </a:r>
            <a:r>
              <a:rPr lang="en-US" sz="1800" b="1" dirty="0" smtClean="0">
                <a:latin typeface="Comic Sans MS" charset="0"/>
                <a:cs typeface="Comic Sans MS" charset="0"/>
              </a:rPr>
              <a:t>-  equidistant maps preserve distance for all lines that pass through a specified point</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	</a:t>
            </a:r>
            <a:r>
              <a:rPr lang="en-US" sz="1800" b="1" dirty="0" smtClean="0">
                <a:solidFill>
                  <a:srgbClr val="4FD8FF"/>
                </a:solidFill>
                <a:latin typeface="Comic Sans MS" charset="0"/>
                <a:cs typeface="Comic Sans MS" charset="0"/>
              </a:rPr>
              <a:t>Direction</a:t>
            </a:r>
            <a:r>
              <a:rPr lang="en-US" sz="1800" b="1" dirty="0" smtClean="0">
                <a:latin typeface="Comic Sans MS" charset="0"/>
                <a:cs typeface="Comic Sans MS" charset="0"/>
              </a:rPr>
              <a:t>- azimuthal maps preserve direction for at least one point on the map, such that all lines that pass through that point show true direction.</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No map can show all 4 things without distortion, and no map is able to preserve all of the characteristics equally, regardless of the type</a:t>
            </a:r>
          </a:p>
          <a:p>
            <a:pPr eaLnBrk="1" hangingPunct="1">
              <a:defRPr/>
            </a:pPr>
            <a:endParaRPr lang="en-US" sz="1800" b="1" dirty="0" smtClean="0">
              <a:latin typeface="Comic Sans MS" charset="0"/>
              <a:cs typeface="Comic Sans MS" charset="0"/>
            </a:endParaRPr>
          </a:p>
          <a:p>
            <a:pPr eaLnBrk="1" hangingPunct="1">
              <a:defRPr/>
            </a:pPr>
            <a:r>
              <a:rPr lang="en-US" sz="1800" b="1" dirty="0" smtClean="0">
                <a:latin typeface="Comic Sans MS" charset="0"/>
                <a:cs typeface="Comic Sans MS" charset="0"/>
              </a:rPr>
              <a:t>In any projection there is no distortion on the line where the globe touches the cone, plane or cylinder (i.e., there’s always at least one true set of coordinate lines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cylindrical project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93688" y="795338"/>
            <a:ext cx="8731250" cy="392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4" name="TextBox 5"/>
          <p:cNvSpPr txBox="1">
            <a:spLocks noChangeArrowheads="1"/>
          </p:cNvSpPr>
          <p:nvPr/>
        </p:nvSpPr>
        <p:spPr bwMode="auto">
          <a:xfrm>
            <a:off x="392113" y="225425"/>
            <a:ext cx="84788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b="1">
                <a:latin typeface="Comic Sans MS" charset="0"/>
                <a:cs typeface="Comic Sans MS" charset="0"/>
              </a:rPr>
              <a:t>Cylindrical Projection and related distortion on map</a:t>
            </a:r>
          </a:p>
        </p:txBody>
      </p:sp>
      <p:sp>
        <p:nvSpPr>
          <p:cNvPr id="7" name="TextBox 6"/>
          <p:cNvSpPr txBox="1"/>
          <p:nvPr/>
        </p:nvSpPr>
        <p:spPr>
          <a:xfrm>
            <a:off x="139700" y="4935538"/>
            <a:ext cx="8480425" cy="1784350"/>
          </a:xfrm>
          <a:prstGeom prst="rect">
            <a:avLst/>
          </a:prstGeom>
          <a:noFill/>
          <a:effectLst>
            <a:outerShdw blurRad="50800" dist="38100" dir="2700000" algn="tl" rotWithShape="0">
              <a:prstClr val="black"/>
            </a:outerShdw>
          </a:effectLst>
        </p:spPr>
        <p:txBody>
          <a:bodyPr>
            <a:spAutoFit/>
          </a:bodyPr>
          <a:lstStyle/>
          <a:p>
            <a:pPr>
              <a:defRPr/>
            </a:pPr>
            <a:r>
              <a:rPr lang="en-US" sz="2200" b="1" dirty="0">
                <a:latin typeface="Comic Sans MS"/>
                <a:cs typeface="Comic Sans MS"/>
              </a:rPr>
              <a:t>The Universal Transverse Mercator (UTM) grid coordinate system was developed using this type of projection. It is widely used because direction is not distorted and can be used for navigation. Area and shape are distorted (Look how big Greenland appears compared to Australia).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388" y="306388"/>
            <a:ext cx="8478837" cy="646112"/>
          </a:xfrm>
          <a:prstGeom prst="rect">
            <a:avLst/>
          </a:prstGeom>
          <a:noFill/>
          <a:effectLst>
            <a:outerShdw blurRad="50800" dist="38100" dir="2700000" algn="tl" rotWithShape="0">
              <a:prstClr val="black"/>
            </a:outerShdw>
          </a:effectLst>
        </p:spPr>
        <p:txBody>
          <a:bodyPr>
            <a:spAutoFit/>
          </a:bodyPr>
          <a:lstStyle/>
          <a:p>
            <a:pPr>
              <a:defRPr/>
            </a:pPr>
            <a:r>
              <a:rPr lang="en-US" sz="3600" b="1" dirty="0">
                <a:latin typeface="Comic Sans MS"/>
                <a:cs typeface="Comic Sans MS"/>
              </a:rPr>
              <a:t>Conic (tangential) projection map </a:t>
            </a:r>
          </a:p>
        </p:txBody>
      </p:sp>
      <p:pic>
        <p:nvPicPr>
          <p:cNvPr id="24578"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4663" y="1209675"/>
            <a:ext cx="5726112" cy="410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Polar azimuth projection.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82613" y="1352550"/>
            <a:ext cx="7945437" cy="411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06388" y="306388"/>
            <a:ext cx="8478837" cy="646112"/>
          </a:xfrm>
          <a:prstGeom prst="rect">
            <a:avLst/>
          </a:prstGeom>
          <a:noFill/>
          <a:effectLst>
            <a:outerShdw blurRad="50800" dist="38100" dir="2700000" algn="tl" rotWithShape="0">
              <a:prstClr val="black"/>
            </a:outerShdw>
          </a:effectLst>
        </p:spPr>
        <p:txBody>
          <a:bodyPr>
            <a:spAutoFit/>
          </a:bodyPr>
          <a:lstStyle/>
          <a:p>
            <a:pPr>
              <a:defRPr/>
            </a:pPr>
            <a:r>
              <a:rPr lang="en-US" sz="3600" b="1" dirty="0">
                <a:latin typeface="Comic Sans MS"/>
                <a:cs typeface="Comic Sans MS"/>
              </a:rPr>
              <a:t>Azimuth (polar) projection map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596900" y="58738"/>
            <a:ext cx="8229600" cy="424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Comic Sans MS" charset="0"/>
                <a:cs typeface="Comic Sans MS" charset="0"/>
              </a:rPr>
              <a:t>Map parameters </a:t>
            </a:r>
          </a:p>
          <a:p>
            <a:pPr eaLnBrk="1" hangingPunct="1"/>
            <a:r>
              <a:rPr lang="en-US" sz="1800">
                <a:latin typeface="Comic Sans MS" charset="0"/>
                <a:cs typeface="Comic Sans MS" charset="0"/>
              </a:rPr>
              <a:t>Refers to properties that can be customized for showing particular features and locations</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The most common is the central meridian (X-axis or x = 0) and/or the reference latitude Y-axis or y=0)</a:t>
            </a:r>
          </a:p>
          <a:p>
            <a:pPr eaLnBrk="1" hangingPunct="1"/>
            <a:r>
              <a:rPr lang="en-US" sz="1800">
                <a:latin typeface="Comic Sans MS" charset="0"/>
                <a:cs typeface="Comic Sans MS" charset="0"/>
              </a:rPr>
              <a:t>	these two lines are the Y and X axis respectively.</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They can be adjusted to make the map show whatever reference values you want to use, but they must be recorded for the next user to know what you’ve done. </a:t>
            </a:r>
          </a:p>
          <a:p>
            <a:pPr eaLnBrk="1" hangingPunct="1"/>
            <a:r>
              <a:rPr lang="en-US" sz="1800">
                <a:latin typeface="Comic Sans MS" charset="0"/>
                <a:cs typeface="Comic Sans MS" charset="0"/>
              </a:rPr>
              <a:t>	For example- its possible to create a new coordinate system based off a standard set of lines for the purposes of having only positive values on the map.</a:t>
            </a:r>
          </a:p>
          <a:p>
            <a:pPr eaLnBrk="1" hangingPunct="1"/>
            <a:endParaRPr lang="en-US" sz="1800">
              <a:latin typeface="Comic Sans MS" charset="0"/>
              <a:cs typeface="Comic Sans MS" charset="0"/>
            </a:endParaRPr>
          </a:p>
        </p:txBody>
      </p:sp>
      <p:sp>
        <p:nvSpPr>
          <p:cNvPr id="5" name="Rectangle 4"/>
          <p:cNvSpPr/>
          <p:nvPr/>
        </p:nvSpPr>
        <p:spPr>
          <a:xfrm>
            <a:off x="2908300" y="4305300"/>
            <a:ext cx="3378200" cy="2222500"/>
          </a:xfrm>
          <a:prstGeom prst="rect">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4610100" y="3860800"/>
            <a:ext cx="0" cy="2895600"/>
          </a:xfrm>
          <a:prstGeom prst="line">
            <a:avLst/>
          </a:prstGeom>
          <a:ln>
            <a:solidFill>
              <a:srgbClr val="FFD7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044700" y="5435600"/>
            <a:ext cx="4838700" cy="0"/>
          </a:xfrm>
          <a:prstGeom prst="line">
            <a:avLst/>
          </a:prstGeom>
          <a:ln>
            <a:solidFill>
              <a:srgbClr val="FFD700"/>
            </a:solidFill>
          </a:ln>
        </p:spPr>
        <p:style>
          <a:lnRef idx="2">
            <a:schemeClr val="accent1"/>
          </a:lnRef>
          <a:fillRef idx="0">
            <a:schemeClr val="accent1"/>
          </a:fillRef>
          <a:effectRef idx="1">
            <a:schemeClr val="accent1"/>
          </a:effectRef>
          <a:fontRef idx="minor">
            <a:schemeClr val="tx1"/>
          </a:fontRef>
        </p:style>
      </p:cxnSp>
      <p:sp>
        <p:nvSpPr>
          <p:cNvPr id="26629" name="TextBox 13"/>
          <p:cNvSpPr txBox="1">
            <a:spLocks noChangeArrowheads="1"/>
          </p:cNvSpPr>
          <p:nvPr/>
        </p:nvSpPr>
        <p:spPr bwMode="auto">
          <a:xfrm>
            <a:off x="7010400" y="5041900"/>
            <a:ext cx="1727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latin typeface="Comic Sans MS" charset="0"/>
                <a:cs typeface="Comic Sans MS" charset="0"/>
              </a:rPr>
              <a:t>Reference latitude (y=0)</a:t>
            </a:r>
          </a:p>
        </p:txBody>
      </p:sp>
      <p:sp>
        <p:nvSpPr>
          <p:cNvPr id="26630" name="TextBox 14"/>
          <p:cNvSpPr txBox="1">
            <a:spLocks noChangeArrowheads="1"/>
          </p:cNvSpPr>
          <p:nvPr/>
        </p:nvSpPr>
        <p:spPr bwMode="auto">
          <a:xfrm>
            <a:off x="4686300" y="3709988"/>
            <a:ext cx="29210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latin typeface="Comic Sans MS" charset="0"/>
                <a:cs typeface="Comic Sans MS" charset="0"/>
              </a:rPr>
              <a:t>Reference Longitude (central meridian (x=0)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393700" y="495300"/>
            <a:ext cx="8483600" cy="590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Comic Sans MS" charset="0"/>
                <a:cs typeface="Comic Sans MS" charset="0"/>
              </a:rPr>
              <a:t>Raster coordinate systems</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Some raster data has a coordinate system predetermined; other do not have it established.  If it has a coordinate system its GEOREFERENCED</a:t>
            </a:r>
          </a:p>
          <a:p>
            <a:pPr eaLnBrk="1" hangingPunct="1"/>
            <a:r>
              <a:rPr lang="en-US" sz="1800">
                <a:latin typeface="Comic Sans MS" charset="0"/>
                <a:cs typeface="Comic Sans MS" charset="0"/>
              </a:rPr>
              <a:t>	that means each pixel has an X,Y coordinate that corresponds to a location on the earth’s surface</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In cases where a coordinate system was developed but cannot be accessed by the software, you may need to look at the header of the data file (not easy or common), or look for an associated 6 line text file that describes the coordinates for georeferencing the raster</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In other cases you must provide ground control points to verify the precise location of places that can be identified on the image. 		</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	Affine transformation is a first order translation that usually involves simple realignment of the X,Y coordinates</a:t>
            </a:r>
          </a:p>
          <a:p>
            <a:pPr eaLnBrk="1" hangingPunct="1"/>
            <a:endParaRPr lang="en-US" sz="1800">
              <a:latin typeface="Comic Sans MS" charset="0"/>
              <a:cs typeface="Comic Sans MS" charset="0"/>
            </a:endParaRPr>
          </a:p>
          <a:p>
            <a:pPr eaLnBrk="1" hangingPunct="1"/>
            <a:r>
              <a:rPr lang="en-US" sz="1800">
                <a:latin typeface="Comic Sans MS" charset="0"/>
                <a:cs typeface="Comic Sans MS" charset="0"/>
              </a:rPr>
              <a:t>Why bother?  In some cases, the raster, if it is to be combined with other data sets (raster or Vector) may need to be aligned georeferenced before it can be transformed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282700" y="1263650"/>
            <a:ext cx="6429375" cy="493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34938"/>
            <a:ext cx="8229600" cy="677862"/>
          </a:xfrm>
        </p:spPr>
        <p:txBody>
          <a:bodyPr/>
          <a:lstStyle/>
          <a:p>
            <a:r>
              <a:rPr lang="en-US" sz="3600">
                <a:latin typeface="Comic Sans MS Bold" charset="0"/>
              </a:rPr>
              <a:t>Common projection systems</a:t>
            </a:r>
          </a:p>
        </p:txBody>
      </p:sp>
      <p:sp>
        <p:nvSpPr>
          <p:cNvPr id="29698" name="Content Placeholder 2"/>
          <p:cNvSpPr>
            <a:spLocks noGrp="1"/>
          </p:cNvSpPr>
          <p:nvPr>
            <p:ph idx="1"/>
          </p:nvPr>
        </p:nvSpPr>
        <p:spPr>
          <a:xfrm>
            <a:off x="457200" y="723900"/>
            <a:ext cx="8229600" cy="4525963"/>
          </a:xfrm>
        </p:spPr>
        <p:txBody>
          <a:bodyPr/>
          <a:lstStyle/>
          <a:p>
            <a:r>
              <a:rPr lang="en-US">
                <a:latin typeface="Comic Sans MS Bold" charset="0"/>
              </a:rPr>
              <a:t>A Geographic Coordinate System (GCS)</a:t>
            </a:r>
          </a:p>
          <a:p>
            <a:pPr lvl="1"/>
            <a:r>
              <a:rPr lang="en-US">
                <a:latin typeface="Comic Sans MS Bold" charset="0"/>
              </a:rPr>
              <a:t>Not actually a projection, but commonly treated as one</a:t>
            </a:r>
          </a:p>
          <a:p>
            <a:pPr lvl="1"/>
            <a:r>
              <a:rPr lang="en-US">
                <a:latin typeface="Comic Sans MS Bold" charset="0"/>
              </a:rPr>
              <a:t>Takes degrees (measured as arc or non planar distances) and treats them like equirectangular planar distances</a:t>
            </a:r>
          </a:p>
          <a:p>
            <a:pPr lvl="2"/>
            <a:r>
              <a:rPr lang="en-US">
                <a:latin typeface="Comic Sans MS Bold" charset="0"/>
              </a:rPr>
              <a:t>This introduces some error, as lines of longitude converge and a 1° x 1° will not be either a square (except at the equator) or even a rectangle due to the convergence at the poles.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525" y="1536700"/>
            <a:ext cx="8818563" cy="374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528638" y="660400"/>
            <a:ext cx="7772400" cy="1470025"/>
          </a:xfrm>
        </p:spPr>
        <p:txBody>
          <a:bodyPr/>
          <a:lstStyle/>
          <a:p>
            <a:pPr eaLnBrk="1" hangingPunct="1"/>
            <a:r>
              <a:rPr lang="en-US" dirty="0" smtClean="0">
                <a:latin typeface="Comic Sans MS Bold" charset="0"/>
              </a:rPr>
              <a:t> </a:t>
            </a:r>
            <a:r>
              <a:rPr lang="en-US" dirty="0">
                <a:latin typeface="Comic Sans MS Bold" charset="0"/>
              </a:rPr>
              <a:t>Coordinate systems</a:t>
            </a:r>
          </a:p>
        </p:txBody>
      </p:sp>
      <p:sp>
        <p:nvSpPr>
          <p:cNvPr id="3" name="Subtitle 2"/>
          <p:cNvSpPr>
            <a:spLocks noGrp="1"/>
          </p:cNvSpPr>
          <p:nvPr>
            <p:ph type="subTitle" idx="1"/>
          </p:nvPr>
        </p:nvSpPr>
        <p:spPr>
          <a:xfrm>
            <a:off x="528638" y="2286000"/>
            <a:ext cx="8134350" cy="4265613"/>
          </a:xfrm>
          <a:effectLst>
            <a:outerShdw blurRad="50800" dist="38100" dir="2700000" algn="tl" rotWithShape="0">
              <a:srgbClr val="000000"/>
            </a:outerShdw>
          </a:effectLst>
        </p:spPr>
        <p:txBody>
          <a:bodyPr rtlCol="0">
            <a:normAutofit fontScale="85000" lnSpcReduction="10000"/>
          </a:bodyPr>
          <a:lstStyle/>
          <a:p>
            <a:pPr algn="l" eaLnBrk="1" fontAlgn="auto" hangingPunct="1">
              <a:spcAft>
                <a:spcPts val="0"/>
              </a:spcAft>
              <a:buFont typeface="Arial"/>
              <a:buNone/>
              <a:defRPr/>
            </a:pPr>
            <a:r>
              <a:rPr lang="en-US" b="1" dirty="0" smtClean="0">
                <a:ea typeface="+mn-ea"/>
                <a:cs typeface="+mn-cs"/>
              </a:rPr>
              <a:t>A coordinate system is a grid used to identify locations on a page or screen that are equivalent to grid locations on the globe</a:t>
            </a:r>
          </a:p>
          <a:p>
            <a:pPr algn="l" eaLnBrk="1" fontAlgn="auto" hangingPunct="1">
              <a:spcAft>
                <a:spcPts val="0"/>
              </a:spcAft>
              <a:buFont typeface="Arial"/>
              <a:buNone/>
              <a:defRPr/>
            </a:pPr>
            <a:endParaRPr lang="en-US" b="1" dirty="0">
              <a:ea typeface="+mn-ea"/>
              <a:cs typeface="+mn-cs"/>
            </a:endParaRPr>
          </a:p>
          <a:p>
            <a:pPr algn="l" eaLnBrk="1" fontAlgn="auto" hangingPunct="1">
              <a:spcAft>
                <a:spcPts val="0"/>
              </a:spcAft>
              <a:buFont typeface="Arial"/>
              <a:buNone/>
              <a:defRPr/>
            </a:pPr>
            <a:r>
              <a:rPr lang="en-US" b="1" dirty="0" smtClean="0">
                <a:ea typeface="+mn-ea"/>
                <a:cs typeface="+mn-cs"/>
              </a:rPr>
              <a:t>The coordinates are (x,</a:t>
            </a:r>
            <a:r>
              <a:rPr lang="en-US" b="1" dirty="0">
                <a:ea typeface="+mn-ea"/>
                <a:cs typeface="+mn-cs"/>
              </a:rPr>
              <a:t> </a:t>
            </a:r>
            <a:r>
              <a:rPr lang="en-US" b="1" dirty="0" smtClean="0">
                <a:ea typeface="+mn-ea"/>
                <a:cs typeface="+mn-cs"/>
              </a:rPr>
              <a:t>y) pairs that are based on some universal origin point for reference.</a:t>
            </a:r>
          </a:p>
          <a:p>
            <a:pPr algn="l" eaLnBrk="1" fontAlgn="auto" hangingPunct="1">
              <a:spcAft>
                <a:spcPts val="0"/>
              </a:spcAft>
              <a:buFont typeface="Arial"/>
              <a:buNone/>
              <a:defRPr/>
            </a:pPr>
            <a:endParaRPr lang="en-US" b="1" dirty="0">
              <a:ea typeface="+mn-ea"/>
              <a:cs typeface="+mn-cs"/>
            </a:endParaRPr>
          </a:p>
          <a:p>
            <a:pPr algn="l" eaLnBrk="1" fontAlgn="auto" hangingPunct="1">
              <a:spcAft>
                <a:spcPts val="0"/>
              </a:spcAft>
              <a:buFont typeface="Arial"/>
              <a:buNone/>
              <a:defRPr/>
            </a:pPr>
            <a:r>
              <a:rPr lang="en-US" b="1" dirty="0" smtClean="0">
                <a:ea typeface="+mn-ea"/>
                <a:cs typeface="+mn-cs"/>
              </a:rPr>
              <a:t>The most commonly used is latitude and longitude </a:t>
            </a:r>
          </a:p>
          <a:p>
            <a:pPr algn="l" eaLnBrk="1" fontAlgn="auto" hangingPunct="1">
              <a:spcAft>
                <a:spcPts val="0"/>
              </a:spcAft>
              <a:buFont typeface="Arial"/>
              <a:buNone/>
              <a:defRPr/>
            </a:pPr>
            <a:endParaRPr lang="en-US" b="1" dirty="0">
              <a:ea typeface="+mn-ea"/>
              <a:cs typeface="+mn-cs"/>
            </a:endParaRPr>
          </a:p>
          <a:p>
            <a:pPr algn="l" eaLnBrk="1" fontAlgn="auto" hangingPunct="1">
              <a:spcAft>
                <a:spcPts val="0"/>
              </a:spcAft>
              <a:buFont typeface="Arial"/>
              <a:buNone/>
              <a:defRPr/>
            </a:pPr>
            <a:endParaRPr lang="en-US" b="1" dirty="0" smtClean="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39700" y="3543300"/>
            <a:ext cx="888047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TextBox 4"/>
          <p:cNvSpPr txBox="1">
            <a:spLocks noChangeArrowheads="1"/>
          </p:cNvSpPr>
          <p:nvPr/>
        </p:nvSpPr>
        <p:spPr bwMode="auto">
          <a:xfrm>
            <a:off x="406400" y="215900"/>
            <a:ext cx="8420100"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latin typeface="Comic Sans MS" charset="0"/>
                <a:cs typeface="Comic Sans MS" charset="0"/>
              </a:rPr>
              <a:t>Universal Transverse Mercator (UTM) </a:t>
            </a:r>
          </a:p>
          <a:p>
            <a:pPr eaLnBrk="1" hangingPunct="1"/>
            <a:r>
              <a:rPr lang="en-US" sz="2800">
                <a:latin typeface="Comic Sans MS" charset="0"/>
                <a:cs typeface="Comic Sans MS" charset="0"/>
              </a:rPr>
              <a:t>Based on Secant transverse cylindrical projection</a:t>
            </a:r>
          </a:p>
          <a:p>
            <a:pPr eaLnBrk="1" hangingPunct="1"/>
            <a:r>
              <a:rPr lang="en-US" sz="2800">
                <a:latin typeface="Comic Sans MS" charset="0"/>
                <a:cs typeface="Comic Sans MS" charset="0"/>
              </a:rPr>
              <a:t>Divides up Earth’s surface into zones that are approximately 180 KM across (where the secant of the cylinder occurs as it intersects the globe’s surface.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34938"/>
            <a:ext cx="8229600" cy="715962"/>
          </a:xfrm>
        </p:spPr>
        <p:txBody>
          <a:bodyPr/>
          <a:lstStyle/>
          <a:p>
            <a:r>
              <a:rPr lang="en-US">
                <a:latin typeface="Comic Sans MS Bold" charset="0"/>
              </a:rPr>
              <a:t>State plane coordinate system</a:t>
            </a:r>
          </a:p>
        </p:txBody>
      </p:sp>
      <p:sp>
        <p:nvSpPr>
          <p:cNvPr id="32770" name="Content Placeholder 2"/>
          <p:cNvSpPr>
            <a:spLocks noGrp="1"/>
          </p:cNvSpPr>
          <p:nvPr>
            <p:ph idx="1"/>
          </p:nvPr>
        </p:nvSpPr>
        <p:spPr>
          <a:xfrm>
            <a:off x="368300" y="1003300"/>
            <a:ext cx="8318500" cy="5384800"/>
          </a:xfrm>
        </p:spPr>
        <p:txBody>
          <a:bodyPr/>
          <a:lstStyle/>
          <a:p>
            <a:r>
              <a:rPr lang="en-US" sz="2800">
                <a:latin typeface="Comic Sans MS Bold" charset="0"/>
              </a:rPr>
              <a:t>Developed for large scale (small area) mapping of the US</a:t>
            </a:r>
          </a:p>
          <a:p>
            <a:r>
              <a:rPr lang="en-US" sz="2800">
                <a:latin typeface="Comic Sans MS Bold" charset="0"/>
              </a:rPr>
              <a:t>Developed to minimize distortion within a state</a:t>
            </a:r>
          </a:p>
          <a:p>
            <a:pPr lvl="2"/>
            <a:r>
              <a:rPr lang="en-US" sz="2000">
                <a:latin typeface="Comic Sans MS Bold" charset="0"/>
              </a:rPr>
              <a:t>Most states are split into at least two (and sometimes more ) zones, similar to zones within UTM</a:t>
            </a:r>
          </a:p>
          <a:p>
            <a:r>
              <a:rPr lang="en-US" sz="2800">
                <a:latin typeface="Comic Sans MS Bold" charset="0"/>
              </a:rPr>
              <a:t>They can use different projections depending on the orientation of the state being projected and where it is located within the US</a:t>
            </a:r>
          </a:p>
          <a:p>
            <a:pPr lvl="1"/>
            <a:r>
              <a:rPr lang="en-US" sz="2400">
                <a:latin typeface="Comic Sans MS Bold" charset="0"/>
              </a:rPr>
              <a:t>Lambert conformal conic</a:t>
            </a:r>
          </a:p>
          <a:p>
            <a:pPr lvl="1"/>
            <a:r>
              <a:rPr lang="en-US" sz="2400">
                <a:latin typeface="Comic Sans MS Bold" charset="0"/>
              </a:rPr>
              <a:t>Transverse Mercator</a:t>
            </a:r>
          </a:p>
          <a:p>
            <a:pPr lvl="1"/>
            <a:r>
              <a:rPr lang="en-US" sz="2400">
                <a:latin typeface="Comic Sans MS Bold" charset="0"/>
              </a:rPr>
              <a:t>Oblique Mercator</a:t>
            </a:r>
          </a:p>
          <a:p>
            <a:pPr lvl="1"/>
            <a:endParaRPr lang="en-US" sz="2400">
              <a:latin typeface="Comic Sans MS Bold"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77900" y="479425"/>
            <a:ext cx="7264400" cy="597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501775"/>
            <a:ext cx="8343900" cy="515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TextBox 5"/>
          <p:cNvSpPr txBox="1">
            <a:spLocks noChangeArrowheads="1"/>
          </p:cNvSpPr>
          <p:nvPr/>
        </p:nvSpPr>
        <p:spPr bwMode="auto">
          <a:xfrm>
            <a:off x="457200" y="263525"/>
            <a:ext cx="83439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Comic Sans MS" charset="0"/>
                <a:cs typeface="Comic Sans MS" charset="0"/>
              </a:rPr>
              <a:t>Latitude and longitude refer to degree, minutes and seconds of arc from reference lines that run East-West (latitude; equator) or North-South (longitude; prime meridian)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pheroid-geoi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22238" y="3444875"/>
            <a:ext cx="8931275" cy="294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2" name="TextBox 5"/>
          <p:cNvSpPr txBox="1">
            <a:spLocks noChangeArrowheads="1"/>
          </p:cNvSpPr>
          <p:nvPr/>
        </p:nvSpPr>
        <p:spPr bwMode="auto">
          <a:xfrm>
            <a:off x="263525" y="352425"/>
            <a:ext cx="8562975"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Comic Sans MS" charset="0"/>
                <a:cs typeface="Comic Sans MS" charset="0"/>
              </a:rPr>
              <a:t>The reference datum is referred to in the coordinate system, typically by the year and the geographic region that it was developed for.</a:t>
            </a:r>
          </a:p>
          <a:p>
            <a:pPr eaLnBrk="1" hangingPunct="1"/>
            <a:endParaRPr lang="en-US" sz="2000" b="1">
              <a:latin typeface="Comic Sans MS" charset="0"/>
              <a:cs typeface="Comic Sans MS" charset="0"/>
            </a:endParaRPr>
          </a:p>
          <a:p>
            <a:pPr eaLnBrk="1" hangingPunct="1"/>
            <a:r>
              <a:rPr lang="en-US" sz="2000" b="1">
                <a:latin typeface="Comic Sans MS" charset="0"/>
                <a:cs typeface="Comic Sans MS" charset="0"/>
              </a:rPr>
              <a:t>For example, the NAD1983 GCS is a reference datum developed to use with maps of North America (North American Datum) as that is where it fits the best, with the reference surface determined using available data from 1980. NAD1927 is from a reference datum developed in 1866.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4000">
                <a:latin typeface="Comic Sans MS Bold" charset="0"/>
              </a:rPr>
              <a:t>Specialized Coordinate Systems</a:t>
            </a:r>
          </a:p>
        </p:txBody>
      </p:sp>
      <p:sp>
        <p:nvSpPr>
          <p:cNvPr id="16386" name="Content Placeholder 2"/>
          <p:cNvSpPr>
            <a:spLocks noGrp="1"/>
          </p:cNvSpPr>
          <p:nvPr>
            <p:ph idx="1"/>
          </p:nvPr>
        </p:nvSpPr>
        <p:spPr>
          <a:xfrm>
            <a:off x="457200" y="1219200"/>
            <a:ext cx="8229600" cy="4525963"/>
          </a:xfrm>
          <a:effectLst>
            <a:outerShdw blurRad="50800" dist="38100" dir="2700000" algn="tl" rotWithShape="0">
              <a:srgbClr val="000000"/>
            </a:outerShdw>
          </a:effectLst>
        </p:spPr>
        <p:txBody>
          <a:bodyPr/>
          <a:lstStyle/>
          <a:p>
            <a:pPr eaLnBrk="1" hangingPunct="1">
              <a:defRPr/>
            </a:pPr>
            <a:r>
              <a:rPr lang="en-US" sz="2800" dirty="0">
                <a:latin typeface="Comic Sans MS Bold" charset="0"/>
              </a:rPr>
              <a:t>There are many specialized tweaks for the NAD1983 GCS, where more precise measurements have been used to develop a better representation</a:t>
            </a:r>
          </a:p>
          <a:p>
            <a:pPr lvl="1" eaLnBrk="1" hangingPunct="1">
              <a:defRPr/>
            </a:pPr>
            <a:r>
              <a:rPr lang="en-US" sz="2400" dirty="0">
                <a:latin typeface="Comic Sans MS Bold" charset="0"/>
              </a:rPr>
              <a:t>e.g., NAD 1983 (2011); NAD 1983 (CORS96)</a:t>
            </a:r>
          </a:p>
          <a:p>
            <a:pPr lvl="1" eaLnBrk="1" hangingPunct="1">
              <a:defRPr/>
            </a:pPr>
            <a:endParaRPr lang="en-US" sz="2400" dirty="0">
              <a:latin typeface="Comic Sans MS Bold" charset="0"/>
            </a:endParaRPr>
          </a:p>
          <a:p>
            <a:pPr lvl="1" eaLnBrk="1" hangingPunct="1">
              <a:defRPr/>
            </a:pPr>
            <a:r>
              <a:rPr lang="en-US" sz="2400" dirty="0">
                <a:latin typeface="Comic Sans MS Bold" charset="0"/>
              </a:rPr>
              <a:t>DON</a:t>
            </a:r>
            <a:r>
              <a:rPr lang="fr-FR" sz="2400" dirty="0">
                <a:latin typeface="Comic Sans MS Bold" charset="0"/>
              </a:rPr>
              <a:t>’</a:t>
            </a:r>
            <a:r>
              <a:rPr lang="en-US" altLang="ja-JP" sz="2400" dirty="0">
                <a:latin typeface="Comic Sans MS Bold" charset="0"/>
              </a:rPr>
              <a:t>T USE THESE UNLESS TOLD TO DO SO</a:t>
            </a:r>
          </a:p>
          <a:p>
            <a:pPr lvl="1" eaLnBrk="1" hangingPunct="1">
              <a:defRPr/>
            </a:pPr>
            <a:r>
              <a:rPr lang="en-US" sz="2400" dirty="0">
                <a:latin typeface="Comic Sans MS Bold" charset="0"/>
              </a:rPr>
              <a:t>Doing so can create alignment issues with different data </a:t>
            </a:r>
            <a:r>
              <a:rPr lang="en-US" sz="2400" dirty="0" smtClean="0">
                <a:latin typeface="Comic Sans MS Bold" charset="0"/>
              </a:rPr>
              <a:t>sets</a:t>
            </a:r>
          </a:p>
          <a:p>
            <a:pPr marL="457200" lvl="1" indent="0" eaLnBrk="1" hangingPunct="1">
              <a:buFont typeface="Arial" charset="0"/>
              <a:buNone/>
              <a:defRPr/>
            </a:pPr>
            <a:r>
              <a:rPr lang="en-US" sz="2400" dirty="0" smtClean="0">
                <a:latin typeface="Comic Sans MS Bold" charset="0"/>
              </a:rPr>
              <a:t>GIS software allows you to transform data using one of several different formulas/methods</a:t>
            </a:r>
          </a:p>
          <a:p>
            <a:pPr marL="457200" lvl="1" indent="0" eaLnBrk="1" hangingPunct="1">
              <a:buFont typeface="Arial" charset="0"/>
              <a:buNone/>
              <a:defRPr/>
            </a:pPr>
            <a:r>
              <a:rPr lang="en-US" sz="2400" dirty="0" smtClean="0">
                <a:latin typeface="Comic Sans MS Bold" charset="0"/>
              </a:rPr>
              <a:t>All of which introduce some errors that may or may not influence the accuracy of your map</a:t>
            </a:r>
            <a:endParaRPr lang="en-US" sz="2400" dirty="0">
              <a:latin typeface="Comic Sans MS Bold"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ylindrical-and-Conic.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85763" y="1246188"/>
            <a:ext cx="8393112" cy="273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0" name="Picture 4" descr="azimuth projections.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325688" y="4276725"/>
            <a:ext cx="4184650" cy="245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06388" y="306388"/>
            <a:ext cx="8478837" cy="646112"/>
          </a:xfrm>
          <a:prstGeom prst="rect">
            <a:avLst/>
          </a:prstGeom>
          <a:noFill/>
          <a:effectLst>
            <a:outerShdw blurRad="50800" dist="38100" dir="2700000" algn="tl" rotWithShape="0">
              <a:prstClr val="black"/>
            </a:outerShdw>
          </a:effectLst>
        </p:spPr>
        <p:txBody>
          <a:bodyPr>
            <a:spAutoFit/>
          </a:bodyPr>
          <a:lstStyle/>
          <a:p>
            <a:pPr>
              <a:defRPr/>
            </a:pPr>
            <a:r>
              <a:rPr lang="en-US" sz="3600" b="1" dirty="0">
                <a:latin typeface="Comic Sans MS"/>
                <a:cs typeface="Comic Sans MS"/>
              </a:rPr>
              <a:t>Projection types used in making maps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omic Sans MS Bold" charset="0"/>
              </a:rPr>
              <a:t>Map projections</a:t>
            </a:r>
          </a:p>
        </p:txBody>
      </p:sp>
      <p:pic>
        <p:nvPicPr>
          <p:cNvPr id="18434"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92150" y="1311275"/>
            <a:ext cx="7845425" cy="533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38125" y="2255838"/>
            <a:ext cx="8759825" cy="30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8" name="TextBox 4"/>
          <p:cNvSpPr txBox="1">
            <a:spLocks noChangeArrowheads="1"/>
          </p:cNvSpPr>
          <p:nvPr/>
        </p:nvSpPr>
        <p:spPr bwMode="auto">
          <a:xfrm>
            <a:off x="355600" y="666750"/>
            <a:ext cx="845185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latin typeface="Comic Sans MS" charset="0"/>
                <a:cs typeface="Comic Sans MS" charset="0"/>
              </a:rPr>
              <a:t>Cylindrical Projections</a:t>
            </a:r>
          </a:p>
          <a:p>
            <a:pPr eaLnBrk="1" hangingPunct="1"/>
            <a:r>
              <a:rPr lang="en-US" b="1">
                <a:latin typeface="Comic Sans MS" charset="0"/>
                <a:cs typeface="Comic Sans MS" charset="0"/>
              </a:rPr>
              <a:t>Different lines are tangential, but directions are true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77838" y="1905000"/>
            <a:ext cx="5080000"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477838" y="250825"/>
            <a:ext cx="8412162"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latin typeface="Comic Sans MS" charset="0"/>
                <a:cs typeface="Comic Sans MS" charset="0"/>
              </a:rPr>
              <a:t>Conic projections- Tangential vs Secant</a:t>
            </a:r>
          </a:p>
        </p:txBody>
      </p:sp>
      <p:sp>
        <p:nvSpPr>
          <p:cNvPr id="20483" name="TextBox 4"/>
          <p:cNvSpPr txBox="1">
            <a:spLocks noChangeArrowheads="1"/>
          </p:cNvSpPr>
          <p:nvPr/>
        </p:nvSpPr>
        <p:spPr bwMode="auto">
          <a:xfrm>
            <a:off x="5888038" y="1654175"/>
            <a:ext cx="3001962" cy="230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Comic Sans MS" charset="0"/>
                <a:cs typeface="Comic Sans MS" charset="0"/>
              </a:rPr>
              <a:t>In tangential one line is true where others are distorted;</a:t>
            </a:r>
          </a:p>
          <a:p>
            <a:pPr eaLnBrk="1" hangingPunct="1"/>
            <a:r>
              <a:rPr lang="en-US" b="1">
                <a:latin typeface="Comic Sans MS" charset="0"/>
                <a:cs typeface="Comic Sans MS" charset="0"/>
              </a:rPr>
              <a:t>In secant 2 lines are true</a:t>
            </a:r>
          </a:p>
        </p:txBody>
      </p:sp>
    </p:spTree>
  </p:cSld>
  <p:clrMapOvr>
    <a:masterClrMapping/>
  </p:clrMapOvr>
</p:sld>
</file>

<file path=ppt/theme/theme1.xml><?xml version="1.0" encoding="utf-8"?>
<a:theme xmlns:a="http://schemas.openxmlformats.org/drawingml/2006/main" name="Office Theme">
  <a:themeElements>
    <a:clrScheme name="Custom 8">
      <a:dk1>
        <a:srgbClr val="FFD700"/>
      </a:dk1>
      <a:lt1>
        <a:srgbClr val="000CFF"/>
      </a:lt1>
      <a:dk2>
        <a:srgbClr val="FFF9FC"/>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TotalTime>
  <Words>706</Words>
  <Application>Microsoft Macintosh PowerPoint</Application>
  <PresentationFormat>On-screen Show (4:3)</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 Coordinate systems</vt:lpstr>
      <vt:lpstr>Slide 3</vt:lpstr>
      <vt:lpstr>Slide 4</vt:lpstr>
      <vt:lpstr>Specialized Coordinate Systems</vt:lpstr>
      <vt:lpstr>Slide 6</vt:lpstr>
      <vt:lpstr>Map projections</vt:lpstr>
      <vt:lpstr>Slide 8</vt:lpstr>
      <vt:lpstr>Slide 9</vt:lpstr>
      <vt:lpstr>Slide 10</vt:lpstr>
      <vt:lpstr>Slide 11</vt:lpstr>
      <vt:lpstr>Slide 12</vt:lpstr>
      <vt:lpstr>Slide 13</vt:lpstr>
      <vt:lpstr>Slide 14</vt:lpstr>
      <vt:lpstr>Slide 15</vt:lpstr>
      <vt:lpstr>Slide 16</vt:lpstr>
      <vt:lpstr>Slide 17</vt:lpstr>
      <vt:lpstr>Common projection systems</vt:lpstr>
      <vt:lpstr>Slide 19</vt:lpstr>
      <vt:lpstr>Slide 20</vt:lpstr>
      <vt:lpstr>State plane coordinate system</vt:lpstr>
      <vt:lpstr>Slide 22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11- Coordinate systems</dc:title>
  <dc:creator>James  Durbin</dc:creator>
  <cp:lastModifiedBy>ELCOT</cp:lastModifiedBy>
  <cp:revision>24</cp:revision>
  <dcterms:created xsi:type="dcterms:W3CDTF">2016-02-16T22:28:04Z</dcterms:created>
  <dcterms:modified xsi:type="dcterms:W3CDTF">2020-12-03T17:24:15Z</dcterms:modified>
</cp:coreProperties>
</file>