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154F71-4FD3-49F4-AAB4-CCE3AB0BD18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54F71-4FD3-49F4-AAB4-CCE3AB0BD18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54F71-4FD3-49F4-AAB4-CCE3AB0BD18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54F71-4FD3-49F4-AAB4-CCE3AB0BD18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54F71-4FD3-49F4-AAB4-CCE3AB0BD18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154F71-4FD3-49F4-AAB4-CCE3AB0BD182}"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54F71-4FD3-49F4-AAB4-CCE3AB0BD182}"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54F71-4FD3-49F4-AAB4-CCE3AB0BD182}"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54F71-4FD3-49F4-AAB4-CCE3AB0BD182}"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54F71-4FD3-49F4-AAB4-CCE3AB0BD182}"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54F71-4FD3-49F4-AAB4-CCE3AB0BD182}"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3F973-7108-44A5-B0C2-FD96ADAF16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54F71-4FD3-49F4-AAB4-CCE3AB0BD182}" type="datetimeFigureOut">
              <a:rPr lang="en-US" smtClean="0"/>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3F973-7108-44A5-B0C2-FD96ADAF16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Androgen" TargetMode="External"/><Relationship Id="rId3" Type="http://schemas.openxmlformats.org/officeDocument/2006/relationships/hyperlink" Target="https://en.wikipedia.org/wiki/Mitosis" TargetMode="External"/><Relationship Id="rId7" Type="http://schemas.openxmlformats.org/officeDocument/2006/relationships/hyperlink" Target="https://en.wikipedia.org/wiki/Estrogen" TargetMode="External"/><Relationship Id="rId2" Type="http://schemas.openxmlformats.org/officeDocument/2006/relationships/hyperlink" Target="https://en.wikipedia.org/wiki/Poison" TargetMode="External"/><Relationship Id="rId1" Type="http://schemas.openxmlformats.org/officeDocument/2006/relationships/slideLayout" Target="../slideLayouts/slideLayout7.xml"/><Relationship Id="rId6" Type="http://schemas.openxmlformats.org/officeDocument/2006/relationships/hyperlink" Target="https://en.wikipedia.org/wiki/Signal_transduction" TargetMode="External"/><Relationship Id="rId11" Type="http://schemas.openxmlformats.org/officeDocument/2006/relationships/hyperlink" Target="https://en.wikipedia.org/wiki/Targeted_therapy" TargetMode="External"/><Relationship Id="rId5" Type="http://schemas.openxmlformats.org/officeDocument/2006/relationships/hyperlink" Target="https://en.wikipedia.org/wiki/DNA_repair" TargetMode="External"/><Relationship Id="rId10" Type="http://schemas.openxmlformats.org/officeDocument/2006/relationships/hyperlink" Target="https://en.wikipedia.org/wiki/Receptor_tyrosine_kinase" TargetMode="External"/><Relationship Id="rId4" Type="http://schemas.openxmlformats.org/officeDocument/2006/relationships/hyperlink" Target="https://en.wikipedia.org/wiki/DNA_damage_(naturally_occurring)" TargetMode="External"/><Relationship Id="rId9" Type="http://schemas.openxmlformats.org/officeDocument/2006/relationships/hyperlink" Target="https://en.wikipedia.org/wiki/Hormonal_therapy_(oncolog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CHEMOTHERAPY</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NTI-TUBERCULOSIS DRUGS - ppt video online download"/>
          <p:cNvPicPr>
            <a:picLocks noChangeAspect="1" noChangeArrowheads="1"/>
          </p:cNvPicPr>
          <p:nvPr/>
        </p:nvPicPr>
        <p:blipFill>
          <a:blip r:embed="rId2"/>
          <a:srcRect/>
          <a:stretch>
            <a:fillRect/>
          </a:stretch>
        </p:blipFill>
        <p:spPr bwMode="auto">
          <a:xfrm>
            <a:off x="609600" y="609600"/>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5447645"/>
          </a:xfrm>
          <a:prstGeom prst="rect">
            <a:avLst/>
          </a:prstGeom>
        </p:spPr>
        <p:txBody>
          <a:bodyPr wrap="square">
            <a:spAutoFit/>
          </a:bodyPr>
          <a:lstStyle/>
          <a:p>
            <a:pPr algn="just"/>
            <a:r>
              <a:rPr lang="en-US" dirty="0" smtClean="0"/>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term </a:t>
            </a:r>
            <a:r>
              <a:rPr lang="en-US" sz="2400" i="1" dirty="0">
                <a:latin typeface="Times New Roman" pitchFamily="18" charset="0"/>
                <a:cs typeface="Times New Roman" pitchFamily="18" charset="0"/>
              </a:rPr>
              <a:t>chemotherapy</a:t>
            </a:r>
            <a:r>
              <a:rPr lang="en-US" sz="2400" dirty="0">
                <a:latin typeface="Times New Roman" pitchFamily="18" charset="0"/>
                <a:cs typeface="Times New Roman" pitchFamily="18" charset="0"/>
              </a:rPr>
              <a:t> has come to connote non-specific usage of intracellular </a:t>
            </a:r>
            <a:r>
              <a:rPr lang="en-US" sz="2400" dirty="0">
                <a:latin typeface="Times New Roman" pitchFamily="18" charset="0"/>
                <a:cs typeface="Times New Roman" pitchFamily="18" charset="0"/>
                <a:hlinkClick r:id="rId2" tooltip="Poison"/>
              </a:rPr>
              <a:t>poisons</a:t>
            </a:r>
            <a:r>
              <a:rPr lang="en-US" sz="2400" dirty="0">
                <a:latin typeface="Times New Roman" pitchFamily="18" charset="0"/>
                <a:cs typeface="Times New Roman" pitchFamily="18" charset="0"/>
              </a:rPr>
              <a:t> to inhibit </a:t>
            </a:r>
            <a:r>
              <a:rPr lang="en-US" sz="2400" dirty="0">
                <a:latin typeface="Times New Roman" pitchFamily="18" charset="0"/>
                <a:cs typeface="Times New Roman" pitchFamily="18" charset="0"/>
                <a:hlinkClick r:id="rId3" tooltip="Mitosis"/>
              </a:rPr>
              <a:t>mitosis</a:t>
            </a:r>
            <a:r>
              <a:rPr lang="en-US" sz="2400" dirty="0">
                <a:latin typeface="Times New Roman" pitchFamily="18" charset="0"/>
                <a:cs typeface="Times New Roman" pitchFamily="18" charset="0"/>
              </a:rPr>
              <a:t> (cell division) or induce </a:t>
            </a:r>
            <a:r>
              <a:rPr lang="en-US" sz="2400" dirty="0">
                <a:latin typeface="Times New Roman" pitchFamily="18" charset="0"/>
                <a:cs typeface="Times New Roman" pitchFamily="18" charset="0"/>
                <a:hlinkClick r:id="rId4" tooltip="DNA damage (naturally occurring)"/>
              </a:rPr>
              <a:t>DNA damage</a:t>
            </a:r>
            <a:r>
              <a:rPr lang="en-US" sz="2400" dirty="0">
                <a:latin typeface="Times New Roman" pitchFamily="18" charset="0"/>
                <a:cs typeface="Times New Roman" pitchFamily="18" charset="0"/>
              </a:rPr>
              <a:t>, which is why inhibition of </a:t>
            </a:r>
            <a:r>
              <a:rPr lang="en-US" sz="2400" dirty="0">
                <a:latin typeface="Times New Roman" pitchFamily="18" charset="0"/>
                <a:cs typeface="Times New Roman" pitchFamily="18" charset="0"/>
                <a:hlinkClick r:id="rId5" tooltip="DNA repair"/>
              </a:rPr>
              <a:t>DNA repair</a:t>
            </a:r>
            <a:r>
              <a:rPr lang="en-US" sz="2400" dirty="0">
                <a:latin typeface="Times New Roman" pitchFamily="18" charset="0"/>
                <a:cs typeface="Times New Roman" pitchFamily="18" charset="0"/>
              </a:rPr>
              <a:t> can augment chemotherapy</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The connotation of the word chemotherapy excludes more selective agents that block extracellular signals (</a:t>
            </a:r>
            <a:r>
              <a:rPr lang="en-US" sz="2400" dirty="0">
                <a:latin typeface="Times New Roman" pitchFamily="18" charset="0"/>
                <a:cs typeface="Times New Roman" pitchFamily="18" charset="0"/>
                <a:hlinkClick r:id="rId6" tooltip="Signal transduction"/>
              </a:rPr>
              <a:t>signal transduction</a:t>
            </a:r>
            <a:r>
              <a:rPr lang="en-US" sz="2400" dirty="0">
                <a:latin typeface="Times New Roman" pitchFamily="18" charset="0"/>
                <a:cs typeface="Times New Roman" pitchFamily="18" charset="0"/>
              </a:rPr>
              <a:t>). The development of therapies with specific molecular or genetic targets, which inhibit growth-promoting signals from classic endocrine hormones (primarily </a:t>
            </a:r>
            <a:r>
              <a:rPr lang="en-US" sz="2400" dirty="0">
                <a:latin typeface="Times New Roman" pitchFamily="18" charset="0"/>
                <a:cs typeface="Times New Roman" pitchFamily="18" charset="0"/>
                <a:hlinkClick r:id="rId7" tooltip="Estrogen"/>
              </a:rPr>
              <a:t>estrogens</a:t>
            </a:r>
            <a:r>
              <a:rPr lang="en-US" sz="2400" dirty="0">
                <a:latin typeface="Times New Roman" pitchFamily="18" charset="0"/>
                <a:cs typeface="Times New Roman" pitchFamily="18" charset="0"/>
              </a:rPr>
              <a:t> for breast cancer and </a:t>
            </a:r>
            <a:r>
              <a:rPr lang="en-US" sz="2400" dirty="0">
                <a:latin typeface="Times New Roman" pitchFamily="18" charset="0"/>
                <a:cs typeface="Times New Roman" pitchFamily="18" charset="0"/>
                <a:hlinkClick r:id="rId8" tooltip="Androgen"/>
              </a:rPr>
              <a:t>androgens</a:t>
            </a:r>
            <a:r>
              <a:rPr lang="en-US" sz="2400" dirty="0">
                <a:latin typeface="Times New Roman" pitchFamily="18" charset="0"/>
                <a:cs typeface="Times New Roman" pitchFamily="18" charset="0"/>
              </a:rPr>
              <a:t> for prostate cancer) are now called </a:t>
            </a:r>
            <a:r>
              <a:rPr lang="en-US" sz="2400" dirty="0">
                <a:latin typeface="Times New Roman" pitchFamily="18" charset="0"/>
                <a:cs typeface="Times New Roman" pitchFamily="18" charset="0"/>
                <a:hlinkClick r:id="rId9" tooltip="Hormonal therapy (oncology)"/>
              </a:rPr>
              <a:t>hormonal therapies</a:t>
            </a:r>
            <a:r>
              <a:rPr lang="en-US" sz="2400" dirty="0">
                <a:latin typeface="Times New Roman" pitchFamily="18" charset="0"/>
                <a:cs typeface="Times New Roman" pitchFamily="18" charset="0"/>
              </a:rPr>
              <a:t>. By contrast, other inhibitions of growth-signals like those associated with </a:t>
            </a:r>
            <a:r>
              <a:rPr lang="en-US" sz="2400" dirty="0">
                <a:latin typeface="Times New Roman" pitchFamily="18" charset="0"/>
                <a:cs typeface="Times New Roman" pitchFamily="18" charset="0"/>
                <a:hlinkClick r:id="rId10" tooltip="Receptor tyrosine kinase"/>
              </a:rPr>
              <a:t>receptor tyrosine </a:t>
            </a:r>
            <a:r>
              <a:rPr lang="en-US" sz="2400" dirty="0" err="1">
                <a:latin typeface="Times New Roman" pitchFamily="18" charset="0"/>
                <a:cs typeface="Times New Roman" pitchFamily="18" charset="0"/>
                <a:hlinkClick r:id="rId10" tooltip="Receptor tyrosine kinase"/>
              </a:rPr>
              <a:t>kinases</a:t>
            </a:r>
            <a:r>
              <a:rPr lang="en-US" sz="2400" dirty="0">
                <a:latin typeface="Times New Roman" pitchFamily="18" charset="0"/>
                <a:cs typeface="Times New Roman" pitchFamily="18" charset="0"/>
              </a:rPr>
              <a:t> are referred to as </a:t>
            </a:r>
            <a:r>
              <a:rPr lang="en-US" sz="2400" dirty="0">
                <a:latin typeface="Times New Roman" pitchFamily="18" charset="0"/>
                <a:cs typeface="Times New Roman" pitchFamily="18" charset="0"/>
                <a:hlinkClick r:id="rId11" tooltip="Targeted therapy"/>
              </a:rPr>
              <a:t>targeted therapy</a:t>
            </a:r>
            <a:r>
              <a:rPr lang="en-US" sz="2400" dirty="0">
                <a:latin typeface="Times New Roman" pitchFamily="18" charset="0"/>
                <a:cs typeface="Times New Roman" pitchFamily="18" charset="0"/>
              </a:rPr>
              <a:t>.</a:t>
            </a:r>
          </a:p>
          <a:p>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lgesics"/>
          <p:cNvPicPr>
            <a:picLocks noChangeAspect="1" noChangeArrowheads="1"/>
          </p:cNvPicPr>
          <p:nvPr/>
        </p:nvPicPr>
        <p:blipFill>
          <a:blip r:embed="rId2"/>
          <a:srcRect/>
          <a:stretch>
            <a:fillRect/>
          </a:stretch>
        </p:blipFill>
        <p:spPr bwMode="auto">
          <a:xfrm>
            <a:off x="0" y="0"/>
            <a:ext cx="9144000" cy="6629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tibacterial Agents/ Antibiotics (Ocular Pharmacology)(healthkura.co…"/>
          <p:cNvPicPr>
            <a:picLocks noChangeAspect="1" noChangeArrowheads="1"/>
          </p:cNvPicPr>
          <p:nvPr/>
        </p:nvPicPr>
        <p:blipFill>
          <a:blip r:embed="rId2"/>
          <a:srcRect/>
          <a:stretch>
            <a:fillRect/>
          </a:stretch>
        </p:blipFill>
        <p:spPr bwMode="auto">
          <a:xfrm>
            <a:off x="457200" y="228600"/>
            <a:ext cx="8686800" cy="6477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ntibacterial drugs Assignment Help &amp; Homework Help"/>
          <p:cNvPicPr>
            <a:picLocks noChangeAspect="1" noChangeArrowheads="1"/>
          </p:cNvPicPr>
          <p:nvPr/>
        </p:nvPicPr>
        <p:blipFill>
          <a:blip r:embed="rId2"/>
          <a:srcRect/>
          <a:stretch>
            <a:fillRect/>
          </a:stretch>
        </p:blipFill>
        <p:spPr bwMode="auto">
          <a:xfrm>
            <a:off x="381000" y="457200"/>
            <a:ext cx="8496300" cy="55245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04800"/>
            <a:ext cx="3505200"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Anti-Inflammatory  </a:t>
            </a:r>
            <a:endParaRPr lang="en-US" sz="2400" dirty="0">
              <a:latin typeface="Times New Roman" pitchFamily="18" charset="0"/>
              <a:cs typeface="Times New Roman" pitchFamily="18" charset="0"/>
            </a:endParaRPr>
          </a:p>
        </p:txBody>
      </p:sp>
      <p:sp>
        <p:nvSpPr>
          <p:cNvPr id="3" name="Rectangle 2"/>
          <p:cNvSpPr/>
          <p:nvPr/>
        </p:nvSpPr>
        <p:spPr>
          <a:xfrm>
            <a:off x="838200" y="762000"/>
            <a:ext cx="4915790" cy="461665"/>
          </a:xfrm>
          <a:prstGeom prst="rect">
            <a:avLst/>
          </a:prstGeom>
        </p:spPr>
        <p:txBody>
          <a:bodyPr wrap="square">
            <a:spAutoFit/>
          </a:bodyPr>
          <a:lstStyle/>
          <a:p>
            <a:r>
              <a:rPr lang="en-US" sz="2400" dirty="0" smtClean="0">
                <a:latin typeface="Times New Roman" pitchFamily="18" charset="0"/>
                <a:cs typeface="Times New Roman" pitchFamily="18" charset="0"/>
              </a:rPr>
              <a:t>What is inflammation? </a:t>
            </a:r>
            <a:endParaRPr lang="en-US" sz="2400" dirty="0">
              <a:latin typeface="Times New Roman" pitchFamily="18" charset="0"/>
              <a:cs typeface="Times New Roman" pitchFamily="18" charset="0"/>
            </a:endParaRPr>
          </a:p>
        </p:txBody>
      </p:sp>
      <p:sp>
        <p:nvSpPr>
          <p:cNvPr id="5" name="Rectangle 4"/>
          <p:cNvSpPr/>
          <p:nvPr/>
        </p:nvSpPr>
        <p:spPr>
          <a:xfrm>
            <a:off x="533400" y="1371601"/>
            <a:ext cx="8077200" cy="2308324"/>
          </a:xfrm>
          <a:prstGeom prst="rect">
            <a:avLst/>
          </a:prstGeom>
        </p:spPr>
        <p:txBody>
          <a:bodyPr wrap="square">
            <a:spAutoFit/>
          </a:bodyPr>
          <a:lstStyle/>
          <a:p>
            <a:pPr algn="just"/>
            <a:r>
              <a:rPr lang="en-US" sz="2400" dirty="0" smtClean="0">
                <a:latin typeface="Times New Roman" pitchFamily="18" charset="0"/>
                <a:cs typeface="Times New Roman" pitchFamily="18" charset="0"/>
              </a:rPr>
              <a:t>   Certain foods we eat, such as red meat, higher fat dairy products, and fat (saturated and trans) can lead to the development of inflammation. Inflammation is unhealthy and could increase your risk for health problems. Choosing healthy foods can reduce your risk for inflammation and health-related problems. </a:t>
            </a:r>
            <a:endParaRPr lang="en-US"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ti-inflammatory Drug Pharmacodynamics - Creative Biolabs"/>
          <p:cNvPicPr>
            <a:picLocks noChangeAspect="1" noChangeArrowheads="1"/>
          </p:cNvPicPr>
          <p:nvPr/>
        </p:nvPicPr>
        <p:blipFill>
          <a:blip r:embed="rId2"/>
          <a:srcRect/>
          <a:stretch>
            <a:fillRect/>
          </a:stretch>
        </p:blipFill>
        <p:spPr bwMode="auto">
          <a:xfrm>
            <a:off x="609600" y="304800"/>
            <a:ext cx="7715250" cy="6324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ntipyretic drugs"/>
          <p:cNvPicPr>
            <a:picLocks noChangeAspect="1" noChangeArrowheads="1"/>
          </p:cNvPicPr>
          <p:nvPr/>
        </p:nvPicPr>
        <p:blipFill>
          <a:blip r:embed="rId2"/>
          <a:srcRect/>
          <a:stretch>
            <a:fillRect/>
          </a:stretch>
        </p:blipFill>
        <p:spPr bwMode="auto">
          <a:xfrm>
            <a:off x="609600" y="228600"/>
            <a:ext cx="8077200" cy="3200400"/>
          </a:xfrm>
          <a:prstGeom prst="rect">
            <a:avLst/>
          </a:prstGeom>
          <a:noFill/>
        </p:spPr>
      </p:pic>
      <p:pic>
        <p:nvPicPr>
          <p:cNvPr id="20484" name="Picture 4" descr="What are antipyretics? Give the name and structure of an antipyretic. from  Chemistry Chemistry in Everyday Life Class 12 Haryana Board - English Medium"/>
          <p:cNvPicPr>
            <a:picLocks noChangeAspect="1" noChangeArrowheads="1"/>
          </p:cNvPicPr>
          <p:nvPr/>
        </p:nvPicPr>
        <p:blipFill>
          <a:blip r:embed="rId3"/>
          <a:srcRect/>
          <a:stretch>
            <a:fillRect/>
          </a:stretch>
        </p:blipFill>
        <p:spPr bwMode="auto">
          <a:xfrm>
            <a:off x="3200400" y="3886200"/>
            <a:ext cx="2914650" cy="15716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Analgesics and Antipyretics | Definition, Examples, Diagra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Analgesics and Antipyretics | Definition, Examples, Diagra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143000" y="304800"/>
            <a:ext cx="3963505"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Antibiotic</a:t>
            </a:r>
            <a:endParaRPr lang="en-US" sz="2400" dirty="0">
              <a:latin typeface="Times New Roman" pitchFamily="18" charset="0"/>
              <a:cs typeface="Times New Roman" pitchFamily="18" charset="0"/>
            </a:endParaRPr>
          </a:p>
        </p:txBody>
      </p:sp>
      <p:sp>
        <p:nvSpPr>
          <p:cNvPr id="6" name="Rectangle 5"/>
          <p:cNvSpPr/>
          <p:nvPr/>
        </p:nvSpPr>
        <p:spPr>
          <a:xfrm>
            <a:off x="457200" y="990601"/>
            <a:ext cx="8153400" cy="3108543"/>
          </a:xfrm>
          <a:prstGeom prst="rect">
            <a:avLst/>
          </a:prstGeom>
        </p:spPr>
        <p:txBody>
          <a:bodyPr wrap="square">
            <a:spAutoFit/>
          </a:bodyPr>
          <a:lstStyle/>
          <a:p>
            <a:pPr algn="just"/>
            <a:r>
              <a:rPr lang="en-IN" sz="2800" dirty="0" smtClean="0">
                <a:latin typeface="Times New Roman" pitchFamily="18" charset="0"/>
                <a:cs typeface="Times New Roman" pitchFamily="18" charset="0"/>
              </a:rPr>
              <a:t>      An </a:t>
            </a:r>
            <a:r>
              <a:rPr lang="en-IN" sz="2800" dirty="0">
                <a:latin typeface="Times New Roman" pitchFamily="18" charset="0"/>
                <a:cs typeface="Times New Roman" pitchFamily="18" charset="0"/>
              </a:rPr>
              <a:t>antibiotic is a type of antimicrobial substance active against bacteria. It is the most important type of antibacterial agent for fighting bacterial infections, and antibiotic medications are widely used in the treatment and prevention of such infections. They may either kill or inhibit the growth of bacteria</a:t>
            </a:r>
            <a:r>
              <a:rPr lang="en-IN" sz="2800" dirty="0" smtClean="0">
                <a:latin typeface="Times New Roman" pitchFamily="18" charset="0"/>
                <a:cs typeface="Times New Roman" pitchFamily="18" charset="0"/>
              </a:rPr>
              <a:t>.</a:t>
            </a:r>
            <a:r>
              <a:rPr lang="en-IN" sz="2800" dirty="0">
                <a:latin typeface="Times New Roman" pitchFamily="18" charset="0"/>
                <a:cs typeface="Times New Roman" pitchFamily="18" charset="0"/>
              </a:rPr>
              <a:t/>
            </a:r>
            <a:br>
              <a:rPr lang="en-IN"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7" name="Rectangle 6"/>
          <p:cNvSpPr/>
          <p:nvPr/>
        </p:nvSpPr>
        <p:spPr>
          <a:xfrm>
            <a:off x="1295400" y="4267199"/>
            <a:ext cx="5562600" cy="1754326"/>
          </a:xfrm>
          <a:prstGeom prst="rect">
            <a:avLst/>
          </a:prstGeom>
        </p:spPr>
        <p:txBody>
          <a:bodyPr wrap="square">
            <a:spAutoFit/>
          </a:bodyPr>
          <a:lstStyle/>
          <a:p>
            <a:r>
              <a:rPr lang="en-US" sz="2400" b="1" dirty="0" smtClean="0">
                <a:latin typeface="Times New Roman" pitchFamily="18" charset="0"/>
                <a:cs typeface="Times New Roman" pitchFamily="18" charset="0"/>
              </a:rPr>
              <a:t>Antibiotic drug</a:t>
            </a:r>
          </a:p>
          <a:p>
            <a:r>
              <a:rPr lang="en-US" sz="2400" dirty="0" smtClean="0">
                <a:latin typeface="Times New Roman" pitchFamily="18" charset="0"/>
                <a:cs typeface="Times New Roman" pitchFamily="18" charset="0"/>
              </a:rPr>
              <a:t>      Amoxicillin.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cephalexin</a:t>
            </a:r>
            <a:endParaRPr lang="en-US" sz="2400" dirty="0">
              <a:latin typeface="Times New Roman" pitchFamily="18" charset="0"/>
              <a:cs typeface="Times New Roman" pitchFamily="18" charset="0"/>
            </a:endParaRPr>
          </a:p>
          <a:p>
            <a:r>
              <a:rPr lang="en-US" dirty="0" smtClean="0"/>
              <a:t/>
            </a:r>
            <a:br>
              <a:rPr lang="en-US" dirty="0" smtClean="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126</Words>
  <Application>Microsoft Office PowerPoint</Application>
  <PresentationFormat>On-screen Show (4:3)</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CHEMOTHERAPY</vt:lpstr>
      <vt:lpstr>Slide 2</vt:lpstr>
      <vt:lpstr>Slide 3</vt:lpstr>
      <vt:lpstr>Slide 4</vt:lpstr>
      <vt:lpstr>Slide 5</vt:lpstr>
      <vt:lpstr>Slide 6</vt:lpstr>
      <vt:lpstr>Slide 7</vt:lpstr>
      <vt:lpstr>Slide 8</vt:lpstr>
      <vt:lpstr>Slide 9</vt:lpstr>
      <vt:lpstr>Slide 10</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CHEMOTHERAPY</dc:title>
  <dc:creator>welcome</dc:creator>
  <cp:lastModifiedBy>welcome</cp:lastModifiedBy>
  <cp:revision>10</cp:revision>
  <dcterms:created xsi:type="dcterms:W3CDTF">2020-09-03T05:15:49Z</dcterms:created>
  <dcterms:modified xsi:type="dcterms:W3CDTF">2020-09-03T06:48:16Z</dcterms:modified>
</cp:coreProperties>
</file>