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7" d="100"/>
          <a:sy n="47" d="100"/>
        </p:scale>
        <p:origin x="-71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A1F3A4D-AECE-41E4-9914-9BA020F35C5F}" type="datetimeFigureOut">
              <a:rPr lang="en-US" smtClean="0"/>
              <a:pPr/>
              <a:t>8/18/2020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67558E-F8AD-48E1-9782-8EBF152A524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1F3A4D-AECE-41E4-9914-9BA020F35C5F}" type="datetimeFigureOut">
              <a:rPr lang="en-US" smtClean="0"/>
              <a:pPr/>
              <a:t>8/18/2020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67558E-F8AD-48E1-9782-8EBF152A524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1F3A4D-AECE-41E4-9914-9BA020F35C5F}" type="datetimeFigureOut">
              <a:rPr lang="en-US" smtClean="0"/>
              <a:pPr/>
              <a:t>8/18/2020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67558E-F8AD-48E1-9782-8EBF152A524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1F3A4D-AECE-41E4-9914-9BA020F35C5F}" type="datetimeFigureOut">
              <a:rPr lang="en-US" smtClean="0"/>
              <a:pPr/>
              <a:t>8/18/2020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67558E-F8AD-48E1-9782-8EBF152A524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1F3A4D-AECE-41E4-9914-9BA020F35C5F}" type="datetimeFigureOut">
              <a:rPr lang="en-US" smtClean="0"/>
              <a:pPr/>
              <a:t>8/18/2020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67558E-F8AD-48E1-9782-8EBF152A524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A1F3A4D-AECE-41E4-9914-9BA020F35C5F}" type="datetimeFigureOut">
              <a:rPr lang="en-US" smtClean="0"/>
              <a:pPr/>
              <a:t>8/18/2020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67558E-F8AD-48E1-9782-8EBF152A524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A1F3A4D-AECE-41E4-9914-9BA020F35C5F}" type="datetimeFigureOut">
              <a:rPr lang="en-US" smtClean="0"/>
              <a:pPr/>
              <a:t>8/18/2020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67558E-F8AD-48E1-9782-8EBF152A524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1F3A4D-AECE-41E4-9914-9BA020F35C5F}" type="datetimeFigureOut">
              <a:rPr lang="en-US" smtClean="0"/>
              <a:pPr/>
              <a:t>8/18/2020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67558E-F8AD-48E1-9782-8EBF152A524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1F3A4D-AECE-41E4-9914-9BA020F35C5F}" type="datetimeFigureOut">
              <a:rPr lang="en-US" smtClean="0"/>
              <a:pPr/>
              <a:t>8/18/2020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67558E-F8AD-48E1-9782-8EBF152A524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1F3A4D-AECE-41E4-9914-9BA020F35C5F}" type="datetimeFigureOut">
              <a:rPr lang="en-US" smtClean="0"/>
              <a:pPr/>
              <a:t>8/18/2020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67558E-F8AD-48E1-9782-8EBF152A524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1F3A4D-AECE-41E4-9914-9BA020F35C5F}" type="datetimeFigureOut">
              <a:rPr lang="en-US" smtClean="0"/>
              <a:pPr/>
              <a:t>8/18/2020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67558E-F8AD-48E1-9782-8EBF152A524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1F3A4D-AECE-41E4-9914-9BA020F35C5F}" type="datetimeFigureOut">
              <a:rPr lang="en-US" smtClean="0"/>
              <a:pPr/>
              <a:t>8/18/2020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67558E-F8AD-48E1-9782-8EBF152A524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byjus.com/chemistry/cycloalkanes/"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s://byjus.com/chemistry/huckel-rule/" TargetMode="External"/><Relationship Id="rId2" Type="http://schemas.openxmlformats.org/officeDocument/2006/relationships/hyperlink" Target="https://byjus.com/chemistry/nucleic-acids/"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byjus.com/chemistry/aromatic-hydrocarbons/" TargetMode="External"/><Relationship Id="rId2" Type="http://schemas.openxmlformats.org/officeDocument/2006/relationships/hyperlink" Target="https://byjus.com/chemistry/benzene/"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latin typeface="Times New Roman" pitchFamily="18" charset="0"/>
                <a:cs typeface="Times New Roman" pitchFamily="18" charset="0"/>
              </a:rPr>
              <a:t>Aromaticity</a:t>
            </a:r>
            <a:r>
              <a:rPr lang="en-US" dirty="0" smtClean="0">
                <a:latin typeface="Times New Roman" pitchFamily="18" charset="0"/>
                <a:cs typeface="Times New Roman" pitchFamily="18" charset="0"/>
              </a:rPr>
              <a:t> of benzene</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533401"/>
            <a:ext cx="8305800" cy="5386090"/>
          </a:xfrm>
          <a:prstGeom prst="rect">
            <a:avLst/>
          </a:prstGeom>
        </p:spPr>
        <p:txBody>
          <a:bodyPr wrap="square">
            <a:spAutoFit/>
          </a:bodyPr>
          <a:lstStyle/>
          <a:p>
            <a:pPr algn="just"/>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Aromaticity</a:t>
            </a: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is defined as a property of the conjugated </a:t>
            </a:r>
            <a:r>
              <a:rPr lang="en-US" sz="2800" dirty="0" err="1" smtClean="0">
                <a:latin typeface="Times New Roman" pitchFamily="18" charset="0"/>
                <a:cs typeface="Times New Roman" pitchFamily="18" charset="0"/>
                <a:hlinkClick r:id="rId2"/>
              </a:rPr>
              <a:t>cycloalkenes</a:t>
            </a:r>
            <a:r>
              <a:rPr lang="en-US" sz="2800" dirty="0" smtClean="0">
                <a:latin typeface="Times New Roman" pitchFamily="18" charset="0"/>
                <a:cs typeface="Times New Roman" pitchFamily="18" charset="0"/>
              </a:rPr>
              <a:t> which enhances the stabilization of a molecule due to its ability of electrons present in the </a:t>
            </a:r>
            <a:r>
              <a:rPr lang="en-US" sz="2800" dirty="0" err="1" smtClean="0">
                <a:latin typeface="Times New Roman" pitchFamily="18" charset="0"/>
                <a:cs typeface="Times New Roman" pitchFamily="18" charset="0"/>
              </a:rPr>
              <a:t>ππ</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orbitals</a:t>
            </a:r>
            <a:r>
              <a:rPr lang="en-US" sz="2800" dirty="0" smtClean="0">
                <a:latin typeface="Times New Roman" pitchFamily="18" charset="0"/>
                <a:cs typeface="Times New Roman" pitchFamily="18" charset="0"/>
              </a:rPr>
              <a:t> for the purpose of delocalization.</a:t>
            </a:r>
          </a:p>
          <a:p>
            <a:pPr algn="just"/>
            <a:r>
              <a:rPr lang="en-US" sz="2800" dirty="0" smtClean="0">
                <a:latin typeface="Times New Roman" pitchFamily="18" charset="0"/>
                <a:cs typeface="Times New Roman" pitchFamily="18" charset="0"/>
              </a:rPr>
              <a:t>     Aromatic </a:t>
            </a:r>
            <a:r>
              <a:rPr lang="en-US" sz="2800" dirty="0" smtClean="0">
                <a:latin typeface="Times New Roman" pitchFamily="18" charset="0"/>
                <a:cs typeface="Times New Roman" pitchFamily="18" charset="0"/>
              </a:rPr>
              <a:t>molecules are said to be very stable and they do not break so easily and also reacts with other types of substances. The organic compounds which are not said to be aromatic are known as aliphatic compounds. These might be in cyclic form, but only the aromatic rings have a special kind of stability</a:t>
            </a:r>
            <a:r>
              <a:rPr lang="en-US" dirty="0" smtClean="0"/>
              <a:t>.</a:t>
            </a:r>
          </a:p>
          <a:p>
            <a:r>
              <a:rPr lang="en-US" dirty="0" smtClean="0"/>
              <a:t/>
            </a:r>
            <a:br>
              <a:rPr lang="en-US" dirty="0" smtClean="0"/>
            </a:b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197346"/>
            <a:ext cx="7543800" cy="6186309"/>
          </a:xfrm>
          <a:prstGeom prst="rect">
            <a:avLst/>
          </a:prstGeom>
        </p:spPr>
        <p:txBody>
          <a:bodyPr wrap="square">
            <a:spAutoFit/>
          </a:bodyPr>
          <a:lstStyle/>
          <a:p>
            <a:pPr algn="just"/>
            <a:r>
              <a:rPr lang="en-US" sz="2400" dirty="0" smtClean="0">
                <a:latin typeface="Times New Roman" pitchFamily="18" charset="0"/>
                <a:cs typeface="Times New Roman" pitchFamily="18" charset="0"/>
              </a:rPr>
              <a:t>    Aromatic </a:t>
            </a:r>
            <a:r>
              <a:rPr lang="en-US" sz="2400" dirty="0" smtClean="0">
                <a:latin typeface="Times New Roman" pitchFamily="18" charset="0"/>
                <a:cs typeface="Times New Roman" pitchFamily="18" charset="0"/>
              </a:rPr>
              <a:t>compounds are less stable compounds and they have many kinds of chemical as well as synthetic uses. In fact, the </a:t>
            </a:r>
            <a:r>
              <a:rPr lang="en-US" sz="2400" dirty="0" smtClean="0">
                <a:latin typeface="Times New Roman" pitchFamily="18" charset="0"/>
                <a:cs typeface="Times New Roman" pitchFamily="18" charset="0"/>
                <a:hlinkClick r:id="rId2"/>
              </a:rPr>
              <a:t>nucleic acids</a:t>
            </a:r>
            <a:r>
              <a:rPr lang="en-US" sz="2400" dirty="0" smtClean="0">
                <a:latin typeface="Times New Roman" pitchFamily="18" charset="0"/>
                <a:cs typeface="Times New Roman" pitchFamily="18" charset="0"/>
              </a:rPr>
              <a:t> and the amino acids that make up our cell structure make use of these aromatic compounds. But, the main thing is what makes aromatic compounds? The aromatics compounds are said to exhibit some of the special characteristics or called as rules which are given below-</a:t>
            </a:r>
          </a:p>
          <a:p>
            <a:pPr algn="just"/>
            <a:r>
              <a:rPr lang="en-US" sz="2400" dirty="0" smtClean="0">
                <a:latin typeface="Times New Roman" pitchFamily="18" charset="0"/>
                <a:cs typeface="Times New Roman" pitchFamily="18" charset="0"/>
              </a:rPr>
              <a:t>      The </a:t>
            </a:r>
            <a:r>
              <a:rPr lang="en-US" sz="2400" dirty="0" smtClean="0">
                <a:latin typeface="Times New Roman" pitchFamily="18" charset="0"/>
                <a:cs typeface="Times New Roman" pitchFamily="18" charset="0"/>
              </a:rPr>
              <a:t>aromatic compounds are always cyclic structures.</a:t>
            </a:r>
          </a:p>
          <a:p>
            <a:pPr algn="just"/>
            <a:r>
              <a:rPr lang="en-US" sz="2400" dirty="0" smtClean="0">
                <a:latin typeface="Times New Roman" pitchFamily="18" charset="0"/>
                <a:cs typeface="Times New Roman" pitchFamily="18" charset="0"/>
              </a:rPr>
              <a:t>Each element of the ring within the structure must and should have a p-orbital ring which is in a perpendicular form to the ring, and this makes it a planar molecule</a:t>
            </a:r>
          </a:p>
          <a:p>
            <a:pPr algn="just"/>
            <a:r>
              <a:rPr lang="en-US" sz="2400" dirty="0" smtClean="0">
                <a:latin typeface="Times New Roman" pitchFamily="18" charset="0"/>
                <a:cs typeface="Times New Roman" pitchFamily="18" charset="0"/>
              </a:rPr>
              <a:t>      All </a:t>
            </a:r>
            <a:r>
              <a:rPr lang="en-US" sz="2400" dirty="0" smtClean="0">
                <a:latin typeface="Times New Roman" pitchFamily="18" charset="0"/>
                <a:cs typeface="Times New Roman" pitchFamily="18" charset="0"/>
              </a:rPr>
              <a:t>the compounds obey the </a:t>
            </a:r>
            <a:r>
              <a:rPr lang="en-US" sz="2400" dirty="0" err="1" smtClean="0">
                <a:latin typeface="Times New Roman" pitchFamily="18" charset="0"/>
                <a:cs typeface="Times New Roman" pitchFamily="18" charset="0"/>
                <a:hlinkClick r:id="rId3"/>
              </a:rPr>
              <a:t>Huckel’s</a:t>
            </a:r>
            <a:r>
              <a:rPr lang="en-US" sz="2400" dirty="0" smtClean="0">
                <a:latin typeface="Times New Roman" pitchFamily="18" charset="0"/>
                <a:cs typeface="Times New Roman" pitchFamily="18" charset="0"/>
                <a:hlinkClick r:id="rId3"/>
              </a:rPr>
              <a:t> Rule</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i.e</a:t>
            </a:r>
            <a:r>
              <a:rPr lang="en-US" sz="2400" dirty="0" smtClean="0">
                <a:latin typeface="Times New Roman" pitchFamily="18" charset="0"/>
                <a:cs typeface="Times New Roman" pitchFamily="18" charset="0"/>
              </a:rPr>
              <a:t> all the aromatic compounds should have the (4n+2) Pi number of electrons.</a:t>
            </a:r>
          </a:p>
          <a:p>
            <a:pPr algn="just"/>
            <a:r>
              <a:rPr lang="en-US" sz="2400" dirty="0" smtClean="0">
                <a:latin typeface="Times New Roman" pitchFamily="18" charset="0"/>
                <a:cs typeface="Times New Roman" pitchFamily="18" charset="0"/>
              </a:rPr>
              <a:t>The last one is that the organic compound has to be flat.</a:t>
            </a:r>
          </a:p>
          <a:p>
            <a:r>
              <a:rPr lang="en-US" dirty="0" smtClean="0"/>
              <a:t/>
            </a:r>
            <a:br>
              <a:rPr lang="en-US" dirty="0" smtClean="0"/>
            </a:b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990600"/>
            <a:ext cx="8229600" cy="2677656"/>
          </a:xfrm>
          <a:prstGeom prst="rect">
            <a:avLst/>
          </a:prstGeom>
        </p:spPr>
        <p:txBody>
          <a:bodyPr wrap="square">
            <a:spAutoFit/>
          </a:bodyPr>
          <a:lstStyle/>
          <a:p>
            <a:r>
              <a:rPr lang="en-US" sz="2800" dirty="0" smtClean="0">
                <a:latin typeface="Times New Roman" pitchFamily="18" charset="0"/>
                <a:cs typeface="Times New Roman" pitchFamily="18" charset="0"/>
              </a:rPr>
              <a:t>What are the four conditions for </a:t>
            </a:r>
            <a:r>
              <a:rPr lang="en-US" sz="2800" dirty="0" err="1" smtClean="0">
                <a:latin typeface="Times New Roman" pitchFamily="18" charset="0"/>
                <a:cs typeface="Times New Roman" pitchFamily="18" charset="0"/>
              </a:rPr>
              <a:t>aromaticity</a:t>
            </a:r>
            <a:r>
              <a:rPr lang="en-US" sz="2800" dirty="0" smtClean="0">
                <a:latin typeface="Times New Roman" pitchFamily="18" charset="0"/>
                <a:cs typeface="Times New Roman" pitchFamily="18" charset="0"/>
              </a:rPr>
              <a:t> ?</a:t>
            </a:r>
          </a:p>
          <a:p>
            <a:r>
              <a:rPr lang="en-US" sz="2800" dirty="0" smtClean="0">
                <a:latin typeface="Times New Roman" pitchFamily="18" charset="0"/>
                <a:cs typeface="Times New Roman" pitchFamily="18" charset="0"/>
              </a:rPr>
              <a:t>      It </a:t>
            </a:r>
            <a:r>
              <a:rPr lang="en-US" sz="2800" dirty="0" smtClean="0">
                <a:latin typeface="Times New Roman" pitchFamily="18" charset="0"/>
                <a:cs typeface="Times New Roman" pitchFamily="18" charset="0"/>
              </a:rPr>
              <a:t>should be in a ring form.</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      It </a:t>
            </a:r>
            <a:r>
              <a:rPr lang="en-US" sz="2800" dirty="0" smtClean="0">
                <a:latin typeface="Times New Roman" pitchFamily="18" charset="0"/>
                <a:cs typeface="Times New Roman" pitchFamily="18" charset="0"/>
              </a:rPr>
              <a:t>should be planar or flat.</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      Every </a:t>
            </a:r>
            <a:r>
              <a:rPr lang="en-US" sz="2800" dirty="0" smtClean="0">
                <a:latin typeface="Times New Roman" pitchFamily="18" charset="0"/>
                <a:cs typeface="Times New Roman" pitchFamily="18" charset="0"/>
              </a:rPr>
              <a:t>atom of the ring must be orthogonal to the plane of ring.</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       It </a:t>
            </a:r>
            <a:r>
              <a:rPr lang="en-US" sz="2800" dirty="0" smtClean="0">
                <a:latin typeface="Times New Roman" pitchFamily="18" charset="0"/>
                <a:cs typeface="Times New Roman" pitchFamily="18" charset="0"/>
              </a:rPr>
              <a:t>must satisfy the 4n + 2 rule.</a:t>
            </a:r>
            <a:endParaRPr lang="en-US" sz="28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533400"/>
            <a:ext cx="3352800" cy="1077218"/>
          </a:xfrm>
          <a:prstGeom prst="rect">
            <a:avLst/>
          </a:prstGeom>
        </p:spPr>
        <p:txBody>
          <a:bodyPr wrap="square">
            <a:spAutoFit/>
          </a:bodyPr>
          <a:lstStyle/>
          <a:p>
            <a:r>
              <a:rPr lang="en-US" sz="2800" b="1" dirty="0">
                <a:latin typeface="Times New Roman" pitchFamily="18" charset="0"/>
                <a:cs typeface="Times New Roman" pitchFamily="18" charset="0"/>
              </a:rPr>
              <a:t>Benzene Structure</a:t>
            </a:r>
          </a:p>
          <a:p>
            <a:r>
              <a:rPr lang="en-US" dirty="0" smtClean="0"/>
              <a:t/>
            </a:r>
            <a:br>
              <a:rPr lang="en-US" dirty="0" smtClean="0"/>
            </a:br>
            <a:endParaRPr lang="en-US" dirty="0"/>
          </a:p>
        </p:txBody>
      </p:sp>
      <p:sp>
        <p:nvSpPr>
          <p:cNvPr id="1025" name="Rectangle 1"/>
          <p:cNvSpPr>
            <a:spLocks noChangeArrowheads="1"/>
          </p:cNvSpPr>
          <p:nvPr/>
        </p:nvSpPr>
        <p:spPr bwMode="auto">
          <a:xfrm>
            <a:off x="0" y="0"/>
            <a:ext cx="242374" cy="901764"/>
          </a:xfrm>
          <a:prstGeom prst="rect">
            <a:avLst/>
          </a:prstGeom>
          <a:noFill/>
          <a:ln w="9525">
            <a:noFill/>
            <a:miter lim="800000"/>
            <a:headEnd/>
            <a:tailEnd/>
          </a:ln>
          <a:effectLst/>
        </p:spPr>
        <p:txBody>
          <a:bodyPr vert="horz" wrap="none" lIns="91440" tIns="179331" rIns="91440" bIns="88872"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500" b="0" i="0" u="none" strike="noStrike" cap="none" normalizeH="0" baseline="0" dirty="0" smtClean="0">
              <a:ln>
                <a:noFill/>
              </a:ln>
              <a:solidFill>
                <a:srgbClr val="813588"/>
              </a:solidFill>
              <a:effectLst/>
              <a:latin typeface="inherit"/>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800" b="0" i="0" u="none" strike="noStrike" cap="none" normalizeH="0" baseline="0" dirty="0" smtClean="0">
                <a:ln>
                  <a:noFill/>
                </a:ln>
                <a:solidFill>
                  <a:schemeClr val="tx1"/>
                </a:solidFill>
                <a:effectLst/>
                <a:latin typeface="Arial" pitchFamily="34" charset="0"/>
                <a:cs typeface="Arial" pitchFamily="34" charset="0"/>
              </a:rPr>
              <a:t>  </a:t>
            </a:r>
            <a:r>
              <a:rPr kumimoji="0" lang="en-US" sz="24000" b="0" i="0" u="none" strike="noStrike" cap="none" normalizeH="0" baseline="0" dirty="0" smtClean="0">
                <a:ln>
                  <a:noFill/>
                </a:ln>
                <a:solidFill>
                  <a:schemeClr val="tx1"/>
                </a:solidFill>
                <a:effectLst/>
                <a:latin typeface="Arial" pitchFamily="34" charset="0"/>
                <a:cs typeface="Arial" pitchFamily="34" charset="0"/>
              </a:rPr>
              <a:t/>
            </a:r>
            <a:br>
              <a:rPr kumimoji="0" lang="en-US" sz="24000" b="0" i="0" u="none" strike="noStrike" cap="none" normalizeH="0" baseline="0" dirty="0" smtClean="0">
                <a:ln>
                  <a:noFill/>
                </a:ln>
                <a:solidFill>
                  <a:schemeClr val="tx1"/>
                </a:solidFill>
                <a:effectLst/>
                <a:latin typeface="Arial" pitchFamily="34" charset="0"/>
                <a:cs typeface="Arial" pitchFamily="34" charset="0"/>
              </a:rPr>
            </a:b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26" name="Picture 2" descr="Benzene Structure"/>
          <p:cNvPicPr>
            <a:picLocks noChangeAspect="1" noChangeArrowheads="1"/>
          </p:cNvPicPr>
          <p:nvPr/>
        </p:nvPicPr>
        <p:blipFill>
          <a:blip r:embed="rId2"/>
          <a:srcRect/>
          <a:stretch>
            <a:fillRect/>
          </a:stretch>
        </p:blipFill>
        <p:spPr bwMode="auto">
          <a:xfrm>
            <a:off x="1066800" y="1752600"/>
            <a:ext cx="7620000" cy="38100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381000"/>
            <a:ext cx="8305800" cy="4093428"/>
          </a:xfrm>
          <a:prstGeom prst="rect">
            <a:avLst/>
          </a:prstGeom>
        </p:spPr>
        <p:txBody>
          <a:bodyPr wrap="square">
            <a:spAutoFit/>
          </a:bodyPr>
          <a:lstStyle/>
          <a:p>
            <a:pPr algn="just"/>
            <a:r>
              <a:rPr lang="en-US" dirty="0" smtClean="0"/>
              <a:t>     </a:t>
            </a:r>
            <a:r>
              <a:rPr lang="en-US" sz="2800" dirty="0" smtClean="0">
                <a:latin typeface="Times New Roman" pitchFamily="18" charset="0"/>
                <a:cs typeface="Times New Roman" pitchFamily="18" charset="0"/>
              </a:rPr>
              <a:t>The </a:t>
            </a:r>
            <a:r>
              <a:rPr lang="en-US" sz="2800" dirty="0">
                <a:latin typeface="Times New Roman" pitchFamily="18" charset="0"/>
                <a:cs typeface="Times New Roman" pitchFamily="18" charset="0"/>
              </a:rPr>
              <a:t>structural representation of benzene is as shown in the figure below. The chemical formula for benzene is C</a:t>
            </a:r>
            <a:r>
              <a:rPr lang="en-US" sz="2800" baseline="-25000" dirty="0">
                <a:latin typeface="Times New Roman" pitchFamily="18" charset="0"/>
                <a:cs typeface="Times New Roman" pitchFamily="18" charset="0"/>
              </a:rPr>
              <a:t>6</a:t>
            </a:r>
            <a:r>
              <a:rPr lang="en-US" sz="2800" dirty="0">
                <a:latin typeface="Times New Roman" pitchFamily="18" charset="0"/>
                <a:cs typeface="Times New Roman" pitchFamily="18" charset="0"/>
              </a:rPr>
              <a:t>H</a:t>
            </a:r>
            <a:r>
              <a:rPr lang="en-US" sz="2800" baseline="-25000" dirty="0">
                <a:latin typeface="Times New Roman" pitchFamily="18" charset="0"/>
                <a:cs typeface="Times New Roman" pitchFamily="18" charset="0"/>
              </a:rPr>
              <a:t>6</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i.e</a:t>
            </a:r>
            <a:r>
              <a:rPr lang="en-US" sz="2800" dirty="0">
                <a:latin typeface="Times New Roman" pitchFamily="18" charset="0"/>
                <a:cs typeface="Times New Roman" pitchFamily="18" charset="0"/>
              </a:rPr>
              <a:t> it has 6 hydrogen- H atoms and six-carbon atoms and has an average mass of about 78.112. The structure has a six-carbon ring which is represented by a hexagon and it includes 3-double bonds. The carbon atoms are represented by a corner that is bonded to other atoms.</a:t>
            </a:r>
          </a:p>
          <a:p>
            <a:r>
              <a:rPr lang="en-US" dirty="0" smtClean="0"/>
              <a:t/>
            </a:r>
            <a:br>
              <a:rPr lang="en-US" dirty="0" smtClean="0"/>
            </a:br>
            <a:endParaRPr lang="en-US" dirty="0"/>
          </a:p>
        </p:txBody>
      </p:sp>
      <p:sp>
        <p:nvSpPr>
          <p:cNvPr id="15361" name="Rectangle 1"/>
          <p:cNvSpPr>
            <a:spLocks noChangeArrowheads="1"/>
          </p:cNvSpPr>
          <p:nvPr/>
        </p:nvSpPr>
        <p:spPr bwMode="auto">
          <a:xfrm>
            <a:off x="0" y="0"/>
            <a:ext cx="184731"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333333"/>
                </a:solidFill>
                <a:effectLst/>
                <a:latin typeface="Roboto"/>
                <a:cs typeface="Arial" pitchFamily="34" charset="0"/>
              </a:rPr>
              <a:t/>
            </a:r>
            <a:br>
              <a:rPr kumimoji="0" lang="en-US" sz="1000" b="0" i="0" u="none" strike="noStrike" cap="none" normalizeH="0" baseline="0" dirty="0" smtClean="0">
                <a:ln>
                  <a:noFill/>
                </a:ln>
                <a:solidFill>
                  <a:srgbClr val="333333"/>
                </a:solidFill>
                <a:effectLst/>
                <a:latin typeface="Roboto"/>
                <a:cs typeface="Arial" pitchFamily="34" charset="0"/>
              </a:rPr>
            </a:br>
            <a:endParaRPr kumimoji="0" lang="en-US" sz="1000" b="0" i="0" u="none" strike="noStrike" cap="none" normalizeH="0" baseline="0" dirty="0" smtClean="0">
              <a:ln>
                <a:noFill/>
              </a:ln>
              <a:solidFill>
                <a:srgbClr val="333333"/>
              </a:solidFill>
              <a:effectLst/>
              <a:latin typeface="Roboto"/>
              <a:cs typeface="Arial" pitchFamily="34" charset="0"/>
            </a:endParaRPr>
          </a:p>
        </p:txBody>
      </p:sp>
      <p:pic>
        <p:nvPicPr>
          <p:cNvPr id="15362" name="Picture 2" descr="Benzene Ring"/>
          <p:cNvPicPr>
            <a:picLocks noChangeAspect="1" noChangeArrowheads="1"/>
          </p:cNvPicPr>
          <p:nvPr/>
        </p:nvPicPr>
        <p:blipFill>
          <a:blip r:embed="rId2"/>
          <a:srcRect/>
          <a:stretch>
            <a:fillRect/>
          </a:stretch>
        </p:blipFill>
        <p:spPr bwMode="auto">
          <a:xfrm>
            <a:off x="1600200" y="3886200"/>
            <a:ext cx="6076950" cy="2371725"/>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838201"/>
            <a:ext cx="8153400" cy="6247864"/>
          </a:xfrm>
          <a:prstGeom prst="rect">
            <a:avLst/>
          </a:prstGeom>
        </p:spPr>
        <p:txBody>
          <a:bodyPr wrap="square">
            <a:spAutoFit/>
          </a:bodyPr>
          <a:lstStyle/>
          <a:p>
            <a:pPr algn="just"/>
            <a:r>
              <a:rPr lang="en-US" dirty="0" smtClean="0"/>
              <a:t>      </a:t>
            </a:r>
            <a:r>
              <a:rPr lang="en-US" sz="2800" dirty="0" smtClean="0">
                <a:latin typeface="Times New Roman" pitchFamily="18" charset="0"/>
                <a:cs typeface="Times New Roman" pitchFamily="18" charset="0"/>
              </a:rPr>
              <a:t>In</a:t>
            </a:r>
            <a:r>
              <a:rPr lang="en-US" sz="2800" dirty="0">
                <a:latin typeface="Times New Roman" pitchFamily="18" charset="0"/>
                <a:cs typeface="Times New Roman" pitchFamily="18" charset="0"/>
              </a:rPr>
              <a:t> </a:t>
            </a:r>
            <a:r>
              <a:rPr lang="en-US" sz="2800" dirty="0">
                <a:latin typeface="Times New Roman" pitchFamily="18" charset="0"/>
                <a:cs typeface="Times New Roman" pitchFamily="18" charset="0"/>
                <a:hlinkClick r:id="rId2"/>
              </a:rPr>
              <a:t>benzene</a:t>
            </a:r>
            <a:r>
              <a:rPr lang="en-US" sz="2800" dirty="0">
                <a:latin typeface="Times New Roman" pitchFamily="18" charset="0"/>
                <a:cs typeface="Times New Roman" pitchFamily="18" charset="0"/>
              </a:rPr>
              <a:t>, the atoms are </a:t>
            </a:r>
            <a:r>
              <a:rPr lang="en-US" sz="2800" dirty="0" err="1">
                <a:latin typeface="Times New Roman" pitchFamily="18" charset="0"/>
                <a:cs typeface="Times New Roman" pitchFamily="18" charset="0"/>
              </a:rPr>
              <a:t>hydrogens</a:t>
            </a:r>
            <a:r>
              <a:rPr lang="en-US" sz="2800" dirty="0">
                <a:latin typeface="Times New Roman" pitchFamily="18" charset="0"/>
                <a:cs typeface="Times New Roman" pitchFamily="18" charset="0"/>
              </a:rPr>
              <a:t>. The double bonds within this structure are mainly separated by a single bond, hence this arrangement is recognized to have conjugated double bonds. A circle is used as an alternative symbol inside the hexagon that is used to represent six pi electrons.</a:t>
            </a:r>
          </a:p>
          <a:p>
            <a:pPr algn="just"/>
            <a:r>
              <a:rPr lang="en-US" sz="2800" dirty="0" smtClean="0">
                <a:latin typeface="Times New Roman" pitchFamily="18" charset="0"/>
                <a:cs typeface="Times New Roman" pitchFamily="18" charset="0"/>
              </a:rPr>
              <a:t>       Due </a:t>
            </a:r>
            <a:r>
              <a:rPr lang="en-US" sz="2800" dirty="0">
                <a:latin typeface="Times New Roman" pitchFamily="18" charset="0"/>
                <a:cs typeface="Times New Roman" pitchFamily="18" charset="0"/>
              </a:rPr>
              <a:t>to the chemical formula, benzene is categorized as a hydrocarbon. It is a compound consisting of only hydrogen and carbon atoms. The formulas and structure reveal benzene as a pure </a:t>
            </a:r>
            <a:r>
              <a:rPr lang="en-US" sz="2800" dirty="0">
                <a:latin typeface="Times New Roman" pitchFamily="18" charset="0"/>
                <a:cs typeface="Times New Roman" pitchFamily="18" charset="0"/>
                <a:hlinkClick r:id="rId3"/>
              </a:rPr>
              <a:t>aromatic hydrocarbon</a:t>
            </a:r>
            <a:r>
              <a:rPr lang="en-US" sz="2800" dirty="0">
                <a:latin typeface="Times New Roman" pitchFamily="18" charset="0"/>
                <a:cs typeface="Times New Roman" pitchFamily="18" charset="0"/>
              </a:rPr>
              <a:t>, wherein it is also defined as a compound composing hydrogen &amp; carbon having alternate double bonds in the form of the ring.</a:t>
            </a:r>
          </a:p>
          <a:p>
            <a:r>
              <a:rPr lang="en-US" dirty="0" smtClean="0"/>
              <a:t/>
            </a:r>
            <a:br>
              <a:rPr lang="en-US" dirty="0" smtClean="0"/>
            </a:b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0" y="457200"/>
            <a:ext cx="8001000" cy="3416320"/>
          </a:xfrm>
          <a:prstGeom prst="rect">
            <a:avLst/>
          </a:prstGeom>
        </p:spPr>
        <p:txBody>
          <a:bodyPr wrap="square">
            <a:spAutoFit/>
          </a:bodyPr>
          <a:lstStyle/>
          <a:p>
            <a:pPr algn="just"/>
            <a:r>
              <a:rPr lang="en-US" sz="2400" b="1" dirty="0">
                <a:latin typeface="Times New Roman" pitchFamily="18" charset="0"/>
                <a:cs typeface="Times New Roman" pitchFamily="18" charset="0"/>
              </a:rPr>
              <a:t>STABILITY OF BENZENE</a:t>
            </a:r>
          </a:p>
          <a:p>
            <a:pPr algn="just"/>
            <a:r>
              <a:rPr lang="en-US" sz="2400" dirty="0" smtClean="0">
                <a:latin typeface="Times New Roman" pitchFamily="18" charset="0"/>
                <a:cs typeface="Times New Roman" pitchFamily="18" charset="0"/>
              </a:rPr>
              <a:t>      Hydrogenation </a:t>
            </a:r>
            <a:r>
              <a:rPr lang="en-US" sz="2400" dirty="0">
                <a:latin typeface="Times New Roman" pitchFamily="18" charset="0"/>
                <a:cs typeface="Times New Roman" pitchFamily="18" charset="0"/>
              </a:rPr>
              <a:t>of benzene and other </a:t>
            </a:r>
            <a:r>
              <a:rPr lang="en-US" sz="2400" dirty="0" err="1">
                <a:latin typeface="Times New Roman" pitchFamily="18" charset="0"/>
                <a:cs typeface="Times New Roman" pitchFamily="18" charset="0"/>
              </a:rPr>
              <a:t>arenes</a:t>
            </a:r>
            <a:r>
              <a:rPr lang="en-US" sz="2400" dirty="0">
                <a:latin typeface="Times New Roman" pitchFamily="18" charset="0"/>
                <a:cs typeface="Times New Roman" pitchFamily="18" charset="0"/>
              </a:rPr>
              <a:t> is more </a:t>
            </a:r>
            <a:r>
              <a:rPr lang="en-US" sz="2400" dirty="0" err="1">
                <a:latin typeface="Times New Roman" pitchFamily="18" charset="0"/>
                <a:cs typeface="Times New Roman" pitchFamily="18" charset="0"/>
              </a:rPr>
              <a:t>difﬁcult</a:t>
            </a:r>
            <a:r>
              <a:rPr lang="en-US" sz="2400" dirty="0">
                <a:latin typeface="Times New Roman" pitchFamily="18" charset="0"/>
                <a:cs typeface="Times New Roman" pitchFamily="18" charset="0"/>
              </a:rPr>
              <a:t> than hydrogenation of alkenes and alkynes. Two of the more active catalysts are rhodium and platinum, and it is possible to hydrogenate </a:t>
            </a:r>
            <a:r>
              <a:rPr lang="en-US" sz="2400" dirty="0" err="1">
                <a:latin typeface="Times New Roman" pitchFamily="18" charset="0"/>
                <a:cs typeface="Times New Roman" pitchFamily="18" charset="0"/>
              </a:rPr>
              <a:t>arenes</a:t>
            </a:r>
            <a:r>
              <a:rPr lang="en-US" sz="2400" dirty="0">
                <a:latin typeface="Times New Roman" pitchFamily="18" charset="0"/>
                <a:cs typeface="Times New Roman" pitchFamily="18" charset="0"/>
              </a:rPr>
              <a:t> in the presence of these catalysts at room temperature and modest pressure. Benzene consumes three molar equivalents of hydrogen to give </a:t>
            </a:r>
            <a:r>
              <a:rPr lang="en-US" sz="2400" dirty="0" err="1">
                <a:latin typeface="Times New Roman" pitchFamily="18" charset="0"/>
                <a:cs typeface="Times New Roman" pitchFamily="18" charset="0"/>
              </a:rPr>
              <a:t>cyclohexane</a:t>
            </a:r>
            <a:r>
              <a:rPr lang="en-US" sz="2400" dirty="0">
                <a:latin typeface="Times New Roman" pitchFamily="18" charset="0"/>
                <a:cs typeface="Times New Roman" pitchFamily="18" charset="0"/>
              </a:rPr>
              <a:t>.</a:t>
            </a:r>
          </a:p>
          <a:p>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endParaRPr lang="en-US" sz="2400" dirty="0">
              <a:latin typeface="Times New Roman" pitchFamily="18" charset="0"/>
              <a:cs typeface="Times New Roman" pitchFamily="18" charset="0"/>
            </a:endParaRPr>
          </a:p>
        </p:txBody>
      </p:sp>
      <p:sp>
        <p:nvSpPr>
          <p:cNvPr id="7" name="Rectangle 6"/>
          <p:cNvSpPr/>
          <p:nvPr/>
        </p:nvSpPr>
        <p:spPr>
          <a:xfrm>
            <a:off x="762000" y="3200400"/>
            <a:ext cx="7467600" cy="2123658"/>
          </a:xfrm>
          <a:prstGeom prst="rect">
            <a:avLst/>
          </a:prstGeom>
        </p:spPr>
        <p:txBody>
          <a:bodyPr wrap="square">
            <a:spAutoFit/>
          </a:bodyPr>
          <a:lstStyle/>
          <a:p>
            <a:pPr algn="just"/>
            <a:r>
              <a:rPr lang="en-US" sz="2400" dirty="0">
                <a:latin typeface="Times New Roman" pitchFamily="18" charset="0"/>
                <a:cs typeface="Times New Roman" pitchFamily="18" charset="0"/>
              </a:rPr>
              <a:t>Nickel catalysts, although less expensive than rhodium and platinum, are also less active. Hydrogenation of </a:t>
            </a:r>
            <a:r>
              <a:rPr lang="en-US" sz="2400" dirty="0" err="1">
                <a:latin typeface="Times New Roman" pitchFamily="18" charset="0"/>
                <a:cs typeface="Times New Roman" pitchFamily="18" charset="0"/>
              </a:rPr>
              <a:t>arenes</a:t>
            </a:r>
            <a:r>
              <a:rPr lang="en-US" sz="2400" dirty="0">
                <a:latin typeface="Times New Roman" pitchFamily="18" charset="0"/>
                <a:cs typeface="Times New Roman" pitchFamily="18" charset="0"/>
              </a:rPr>
              <a:t> in the presence of nickel requires high temperatures (100–200°C) and pressures (100 </a:t>
            </a:r>
            <a:r>
              <a:rPr lang="en-US" sz="2400" dirty="0" err="1">
                <a:latin typeface="Times New Roman" pitchFamily="18" charset="0"/>
                <a:cs typeface="Times New Roman" pitchFamily="18" charset="0"/>
              </a:rPr>
              <a:t>atm</a:t>
            </a:r>
            <a:r>
              <a:rPr lang="en-US" sz="2400" dirty="0">
                <a:latin typeface="Times New Roman" pitchFamily="18" charset="0"/>
                <a:cs typeface="Times New Roman" pitchFamily="18" charset="0"/>
              </a:rPr>
              <a:t>).</a:t>
            </a:r>
          </a:p>
          <a:p>
            <a:r>
              <a:rPr lang="en-US" dirty="0" smtClean="0"/>
              <a:t/>
            </a:r>
            <a:br>
              <a:rPr lang="en-US" dirty="0" smtClean="0"/>
            </a:b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609600"/>
            <a:ext cx="7543800" cy="3416320"/>
          </a:xfrm>
          <a:prstGeom prst="rect">
            <a:avLst/>
          </a:prstGeom>
        </p:spPr>
        <p:txBody>
          <a:bodyPr wrap="square">
            <a:spAutoFit/>
          </a:bodyPr>
          <a:lstStyle/>
          <a:p>
            <a:pPr algn="just"/>
            <a:r>
              <a:rPr lang="en-US" sz="2400" dirty="0" smtClean="0">
                <a:latin typeface="Times New Roman" pitchFamily="18" charset="0"/>
                <a:cs typeface="Times New Roman" pitchFamily="18" charset="0"/>
              </a:rPr>
              <a:t>        The measured heat of hydrogenation of benzene to </a:t>
            </a:r>
            <a:r>
              <a:rPr lang="en-US" sz="2400" dirty="0" err="1" smtClean="0">
                <a:latin typeface="Times New Roman" pitchFamily="18" charset="0"/>
                <a:cs typeface="Times New Roman" pitchFamily="18" charset="0"/>
              </a:rPr>
              <a:t>cyclohexane</a:t>
            </a:r>
            <a:r>
              <a:rPr lang="en-US" sz="2400" dirty="0" smtClean="0">
                <a:latin typeface="Times New Roman" pitchFamily="18" charset="0"/>
                <a:cs typeface="Times New Roman" pitchFamily="18" charset="0"/>
              </a:rPr>
              <a:t> is, of course, the same regardless of the catalyst and is 208 kJ/mol (49.8 kcal/mol). To put this value into perspective, compare it with the heats of hydrogenation of </a:t>
            </a:r>
            <a:r>
              <a:rPr lang="en-US" sz="2400" dirty="0" err="1" smtClean="0">
                <a:latin typeface="Times New Roman" pitchFamily="18" charset="0"/>
                <a:cs typeface="Times New Roman" pitchFamily="18" charset="0"/>
              </a:rPr>
              <a:t>cyclohexene</a:t>
            </a:r>
            <a:r>
              <a:rPr lang="en-US" sz="2400" dirty="0" smtClean="0">
                <a:latin typeface="Times New Roman" pitchFamily="18" charset="0"/>
                <a:cs typeface="Times New Roman" pitchFamily="18" charset="0"/>
              </a:rPr>
              <a:t> and 1,3-cyclo- </a:t>
            </a:r>
            <a:r>
              <a:rPr lang="en-US" sz="2400" dirty="0" err="1" smtClean="0">
                <a:latin typeface="Times New Roman" pitchFamily="18" charset="0"/>
                <a:cs typeface="Times New Roman" pitchFamily="18" charset="0"/>
              </a:rPr>
              <a:t>hexadiene</a:t>
            </a:r>
            <a:r>
              <a:rPr lang="en-US" sz="2400" dirty="0" smtClean="0">
                <a:latin typeface="Times New Roman" pitchFamily="18" charset="0"/>
                <a:cs typeface="Times New Roman" pitchFamily="18" charset="0"/>
              </a:rPr>
              <a:t>, as shown in Figure 11.2. The most striking feature of Figure 11.2 is that the heat of hydrogenation of benzene, with three “double bonds,” is less than the heat of hydrogenation of the two double bonds of 1,3-cyclohexadiene.</a:t>
            </a:r>
            <a:endParaRPr lang="en-US" sz="2400" dirty="0">
              <a:latin typeface="Times New Roman" pitchFamily="18" charset="0"/>
              <a:cs typeface="Times New Roman" pitchFamily="18" charset="0"/>
            </a:endParaRPr>
          </a:p>
        </p:txBody>
      </p:sp>
      <p:sp>
        <p:nvSpPr>
          <p:cNvPr id="3" name="Rectangle 2"/>
          <p:cNvSpPr/>
          <p:nvPr/>
        </p:nvSpPr>
        <p:spPr>
          <a:xfrm>
            <a:off x="838200" y="3962400"/>
            <a:ext cx="7467600" cy="2862322"/>
          </a:xfrm>
          <a:prstGeom prst="rect">
            <a:avLst/>
          </a:prstGeom>
        </p:spPr>
        <p:txBody>
          <a:bodyPr wrap="square">
            <a:spAutoFit/>
          </a:bodyPr>
          <a:lstStyle/>
          <a:p>
            <a:pPr algn="just"/>
            <a:r>
              <a:rPr lang="en-US" dirty="0" smtClean="0"/>
              <a:t>        </a:t>
            </a:r>
            <a:r>
              <a:rPr lang="en-US" sz="2400" dirty="0" smtClean="0">
                <a:latin typeface="Times New Roman" pitchFamily="18" charset="0"/>
                <a:cs typeface="Times New Roman" pitchFamily="18" charset="0"/>
              </a:rPr>
              <a:t>Our </a:t>
            </a:r>
            <a:r>
              <a:rPr lang="en-US" sz="2400" dirty="0">
                <a:latin typeface="Times New Roman" pitchFamily="18" charset="0"/>
                <a:cs typeface="Times New Roman" pitchFamily="18" charset="0"/>
              </a:rPr>
              <a:t>experience has been that some 125 kJ/mol (30 kcal/mol) is given off whenever a double bond is hydrogenated. When benzene combines with three molecules of hydrogen, the reaction is far less exothermic than we would expect it to be on the basis of a 1,3,5-cyclohexatriene structure for benzene.</a:t>
            </a:r>
          </a:p>
          <a:p>
            <a:r>
              <a:rPr lang="en-US" dirty="0" smtClean="0"/>
              <a:t/>
            </a:r>
            <a:br>
              <a:rPr lang="en-US" dirty="0" smtClean="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751344"/>
            <a:ext cx="8305800" cy="5078313"/>
          </a:xfrm>
          <a:prstGeom prst="rect">
            <a:avLst/>
          </a:prstGeom>
        </p:spPr>
        <p:txBody>
          <a:bodyPr wrap="square">
            <a:spAutoFit/>
          </a:bodyPr>
          <a:lstStyle/>
          <a:p>
            <a:pPr algn="just"/>
            <a:r>
              <a:rPr lang="en-US" sz="2400" dirty="0" smtClean="0">
                <a:latin typeface="Times New Roman" pitchFamily="18" charset="0"/>
                <a:cs typeface="Times New Roman" pitchFamily="18" charset="0"/>
              </a:rPr>
              <a:t>     How </a:t>
            </a:r>
            <a:r>
              <a:rPr lang="en-US" sz="2400" dirty="0">
                <a:latin typeface="Times New Roman" pitchFamily="18" charset="0"/>
                <a:cs typeface="Times New Roman" pitchFamily="18" charset="0"/>
              </a:rPr>
              <a:t>much less? Since 1,3,5-cyclohexatriene does not exist (if it did, it would instantly relax to benzene), we cannot measure its heat of hydrogenation in order to compare it with benzene. We can approximate the heat of hydrogenation of 1,3,5-cyclo- </a:t>
            </a:r>
            <a:r>
              <a:rPr lang="en-US" sz="2400" dirty="0" err="1" smtClean="0">
                <a:latin typeface="Times New Roman" pitchFamily="18" charset="0"/>
                <a:cs typeface="Times New Roman" pitchFamily="18" charset="0"/>
              </a:rPr>
              <a:t>hexa</a:t>
            </a:r>
            <a:r>
              <a:rPr lang="en-US" sz="2400" smtClean="0">
                <a:latin typeface="Times New Roman" pitchFamily="18" charset="0"/>
                <a:cs typeface="Times New Roman" pitchFamily="18" charset="0"/>
              </a:rPr>
              <a:t> triene</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as being equal to three times the heat of hydrogenation of </a:t>
            </a:r>
            <a:r>
              <a:rPr lang="en-US" sz="2400" dirty="0" err="1">
                <a:latin typeface="Times New Roman" pitchFamily="18" charset="0"/>
                <a:cs typeface="Times New Roman" pitchFamily="18" charset="0"/>
              </a:rPr>
              <a:t>cyclohexene</a:t>
            </a:r>
            <a:r>
              <a:rPr lang="en-US" sz="2400" dirty="0">
                <a:latin typeface="Times New Roman" pitchFamily="18" charset="0"/>
                <a:cs typeface="Times New Roman" pitchFamily="18" charset="0"/>
              </a:rPr>
              <a:t>, or a total of 360 kJ/mol (85.8 kcal/mol). The heat of hydrogenation of benzene is 152 kJ/mol (36 kcal/mol) </a:t>
            </a:r>
            <a:r>
              <a:rPr lang="en-US" sz="2400" i="1" dirty="0">
                <a:latin typeface="Times New Roman" pitchFamily="18" charset="0"/>
                <a:cs typeface="Times New Roman" pitchFamily="18" charset="0"/>
              </a:rPr>
              <a:t>less </a:t>
            </a:r>
            <a:r>
              <a:rPr lang="en-US" sz="2400" dirty="0">
                <a:latin typeface="Times New Roman" pitchFamily="18" charset="0"/>
                <a:cs typeface="Times New Roman" pitchFamily="18" charset="0"/>
              </a:rPr>
              <a:t>than expected for a hypothetical 1,3,5-cyclohexatriene with </a:t>
            </a:r>
            <a:r>
              <a:rPr lang="en-US" sz="2400" dirty="0" err="1">
                <a:latin typeface="Times New Roman" pitchFamily="18" charset="0"/>
                <a:cs typeface="Times New Roman" pitchFamily="18" charset="0"/>
              </a:rPr>
              <a:t>noninteracting</a:t>
            </a:r>
            <a:r>
              <a:rPr lang="en-US" sz="2400" dirty="0">
                <a:latin typeface="Times New Roman" pitchFamily="18" charset="0"/>
                <a:cs typeface="Times New Roman" pitchFamily="18" charset="0"/>
              </a:rPr>
              <a:t> double bonds. This is the </a:t>
            </a:r>
            <a:r>
              <a:rPr lang="en-US" sz="2400" b="1" dirty="0">
                <a:latin typeface="Times New Roman" pitchFamily="18" charset="0"/>
                <a:cs typeface="Times New Roman" pitchFamily="18" charset="0"/>
              </a:rPr>
              <a:t>resonance energy </a:t>
            </a:r>
            <a:r>
              <a:rPr lang="en-US" sz="2400" dirty="0">
                <a:latin typeface="Times New Roman" pitchFamily="18" charset="0"/>
                <a:cs typeface="Times New Roman" pitchFamily="18" charset="0"/>
              </a:rPr>
              <a:t>of benzene. It is a measure of how much more stable benzene is than would be predicted on the basis of its formulation as a pair of rapidly </a:t>
            </a:r>
            <a:r>
              <a:rPr lang="en-US" sz="2400" dirty="0" err="1">
                <a:latin typeface="Times New Roman" pitchFamily="18" charset="0"/>
                <a:cs typeface="Times New Roman" pitchFamily="18" charset="0"/>
              </a:rPr>
              <a:t>interconverting</a:t>
            </a:r>
            <a:r>
              <a:rPr lang="en-US" sz="2400" dirty="0">
                <a:latin typeface="Times New Roman" pitchFamily="18" charset="0"/>
                <a:cs typeface="Times New Roman" pitchFamily="18" charset="0"/>
              </a:rPr>
              <a:t> 1,3,5-cyclohexatrienes.</a:t>
            </a:r>
          </a:p>
          <a:p>
            <a:r>
              <a:rPr lang="en-US" dirty="0" smtClean="0"/>
              <a:t/>
            </a:r>
            <a:br>
              <a:rPr lang="en-US" dirty="0" smtClean="0"/>
            </a:b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smtClean="0">
                <a:ln>
                  <a:noFill/>
                </a:ln>
                <a:solidFill>
                  <a:srgbClr val="282829"/>
                </a:solidFill>
                <a:effectLst/>
                <a:latin typeface="-apple-system"/>
                <a:cs typeface="Arial" pitchFamily="34" charset="0"/>
              </a:rPr>
              <a:t>RESONANCE STRUCTURE OF BENZENE.</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smtClean="0">
                <a:ln>
                  <a:noFill/>
                </a:ln>
                <a:solidFill>
                  <a:srgbClr val="282829"/>
                </a:solidFill>
                <a:effectLst/>
                <a:latin typeface="-apple-system"/>
                <a:cs typeface="Arial" pitchFamily="34" charset="0"/>
              </a:rPr>
              <a:t>The different structure which can be written under different pairing schemes of a compound is called </a:t>
            </a:r>
            <a:r>
              <a:rPr kumimoji="0" lang="en-US" sz="1100" b="1" i="1" u="none" strike="noStrike" cap="none" normalizeH="0" baseline="0" smtClean="0">
                <a:ln>
                  <a:noFill/>
                </a:ln>
                <a:solidFill>
                  <a:srgbClr val="282829"/>
                </a:solidFill>
                <a:effectLst/>
                <a:latin typeface="-apple-system"/>
                <a:cs typeface="Arial" pitchFamily="34" charset="0"/>
              </a:rPr>
              <a:t>resonance structures of benzene.</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smtClean="0">
                <a:ln>
                  <a:noFill/>
                </a:ln>
                <a:solidFill>
                  <a:srgbClr val="282829"/>
                </a:solidFill>
                <a:effectLst/>
                <a:latin typeface="-apple-system"/>
                <a:cs typeface="Arial" pitchFamily="34" charset="0"/>
              </a:rPr>
              <a:t>The two structures of benzene which have been mentioned above are called resonance structures of benzene.</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smtClean="0">
                <a:ln>
                  <a:noFill/>
                </a:ln>
                <a:solidFill>
                  <a:srgbClr val="282829"/>
                </a:solidFill>
                <a:effectLst/>
                <a:latin typeface="-apple-system"/>
                <a:cs typeface="Arial" pitchFamily="34" charset="0"/>
              </a:rPr>
              <a:t>They are also called contributing structures of benzene. Sometimes they are called canonical contributors, to the actual structure.</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smtClean="0">
                <a:ln>
                  <a:noFill/>
                </a:ln>
                <a:solidFill>
                  <a:srgbClr val="282829"/>
                </a:solidFill>
                <a:effectLst/>
                <a:latin typeface="-apple-system"/>
                <a:cs typeface="Arial" pitchFamily="34" charset="0"/>
              </a:rPr>
              <a:t>In addition to these two resonance structures, three other structures have been proposed by Dewar. They are called Dewar structures.</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smtClean="0">
                <a:ln>
                  <a:noFill/>
                </a:ln>
                <a:solidFill>
                  <a:srgbClr val="282829"/>
                </a:solidFill>
                <a:effectLst/>
                <a:latin typeface="-apple-system"/>
                <a:cs typeface="Arial" pitchFamily="34" charset="0"/>
              </a:rPr>
              <a:t>The five structures are joined by double-headed arrows:</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smtClean="0">
                <a:ln>
                  <a:noFill/>
                </a:ln>
                <a:solidFill>
                  <a:srgbClr val="282829"/>
                </a:solidFill>
                <a:effectLst/>
                <a:latin typeface="-apple-system"/>
                <a:cs typeface="Arial" pitchFamily="34" charset="0"/>
              </a:rPr>
              <a:t>  </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9200" b="0" i="0" u="none" strike="noStrike" cap="none" normalizeH="0" baseline="0" smtClean="0">
                <a:ln>
                  <a:noFill/>
                </a:ln>
                <a:solidFill>
                  <a:srgbClr val="282829"/>
                </a:solidFill>
                <a:effectLst/>
                <a:latin typeface="-apple-system"/>
                <a:cs typeface="Arial" pitchFamily="34" charset="0"/>
              </a:rPr>
              <a:t/>
            </a:r>
            <a:br>
              <a:rPr kumimoji="0" lang="en-US" sz="9200" b="0" i="0" u="none" strike="noStrike" cap="none" normalizeH="0" baseline="0" smtClean="0">
                <a:ln>
                  <a:noFill/>
                </a:ln>
                <a:solidFill>
                  <a:srgbClr val="282829"/>
                </a:solidFill>
                <a:effectLst/>
                <a:latin typeface="-apple-system"/>
                <a:cs typeface="Arial" pitchFamily="34" charset="0"/>
              </a:rPr>
            </a:br>
            <a:endParaRPr kumimoji="0" lang="en-US" sz="9200" b="0" i="0" u="none" strike="noStrike" cap="none" normalizeH="0" baseline="0" smtClean="0">
              <a:ln>
                <a:noFill/>
              </a:ln>
              <a:solidFill>
                <a:srgbClr val="282829"/>
              </a:solidFill>
              <a:effectLst/>
              <a:latin typeface="-apple-system"/>
              <a:cs typeface="Arial" pitchFamily="34" charset="0"/>
            </a:endParaRPr>
          </a:p>
        </p:txBody>
      </p:sp>
      <p:sp>
        <p:nvSpPr>
          <p:cNvPr id="4" name="Rectangle 3"/>
          <p:cNvSpPr/>
          <p:nvPr/>
        </p:nvSpPr>
        <p:spPr>
          <a:xfrm>
            <a:off x="838200" y="381000"/>
            <a:ext cx="7772400" cy="5447645"/>
          </a:xfrm>
          <a:prstGeom prst="rect">
            <a:avLst/>
          </a:prstGeom>
        </p:spPr>
        <p:txBody>
          <a:bodyPr wrap="square">
            <a:spAutoFit/>
          </a:bodyPr>
          <a:lstStyle/>
          <a:p>
            <a:pPr algn="just"/>
            <a:r>
              <a:rPr lang="en-US" sz="2400" b="1" dirty="0" smtClean="0">
                <a:latin typeface="Times New Roman" pitchFamily="18" charset="0"/>
                <a:cs typeface="Times New Roman" pitchFamily="18" charset="0"/>
              </a:rPr>
              <a:t>RESONANCE STRUCTURE OF BENZENE.</a:t>
            </a:r>
            <a:endParaRPr lang="en-US" sz="2400" dirty="0" smtClean="0">
              <a:latin typeface="Times New Roman" pitchFamily="18" charset="0"/>
              <a:cs typeface="Times New Roman" pitchFamily="18" charset="0"/>
            </a:endParaRPr>
          </a:p>
          <a:p>
            <a:pPr algn="just">
              <a:buFont typeface="Arial" pitchFamily="34" charset="0"/>
              <a:buChar char="•"/>
            </a:pPr>
            <a:r>
              <a:rPr lang="en-US" sz="2400" dirty="0" smtClean="0">
                <a:latin typeface="Times New Roman" pitchFamily="18" charset="0"/>
                <a:cs typeface="Times New Roman" pitchFamily="18" charset="0"/>
              </a:rPr>
              <a:t>The different structure which can be written under different pairing schemes of a compound is called </a:t>
            </a:r>
            <a:r>
              <a:rPr lang="en-US" sz="2400" b="1" i="1" dirty="0" smtClean="0">
                <a:latin typeface="Times New Roman" pitchFamily="18" charset="0"/>
                <a:cs typeface="Times New Roman" pitchFamily="18" charset="0"/>
              </a:rPr>
              <a:t>resonance structures of benzene.</a:t>
            </a:r>
            <a:endParaRPr lang="en-US" sz="2400" dirty="0" smtClean="0">
              <a:latin typeface="Times New Roman" pitchFamily="18" charset="0"/>
              <a:cs typeface="Times New Roman" pitchFamily="18" charset="0"/>
            </a:endParaRPr>
          </a:p>
          <a:p>
            <a:pPr algn="just">
              <a:buFont typeface="Arial" pitchFamily="34" charset="0"/>
              <a:buChar char="•"/>
            </a:pPr>
            <a:r>
              <a:rPr lang="en-US" sz="2400" dirty="0" smtClean="0">
                <a:latin typeface="Times New Roman" pitchFamily="18" charset="0"/>
                <a:cs typeface="Times New Roman" pitchFamily="18" charset="0"/>
              </a:rPr>
              <a:t>The two structures of benzene which have been mentioned above are called resonance structures of benzene.</a:t>
            </a:r>
          </a:p>
          <a:p>
            <a:pPr algn="just">
              <a:buFont typeface="Arial" pitchFamily="34" charset="0"/>
              <a:buChar char="•"/>
            </a:pPr>
            <a:r>
              <a:rPr lang="en-US" sz="2400" dirty="0" smtClean="0">
                <a:latin typeface="Times New Roman" pitchFamily="18" charset="0"/>
                <a:cs typeface="Times New Roman" pitchFamily="18" charset="0"/>
              </a:rPr>
              <a:t>They are also called contributing structures of benzene. Sometimes they are called canonical contributors, to the actual structure.</a:t>
            </a:r>
          </a:p>
          <a:p>
            <a:pPr algn="just">
              <a:buFont typeface="Arial" pitchFamily="34" charset="0"/>
              <a:buChar char="•"/>
            </a:pPr>
            <a:r>
              <a:rPr lang="en-US" sz="2400" dirty="0" smtClean="0">
                <a:latin typeface="Times New Roman" pitchFamily="18" charset="0"/>
                <a:cs typeface="Times New Roman" pitchFamily="18" charset="0"/>
              </a:rPr>
              <a:t>In addition to these two resonance structures, three other structures have been proposed by Dewar. They are called Dewar structures.</a:t>
            </a:r>
          </a:p>
          <a:p>
            <a:pPr algn="just">
              <a:buFont typeface="Arial" pitchFamily="34" charset="0"/>
              <a:buChar char="•"/>
            </a:pPr>
            <a:r>
              <a:rPr lang="en-US" sz="2400" dirty="0" smtClean="0">
                <a:latin typeface="Times New Roman" pitchFamily="18" charset="0"/>
                <a:cs typeface="Times New Roman" pitchFamily="18" charset="0"/>
              </a:rPr>
              <a:t>The five structures are joined by double-headed arrows:</a:t>
            </a:r>
          </a:p>
          <a:p>
            <a:r>
              <a:rPr lang="en-US" dirty="0" smtClean="0"/>
              <a:t/>
            </a:r>
            <a:br>
              <a:rPr lang="en-US" dirty="0" smtClean="0"/>
            </a:b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s://qphs.fs.quoracdn.net/main-qimg-4e836ac300b743accb16dbba56743007"/>
          <p:cNvPicPr>
            <a:picLocks noChangeAspect="1" noChangeArrowheads="1"/>
          </p:cNvPicPr>
          <p:nvPr/>
        </p:nvPicPr>
        <p:blipFill>
          <a:blip r:embed="rId2"/>
          <a:srcRect/>
          <a:stretch>
            <a:fillRect/>
          </a:stretch>
        </p:blipFill>
        <p:spPr bwMode="auto">
          <a:xfrm>
            <a:off x="1676400" y="838200"/>
            <a:ext cx="5400675" cy="3886200"/>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440</Words>
  <Application>Microsoft Office PowerPoint</Application>
  <PresentationFormat>On-screen Show (4:3)</PresentationFormat>
  <Paragraphs>48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Aromaticity of benzene</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by adguard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Aromaticity of benzene</dc:title>
  <dc:creator>welcome</dc:creator>
  <cp:lastModifiedBy>welcome</cp:lastModifiedBy>
  <cp:revision>8</cp:revision>
  <dcterms:created xsi:type="dcterms:W3CDTF">2020-08-18T12:27:21Z</dcterms:created>
  <dcterms:modified xsi:type="dcterms:W3CDTF">2020-08-18T14:50:58Z</dcterms:modified>
</cp:coreProperties>
</file>