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27B1C-B1A8-473B-AC97-6460276C83F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27B1C-B1A8-473B-AC97-6460276C83F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27B1C-B1A8-473B-AC97-6460276C83F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27B1C-B1A8-473B-AC97-6460276C83F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27B1C-B1A8-473B-AC97-6460276C83FB}"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27B1C-B1A8-473B-AC97-6460276C83F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27B1C-B1A8-473B-AC97-6460276C83FB}"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27B1C-B1A8-473B-AC97-6460276C83FB}" type="datetimeFigureOut">
              <a:rPr lang="en-US" smtClean="0"/>
              <a:pPr/>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27B1C-B1A8-473B-AC97-6460276C83FB}" type="datetimeFigureOut">
              <a:rPr lang="en-US" smtClean="0"/>
              <a:pPr/>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27B1C-B1A8-473B-AC97-6460276C83F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27B1C-B1A8-473B-AC97-6460276C83FB}"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FF1A2-6E1D-42D8-99AC-F25129A6FF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27B1C-B1A8-473B-AC97-6460276C83FB}" type="datetimeFigureOut">
              <a:rPr lang="en-US" smtClean="0"/>
              <a:pPr/>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FF1A2-6E1D-42D8-99AC-F25129A6FF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hem.libretexts.org/Bookshelves/General_Chemistry/Map:_A_Molecular_Approach_(Tro)/16:_Acids_and_Bases/16.04:_Acid_Strength_and_the_Acid_Dissociation_Constant_(Ka)"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chem.libretexts.org/Bookshelves/General_Chemistry/Map:_A_Molecular_Approach_(Tro)/16:_Acids_and_Bases/16.04:_Acid_Strength_and_the_Acid_Dissociation_Constant_(Ka)"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biography/Thomas-Martin-Lowry" TargetMode="External"/><Relationship Id="rId2" Type="http://schemas.openxmlformats.org/officeDocument/2006/relationships/hyperlink" Target="https://www.britannica.com/biography/Johannes-Nicolaus-Bronsted" TargetMode="External"/><Relationship Id="rId1" Type="http://schemas.openxmlformats.org/officeDocument/2006/relationships/slideLayout" Target="../slideLayouts/slideLayout7.xml"/><Relationship Id="rId6" Type="http://schemas.openxmlformats.org/officeDocument/2006/relationships/hyperlink" Target="https://www.merriam-webster.com/dictionary/constitutes" TargetMode="External"/><Relationship Id="rId5" Type="http://schemas.openxmlformats.org/officeDocument/2006/relationships/hyperlink" Target="https://www.britannica.com/science/proton-subatomic-particle" TargetMode="External"/><Relationship Id="rId4" Type="http://schemas.openxmlformats.org/officeDocument/2006/relationships/hyperlink" Target="https://www.merriam-webster.com/dictionary/compoun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hemicool.com/definition/electrons.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chemicool.com/definition/element.html" TargetMode="External"/><Relationship Id="rId2" Type="http://schemas.openxmlformats.org/officeDocument/2006/relationships/hyperlink" Target="https://www.chemicool.com/definition/metals.html" TargetMode="External"/><Relationship Id="rId1" Type="http://schemas.openxmlformats.org/officeDocument/2006/relationships/slideLayout" Target="../slideLayouts/slideLayout7.xml"/><Relationship Id="rId5" Type="http://schemas.openxmlformats.org/officeDocument/2006/relationships/hyperlink" Target="https://www.chemicool.com/definition/compound.html" TargetMode="External"/><Relationship Id="rId4" Type="http://schemas.openxmlformats.org/officeDocument/2006/relationships/hyperlink" Target="https://www.chemicoo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IONIZATION OF CARBOXYLIC ACIDS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57200" y="762000"/>
            <a:ext cx="7848600" cy="473975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As we noted earlier, the concentration of water is essentially constant for all reactions in aqueous solution, so [H2O][H2O] in Equation </a:t>
            </a:r>
            <a:r>
              <a:rPr kumimoji="0" lang="en-US" sz="3200" b="0" i="0" u="none" strike="noStrike" cap="none" normalizeH="0" baseline="0" dirty="0" smtClean="0">
                <a:ln>
                  <a:noFill/>
                </a:ln>
                <a:solidFill>
                  <a:srgbClr val="30B3F6"/>
                </a:solidFill>
                <a:effectLst/>
                <a:latin typeface="Times New Roman" pitchFamily="18" charset="0"/>
                <a:cs typeface="Times New Roman" pitchFamily="18" charset="0"/>
                <a:hlinkClick r:id="rId2"/>
              </a:rPr>
              <a:t>16.4.2</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16.4.2 can be incorporated into a new quantity, the acid ionization constant (</a:t>
            </a:r>
            <a:r>
              <a:rPr kumimoji="0" lang="en-US" sz="3200" b="0" i="0" u="none" strike="noStrike" cap="none" normalizeH="0" baseline="0" dirty="0" err="1" smtClean="0">
                <a:ln>
                  <a:noFill/>
                </a:ln>
                <a:solidFill>
                  <a:srgbClr val="000000"/>
                </a:solidFill>
                <a:effectLst/>
                <a:latin typeface="Times New Roman" pitchFamily="18" charset="0"/>
                <a:cs typeface="Times New Roman" pitchFamily="18" charset="0"/>
              </a:rPr>
              <a:t>KaKa</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 also called the acid dissociation constant:</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Ka=K[H2O]=[H3O+][A−][HA](16.4.3)(16.4.3)Ka=K[H2O]=[H3O+][A−][HA]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166843"/>
            <a:ext cx="7696200" cy="4893647"/>
          </a:xfrm>
          <a:prstGeom prst="rect">
            <a:avLst/>
          </a:prstGeom>
        </p:spPr>
        <p:txBody>
          <a:bodyPr wrap="square">
            <a:spAutoFit/>
          </a:bodyPr>
          <a:lstStyle/>
          <a:p>
            <a:pPr lvl="0" algn="just" eaLnBrk="0" fontAlgn="base" hangingPunct="0">
              <a:spcBef>
                <a:spcPct val="0"/>
              </a:spcBef>
              <a:spcAft>
                <a:spcPct val="0"/>
              </a:spcAft>
            </a:pPr>
            <a:r>
              <a:rPr lang="en-US" sz="2400" dirty="0">
                <a:solidFill>
                  <a:srgbClr val="000000"/>
                </a:solidFill>
                <a:latin typeface="Times New Roman" pitchFamily="18" charset="0"/>
                <a:cs typeface="Times New Roman" pitchFamily="18" charset="0"/>
              </a:rPr>
              <a:t>T</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hus the numerical values of K and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KaKa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differ by the concentration of water (55.3 M). Again, for simplicity, H3O+H3O+ can be written as H+H+ in Equation </a:t>
            </a:r>
            <a:r>
              <a:rPr kumimoji="0" lang="en-US" sz="2400" b="0" i="0" u="none" strike="noStrike" cap="none" normalizeH="0" baseline="0" dirty="0" smtClean="0">
                <a:ln>
                  <a:noFill/>
                </a:ln>
                <a:solidFill>
                  <a:srgbClr val="30B3F6"/>
                </a:solidFill>
                <a:effectLst/>
                <a:latin typeface="Times New Roman" pitchFamily="18" charset="0"/>
                <a:cs typeface="Times New Roman" pitchFamily="18" charset="0"/>
                <a:hlinkClick r:id="rId2"/>
              </a:rPr>
              <a:t>16.4.3</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16.4.3. Keep in mind, though, that free H+H+ does not exist in aqueous solutions and that a proton is transferred to H2OH2O in all acid ionization reactions to form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hydronium</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ions, H3O+H3O+. The larger the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KaKa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the stronger the acid and the higher the H+H+ concentration at equilibrium. Like all equilibrium constants, acid–base ionization constants are actually measured in terms of the activities of H+H+ or OH−OH−, thus making them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unitless</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The values of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KaKa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for a number of common acids are given in Table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609601"/>
          <a:ext cx="8534401" cy="7363265"/>
        </p:xfrm>
        <a:graphic>
          <a:graphicData uri="http://schemas.openxmlformats.org/drawingml/2006/table">
            <a:tbl>
              <a:tblPr/>
              <a:tblGrid>
                <a:gridCol w="2329543"/>
                <a:gridCol w="1034143"/>
                <a:gridCol w="1034143"/>
                <a:gridCol w="1034143"/>
                <a:gridCol w="1034143"/>
                <a:gridCol w="1034143"/>
                <a:gridCol w="1034143"/>
              </a:tblGrid>
              <a:tr h="334108">
                <a:tc gridSpan="7">
                  <a:txBody>
                    <a:bodyPr/>
                    <a:lstStyle/>
                    <a:p>
                      <a:pPr algn="ctr"/>
                      <a:r>
                        <a:rPr lang="en-US" sz="1800" dirty="0"/>
                        <a:t>Table 16.4.116.4.1: Values of </a:t>
                      </a:r>
                      <a:r>
                        <a:rPr lang="en-US" sz="1800" dirty="0" err="1"/>
                        <a:t>KaKa</a:t>
                      </a:r>
                      <a:r>
                        <a:rPr lang="en-US" sz="1800" dirty="0"/>
                        <a:t>, </a:t>
                      </a:r>
                      <a:r>
                        <a:rPr lang="en-US" sz="1800" dirty="0" err="1"/>
                        <a:t>pKapKa</a:t>
                      </a:r>
                      <a:r>
                        <a:rPr lang="en-US" sz="1800" dirty="0"/>
                        <a:t>, </a:t>
                      </a:r>
                      <a:r>
                        <a:rPr lang="en-US" sz="1800" dirty="0" err="1"/>
                        <a:t>KbKb</a:t>
                      </a:r>
                      <a:r>
                        <a:rPr lang="en-US" sz="1800" dirty="0"/>
                        <a:t>, and </a:t>
                      </a:r>
                      <a:r>
                        <a:rPr lang="en-US" sz="1800" dirty="0" err="1"/>
                        <a:t>pKbpKb</a:t>
                      </a:r>
                      <a:r>
                        <a:rPr lang="en-US" sz="1800" dirty="0"/>
                        <a:t> for Selected Acids (HAHA and Their Conjugate Bases (A−A−)</a:t>
                      </a:r>
                    </a:p>
                  </a:txBody>
                  <a:tcPr marL="0" marR="0" marT="0" marB="0"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4108">
                <a:tc>
                  <a:txBody>
                    <a:bodyPr/>
                    <a:lstStyle/>
                    <a:p>
                      <a:pPr algn="ctr" fontAlgn="ctr"/>
                      <a:r>
                        <a:rPr lang="en-US" sz="1800" b="1" dirty="0">
                          <a:latin typeface="Tahoma"/>
                        </a:rPr>
                        <a:t>Acid</a:t>
                      </a:r>
                      <a:endParaRPr lang="en-US" sz="1800" b="0" dirty="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HA</a:t>
                      </a:r>
                      <a:r>
                        <a:rPr lang="en-US" sz="1800" b="0" i="0" u="none" strike="noStrike">
                          <a:latin typeface="Tahoma"/>
                        </a:rPr>
                        <a:t>HA</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Ka</a:t>
                      </a:r>
                      <a:r>
                        <a:rPr lang="en-US" sz="1800" b="0" i="0" u="none" strike="noStrike">
                          <a:latin typeface="Tahoma"/>
                        </a:rPr>
                        <a:t>Ka</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pKa</a:t>
                      </a:r>
                      <a:r>
                        <a:rPr lang="en-US" sz="1800" b="0" i="0" u="none" strike="noStrike">
                          <a:latin typeface="Tahoma"/>
                        </a:rPr>
                        <a:t>pKa</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A</a:t>
                      </a:r>
                      <a:r>
                        <a:rPr lang="en-US" sz="1800" b="0" i="0" u="none" strike="noStrike">
                          <a:latin typeface="MathJax_Main-bold"/>
                        </a:rPr>
                        <a:t>−</a:t>
                      </a:r>
                      <a:r>
                        <a:rPr lang="en-US" sz="1800" b="0" i="0" u="none" strike="noStrike">
                          <a:latin typeface="Tahoma"/>
                        </a:rPr>
                        <a:t>A−</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Kb</a:t>
                      </a:r>
                      <a:r>
                        <a:rPr lang="en-US" sz="1800" b="0" i="0" u="none" strike="noStrike">
                          <a:latin typeface="Tahoma"/>
                        </a:rPr>
                        <a:t>Kb</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1800" b="0" i="0" u="none" strike="noStrike">
                          <a:latin typeface="MathJax_Math-bold-italic"/>
                        </a:rPr>
                        <a:t>pKb</a:t>
                      </a:r>
                      <a:r>
                        <a:rPr lang="en-US" sz="1800" b="0" i="0" u="none" strike="noStrike">
                          <a:latin typeface="Tahoma"/>
                        </a:rPr>
                        <a:t>pKb</a:t>
                      </a:r>
                      <a:endParaRPr lang="en-US" sz="1800" b="0">
                        <a:latin typeface="Tahoma"/>
                      </a:endParaRP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12700" cap="flat" cmpd="sng" algn="ctr">
                      <a:solidFill>
                        <a:srgbClr val="30B3F6"/>
                      </a:solidFill>
                      <a:prstDash val="solid"/>
                      <a:round/>
                      <a:headEnd type="none" w="med" len="med"/>
                      <a:tailEnd type="none" w="med" len="med"/>
                    </a:lnB>
                    <a:solidFill>
                      <a:srgbClr val="E5F5FE"/>
                    </a:solidFill>
                  </a:tcPr>
                </a:tc>
              </a:tr>
              <a:tr h="334108">
                <a:tc gridSpan="7">
                  <a:txBody>
                    <a:bodyPr/>
                    <a:lstStyle/>
                    <a:p>
                      <a:pPr algn="just" fontAlgn="ctr"/>
                      <a:r>
                        <a:rPr lang="en-US" sz="1800" b="0" dirty="0">
                          <a:latin typeface="Tahoma"/>
                        </a:rPr>
                        <a:t>*The number in parentheses indicates the ionization step referred to for a </a:t>
                      </a:r>
                      <a:r>
                        <a:rPr lang="en-US" sz="1800" b="0" dirty="0" err="1">
                          <a:latin typeface="Tahoma"/>
                        </a:rPr>
                        <a:t>polyprotic</a:t>
                      </a:r>
                      <a:r>
                        <a:rPr lang="en-US" sz="1800" b="0" dirty="0">
                          <a:latin typeface="Tahoma"/>
                        </a:rPr>
                        <a:t> acid.</a:t>
                      </a:r>
                    </a:p>
                  </a:txBody>
                  <a:tcPr marL="0" marR="0" marT="0" marB="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8215">
                <a:tc>
                  <a:txBody>
                    <a:bodyPr/>
                    <a:lstStyle/>
                    <a:p>
                      <a:pPr algn="ctr" fontAlgn="ctr"/>
                      <a:r>
                        <a:rPr lang="en-US" sz="1800" dirty="0" err="1"/>
                        <a:t>hydroiodic</a:t>
                      </a:r>
                      <a:r>
                        <a:rPr lang="en-US" sz="1800" dirty="0"/>
                        <a:t> acid</a:t>
                      </a:r>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HI</a:t>
                      </a:r>
                      <a:r>
                        <a:rPr lang="en-US" sz="1800" b="0" i="0" u="none" strike="noStrike"/>
                        <a:t>HI</a:t>
                      </a:r>
                      <a:endParaRPr lang="en-US" sz="1800"/>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2×109</a:t>
                      </a:r>
                      <a:r>
                        <a:rPr lang="en-US" sz="1800" b="0" i="0" u="none" strike="noStrike"/>
                        <a:t>2×109</a:t>
                      </a:r>
                      <a:endParaRPr lang="en-US" sz="1800"/>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−9.3</a:t>
                      </a:r>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I</a:t>
                      </a:r>
                      <a:r>
                        <a:rPr lang="en-US" sz="1800" b="0" i="0" u="none" strike="noStrike">
                          <a:latin typeface="MathJax_Main"/>
                        </a:rPr>
                        <a:t>−</a:t>
                      </a:r>
                      <a:r>
                        <a:rPr lang="en-US" sz="1800" b="0" i="0" u="none" strike="noStrike"/>
                        <a:t>I−</a:t>
                      </a:r>
                      <a:endParaRPr lang="en-US" sz="1800"/>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5.5×10−24</a:t>
                      </a:r>
                      <a:r>
                        <a:rPr lang="en-US" sz="1800" b="0" i="0" u="none" strike="noStrike"/>
                        <a:t>5.5×10−24</a:t>
                      </a:r>
                      <a:endParaRPr lang="en-US" sz="1800"/>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23.26</a:t>
                      </a:r>
                    </a:p>
                  </a:txBody>
                  <a:tcPr marL="0" marR="0" marT="0" marB="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34108">
                <a:tc>
                  <a:txBody>
                    <a:bodyPr/>
                    <a:lstStyle/>
                    <a:p>
                      <a:pPr algn="ctr" fontAlgn="ctr"/>
                      <a:r>
                        <a:rPr lang="en-US" sz="1800" dirty="0"/>
                        <a:t>sulfuric acid (1)*</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H</a:t>
                      </a:r>
                      <a:r>
                        <a:rPr lang="en-US" sz="1800" b="0" i="0" u="none" strike="noStrike">
                          <a:latin typeface="MathJax_Main"/>
                        </a:rPr>
                        <a:t>2</a:t>
                      </a:r>
                      <a:r>
                        <a:rPr lang="en-US" sz="1800" b="0" i="0" u="none" strike="noStrike">
                          <a:latin typeface="MathJax_Math-italic"/>
                        </a:rPr>
                        <a:t>SO</a:t>
                      </a:r>
                      <a:r>
                        <a:rPr lang="en-US" sz="1800" b="0" i="0" u="none" strike="noStrike">
                          <a:latin typeface="MathJax_Main"/>
                        </a:rPr>
                        <a:t>4</a:t>
                      </a:r>
                      <a:r>
                        <a:rPr lang="en-US" sz="1800" b="0" i="0" u="none" strike="noStrike"/>
                        <a:t>H2SO4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1×102</a:t>
                      </a:r>
                      <a:r>
                        <a:rPr lang="en-US" sz="1800" b="0" i="0" u="none" strike="noStrike"/>
                        <a:t>1×102</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−2.0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HSO</a:t>
                      </a:r>
                      <a:r>
                        <a:rPr lang="en-US" sz="1800" b="0" i="0" u="none" strike="noStrike">
                          <a:latin typeface="MathJax_Main"/>
                        </a:rPr>
                        <a:t>−4</a:t>
                      </a:r>
                      <a:r>
                        <a:rPr lang="en-US" sz="1800" b="0" i="0" u="none" strike="noStrike"/>
                        <a:t>HSO4−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1×10−16</a:t>
                      </a:r>
                      <a:r>
                        <a:rPr lang="en-US" sz="1800" b="0" i="0" u="none" strike="noStrike"/>
                        <a:t>1×10−16</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16.0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68215">
                <a:tc>
                  <a:txBody>
                    <a:bodyPr/>
                    <a:lstStyle/>
                    <a:p>
                      <a:pPr algn="ctr" fontAlgn="ctr"/>
                      <a:r>
                        <a:rPr lang="en-US" sz="1800" dirty="0"/>
                        <a:t>nitric acid</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b="0" i="0" u="none" strike="noStrike">
                          <a:latin typeface="MathJax_Math-italic"/>
                        </a:rPr>
                        <a:t>HNO</a:t>
                      </a:r>
                      <a:r>
                        <a:rPr lang="en-US" sz="1800" b="0" i="0" u="none" strike="noStrike">
                          <a:latin typeface="MathJax_Main"/>
                        </a:rPr>
                        <a:t>3</a:t>
                      </a:r>
                      <a:r>
                        <a:rPr lang="en-US" sz="1800" b="0" i="0" u="none" strike="noStrike"/>
                        <a:t>HNO3</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b="0" i="0" u="none" strike="noStrike" dirty="0">
                          <a:latin typeface="MathJax_Main"/>
                        </a:rPr>
                        <a:t>2.3×101</a:t>
                      </a:r>
                      <a:r>
                        <a:rPr lang="en-US" sz="1800" b="0" i="0" u="none" strike="noStrike" dirty="0"/>
                        <a:t>2.3×101</a:t>
                      </a:r>
                      <a:endParaRPr lang="en-US" sz="1800" dirty="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a:t>−1.37</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b="0" i="0" u="none" strike="noStrike">
                          <a:latin typeface="MathJax_Math-italic"/>
                        </a:rPr>
                        <a:t>NO</a:t>
                      </a:r>
                      <a:r>
                        <a:rPr lang="en-US" sz="1800" b="0" i="0" u="none" strike="noStrike">
                          <a:latin typeface="MathJax_Main"/>
                        </a:rPr>
                        <a:t>−3</a:t>
                      </a:r>
                      <a:r>
                        <a:rPr lang="en-US" sz="1800" b="0" i="0" u="none" strike="noStrike"/>
                        <a:t>NO3−</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b="0" i="0" u="none" strike="noStrike">
                          <a:latin typeface="MathJax_Main"/>
                        </a:rPr>
                        <a:t>4.3×10−16</a:t>
                      </a:r>
                      <a:r>
                        <a:rPr lang="en-US" sz="1800" b="0" i="0" u="none" strike="noStrike"/>
                        <a:t>4.3×10−16</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1800"/>
                        <a:t>15.37</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r>
              <a:tr h="668215">
                <a:tc>
                  <a:txBody>
                    <a:bodyPr/>
                    <a:lstStyle/>
                    <a:p>
                      <a:pPr algn="ctr" fontAlgn="ctr"/>
                      <a:r>
                        <a:rPr lang="en-US" sz="1800" dirty="0" err="1"/>
                        <a:t>hydronium</a:t>
                      </a:r>
                      <a:r>
                        <a:rPr lang="en-US" sz="1800" dirty="0"/>
                        <a:t> ion</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H</a:t>
                      </a:r>
                      <a:r>
                        <a:rPr lang="en-US" sz="1800" b="0" i="0" u="none" strike="noStrike">
                          <a:latin typeface="MathJax_Main"/>
                        </a:rPr>
                        <a:t>3</a:t>
                      </a:r>
                      <a:r>
                        <a:rPr lang="en-US" sz="1800" b="0" i="0" u="none" strike="noStrike">
                          <a:latin typeface="MathJax_Math-italic"/>
                        </a:rPr>
                        <a:t>O</a:t>
                      </a:r>
                      <a:r>
                        <a:rPr lang="en-US" sz="1800" b="0" i="0" u="none" strike="noStrike">
                          <a:latin typeface="MathJax_Main"/>
                        </a:rPr>
                        <a:t>+</a:t>
                      </a:r>
                      <a:r>
                        <a:rPr lang="en-US" sz="1800" b="0" i="0" u="none" strike="noStrike"/>
                        <a:t>H3O+</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1.0</a:t>
                      </a:r>
                      <a:r>
                        <a:rPr lang="en-US" sz="1800" b="0" i="0" u="none" strike="noStrike"/>
                        <a:t>1.0</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0.00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H</a:t>
                      </a:r>
                      <a:r>
                        <a:rPr lang="en-US" sz="1800" b="0" i="0" u="none" strike="noStrike">
                          <a:latin typeface="MathJax_Main"/>
                        </a:rPr>
                        <a:t>2</a:t>
                      </a:r>
                      <a:r>
                        <a:rPr lang="en-US" sz="1800" b="0" i="0" u="none" strike="noStrike">
                          <a:latin typeface="MathJax_Math-italic"/>
                        </a:rPr>
                        <a:t>O</a:t>
                      </a:r>
                      <a:r>
                        <a:rPr lang="en-US" sz="1800" b="0" i="0" u="none" strike="noStrike"/>
                        <a:t>H2O</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1.0×10−14</a:t>
                      </a:r>
                      <a:r>
                        <a:rPr lang="en-US" sz="1800" b="0" i="0" u="none" strike="noStrike"/>
                        <a:t>1.0×10−14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14.00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68215">
                <a:tc>
                  <a:txBody>
                    <a:bodyPr/>
                    <a:lstStyle/>
                    <a:p>
                      <a:pPr algn="ctr" fontAlgn="ctr"/>
                      <a:r>
                        <a:rPr lang="en-US" sz="1800" dirty="0"/>
                        <a:t>sulfuric acid (2)*</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HSO</a:t>
                      </a:r>
                      <a:r>
                        <a:rPr lang="en-US" sz="1800" b="0" i="0" u="none" strike="noStrike">
                          <a:latin typeface="MathJax_Main"/>
                        </a:rPr>
                        <a:t>−4</a:t>
                      </a:r>
                      <a:r>
                        <a:rPr lang="en-US" sz="1800" b="0" i="0" u="none" strike="noStrike"/>
                        <a:t>HSO4−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1.0×10−2</a:t>
                      </a:r>
                      <a:r>
                        <a:rPr lang="en-US" sz="1800" b="0" i="0" u="none" strike="noStrike"/>
                        <a:t>1.0×10−2</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1.99</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SO</a:t>
                      </a:r>
                      <a:r>
                        <a:rPr lang="en-US" sz="1800" b="0" i="0" u="none" strike="noStrike">
                          <a:latin typeface="MathJax_Main"/>
                        </a:rPr>
                        <a:t>2−4</a:t>
                      </a:r>
                      <a:r>
                        <a:rPr lang="en-US" sz="1800" b="0" i="0" u="none" strike="noStrike"/>
                        <a:t>SO42−</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9.8×10−13</a:t>
                      </a:r>
                      <a:r>
                        <a:rPr lang="en-US" sz="1800" b="0" i="0" u="none" strike="noStrike"/>
                        <a:t>9.8×10−13</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12.01</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68215">
                <a:tc>
                  <a:txBody>
                    <a:bodyPr/>
                    <a:lstStyle/>
                    <a:p>
                      <a:pPr algn="ctr" fontAlgn="ctr"/>
                      <a:r>
                        <a:rPr lang="en-US" sz="1800" dirty="0"/>
                        <a:t>hydrofluoric acid</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HF</a:t>
                      </a:r>
                      <a:r>
                        <a:rPr lang="en-US" sz="1800" b="0" i="0" u="none" strike="noStrike"/>
                        <a:t>HF</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6.3×10−4</a:t>
                      </a:r>
                      <a:r>
                        <a:rPr lang="en-US" sz="1800" b="0" i="0" u="none" strike="noStrike"/>
                        <a:t>6.3×10−4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3.20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th-italic"/>
                        </a:rPr>
                        <a:t>F</a:t>
                      </a:r>
                      <a:r>
                        <a:rPr lang="en-US" sz="1800" b="0" i="0" u="none" strike="noStrike">
                          <a:latin typeface="MathJax_Main"/>
                        </a:rPr>
                        <a:t>−</a:t>
                      </a:r>
                      <a:r>
                        <a:rPr lang="en-US" sz="1800" b="0" i="0" u="none" strike="noStrike"/>
                        <a:t>F−</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b="0" i="0" u="none" strike="noStrike">
                          <a:latin typeface="MathJax_Main"/>
                        </a:rPr>
                        <a:t>1.6×10−11</a:t>
                      </a:r>
                      <a:r>
                        <a:rPr lang="en-US" sz="1800" b="0" i="0" u="none" strike="noStrike"/>
                        <a:t>1.6×10−11</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1800"/>
                        <a:t>10.80</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68215">
                <a:tc>
                  <a:txBody>
                    <a:bodyPr/>
                    <a:lstStyle/>
                    <a:p>
                      <a:pPr algn="ctr" fontAlgn="ctr"/>
                      <a:r>
                        <a:rPr lang="en-US" sz="1800" dirty="0"/>
                        <a:t>nitrous acid</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HNO</a:t>
                      </a:r>
                      <a:r>
                        <a:rPr lang="en-US" sz="1800" b="0" i="0" u="none" strike="noStrike">
                          <a:latin typeface="MathJax_Main"/>
                        </a:rPr>
                        <a:t>2</a:t>
                      </a:r>
                      <a:r>
                        <a:rPr lang="en-US" sz="1800" b="0" i="0" u="none" strike="noStrike"/>
                        <a:t>HNO2</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5.6×10−4</a:t>
                      </a:r>
                      <a:r>
                        <a:rPr lang="en-US" sz="1800" b="0" i="0" u="none" strike="noStrike"/>
                        <a:t>5.6×10−4</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3.25</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th-italic"/>
                        </a:rPr>
                        <a:t>NO</a:t>
                      </a:r>
                      <a:r>
                        <a:rPr lang="en-US" sz="1800" b="0" i="0" u="none" strike="noStrike">
                          <a:latin typeface="MathJax_Main"/>
                        </a:rPr>
                        <a:t>2−</a:t>
                      </a:r>
                      <a:r>
                        <a:rPr lang="en-US" sz="1800" b="0" i="0" u="none" strike="noStrike"/>
                        <a:t>NO2−</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b="0" i="0" u="none" strike="noStrike">
                          <a:latin typeface="MathJax_Main"/>
                        </a:rPr>
                        <a:t>1.8×10−11</a:t>
                      </a:r>
                      <a:r>
                        <a:rPr lang="en-US" sz="1800" b="0" i="0" u="none" strike="noStrike"/>
                        <a:t>1.8×10−11</a:t>
                      </a:r>
                      <a:endParaRPr lang="en-US" sz="1800"/>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1800"/>
                        <a:t>10.75</a:t>
                      </a:r>
                    </a:p>
                  </a:txBody>
                  <a:tcPr marL="0" marR="0" marT="0" marB="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445477">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c>
                  <a:txBody>
                    <a:bodyPr/>
                    <a:lstStyle/>
                    <a:p>
                      <a:endParaRPr lang="en-US" sz="1800" dirty="0"/>
                    </a:p>
                  </a:txBody>
                  <a:tcPr marL="45720" marR="45720" marT="22860" marB="22860">
                    <a:lnT w="9525" cap="flat" cmpd="sng" algn="ctr">
                      <a:solidFill>
                        <a:srgbClr val="DDDDDD"/>
                      </a:solidFill>
                      <a:prstDash val="solid"/>
                      <a:round/>
                      <a:headEnd type="none" w="med" len="med"/>
                      <a:tailEnd type="none" w="med" len="med"/>
                    </a:lnT>
                  </a:tcPr>
                </a:tc>
              </a:tr>
            </a:tbl>
          </a:graphicData>
        </a:graphic>
      </p:graphicFrame>
      <p:sp>
        <p:nvSpPr>
          <p:cNvPr id="23553"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153400" cy="4031873"/>
          </a:xfrm>
          <a:prstGeom prst="rect">
            <a:avLst/>
          </a:prstGeom>
        </p:spPr>
        <p:txBody>
          <a:bodyPr wrap="square">
            <a:spAutoFit/>
          </a:bodyPr>
          <a:lstStyle/>
          <a:p>
            <a:pPr algn="just"/>
            <a:r>
              <a:rPr lang="en-US" sz="3200" dirty="0" smtClean="0">
                <a:latin typeface="Times New Roman" pitchFamily="18" charset="0"/>
                <a:cs typeface="Times New Roman" pitchFamily="18" charset="0"/>
              </a:rPr>
              <a:t>CARBOXYLIC ACIDS </a:t>
            </a:r>
          </a:p>
          <a:p>
            <a:pPr algn="just"/>
            <a:r>
              <a:rPr lang="en-IN" sz="3200" dirty="0" smtClean="0">
                <a:latin typeface="Times New Roman" pitchFamily="18" charset="0"/>
                <a:cs typeface="Times New Roman" pitchFamily="18" charset="0"/>
              </a:rPr>
              <a:t>An </a:t>
            </a:r>
            <a:r>
              <a:rPr lang="en-IN" sz="3200" dirty="0">
                <a:latin typeface="Times New Roman" pitchFamily="18" charset="0"/>
                <a:cs typeface="Times New Roman" pitchFamily="18" charset="0"/>
              </a:rPr>
              <a:t>acid is a molecule or ion capable of donating a proton, or, alternatively, capable of forming a covalent bond with an electron pair. The first category of acids are the proton donors, or </a:t>
            </a:r>
            <a:r>
              <a:rPr lang="en-IN" sz="3200" dirty="0" err="1">
                <a:latin typeface="Times New Roman" pitchFamily="18" charset="0"/>
                <a:cs typeface="Times New Roman" pitchFamily="18" charset="0"/>
              </a:rPr>
              <a:t>Brønsted</a:t>
            </a:r>
            <a:r>
              <a:rPr lang="en-IN" sz="3200" dirty="0">
                <a:latin typeface="Times New Roman" pitchFamily="18" charset="0"/>
                <a:cs typeface="Times New Roman" pitchFamily="18" charset="0"/>
              </a:rPr>
              <a:t>–Lowry acids</a:t>
            </a:r>
            <a:r>
              <a:rPr lang="en-IN" sz="3200" dirty="0" smtClean="0">
                <a:latin typeface="Times New Roman" pitchFamily="18" charset="0"/>
                <a:cs typeface="Times New Roman" pitchFamily="18" charset="0"/>
              </a:rPr>
              <a:t>.</a:t>
            </a:r>
            <a:endParaRPr lang="en-IN" sz="3200" dirty="0">
              <a:latin typeface="Times New Roman" pitchFamily="18" charset="0"/>
              <a:cs typeface="Times New Roman" pitchFamily="18" charset="0"/>
            </a:endParaRPr>
          </a:p>
          <a:p>
            <a:r>
              <a:rPr lang="en-IN" sz="3200" dirty="0"/>
              <a:t/>
            </a:r>
            <a:br>
              <a:rPr lang="en-IN" sz="3200" dirty="0"/>
            </a:b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305800" cy="4955203"/>
          </a:xfrm>
          <a:prstGeom prst="rect">
            <a:avLst/>
          </a:prstGeom>
        </p:spPr>
        <p:txBody>
          <a:bodyPr wrap="square">
            <a:spAutoFit/>
          </a:bodyPr>
          <a:lstStyle/>
          <a:p>
            <a:pPr algn="just"/>
            <a:r>
              <a:rPr lang="en-US" sz="2800" b="1" dirty="0" err="1" smtClean="0">
                <a:latin typeface="Times New Roman" pitchFamily="18" charset="0"/>
                <a:cs typeface="Times New Roman" pitchFamily="18" charset="0"/>
              </a:rPr>
              <a:t>Brønsted</a:t>
            </a:r>
            <a:r>
              <a:rPr lang="en-US" sz="2800" b="1" dirty="0" smtClean="0">
                <a:latin typeface="Times New Roman" pitchFamily="18" charset="0"/>
                <a:cs typeface="Times New Roman" pitchFamily="18" charset="0"/>
              </a:rPr>
              <a:t>–Lowry theory</a:t>
            </a:r>
            <a:r>
              <a:rPr lang="en-US" sz="2800" dirty="0">
                <a:latin typeface="Times New Roman" pitchFamily="18" charset="0"/>
                <a:cs typeface="Times New Roman" pitchFamily="18" charset="0"/>
              </a:rPr>
              <a:t>, also called </a:t>
            </a:r>
            <a:r>
              <a:rPr lang="en-US" sz="2800" b="1" dirty="0">
                <a:latin typeface="Times New Roman" pitchFamily="18" charset="0"/>
                <a:cs typeface="Times New Roman" pitchFamily="18" charset="0"/>
              </a:rPr>
              <a:t>proton theory of acids and </a:t>
            </a:r>
            <a:r>
              <a:rPr lang="en-US" sz="2800" b="1" dirty="0" smtClean="0">
                <a:latin typeface="Times New Roman" pitchFamily="18" charset="0"/>
                <a:cs typeface="Times New Roman" pitchFamily="18" charset="0"/>
              </a:rPr>
              <a:t>bases</a:t>
            </a:r>
            <a:r>
              <a:rPr lang="en-US" sz="2800" dirty="0">
                <a:latin typeface="Times New Roman" pitchFamily="18" charset="0"/>
                <a:cs typeface="Times New Roman" pitchFamily="18" charset="0"/>
              </a:rPr>
              <a:t>, a theory, introduced independently in 1923 by the Danish chemist </a:t>
            </a:r>
            <a:r>
              <a:rPr lang="en-US" sz="2800" dirty="0">
                <a:latin typeface="Times New Roman" pitchFamily="18" charset="0"/>
                <a:cs typeface="Times New Roman" pitchFamily="18" charset="0"/>
                <a:hlinkClick r:id="rId2"/>
              </a:rPr>
              <a:t>Johannes </a:t>
            </a:r>
            <a:r>
              <a:rPr lang="en-US" sz="2800" dirty="0" err="1">
                <a:latin typeface="Times New Roman" pitchFamily="18" charset="0"/>
                <a:cs typeface="Times New Roman" pitchFamily="18" charset="0"/>
                <a:hlinkClick r:id="rId2"/>
              </a:rPr>
              <a:t>Nicolaus</a:t>
            </a:r>
            <a:r>
              <a:rPr lang="en-US" sz="2800" dirty="0">
                <a:latin typeface="Times New Roman" pitchFamily="18" charset="0"/>
                <a:cs typeface="Times New Roman" pitchFamily="18" charset="0"/>
                <a:hlinkClick r:id="rId2"/>
              </a:rPr>
              <a:t> </a:t>
            </a:r>
            <a:r>
              <a:rPr lang="en-US" sz="2800" dirty="0" err="1">
                <a:latin typeface="Times New Roman" pitchFamily="18" charset="0"/>
                <a:cs typeface="Times New Roman" pitchFamily="18" charset="0"/>
                <a:hlinkClick r:id="rId2"/>
              </a:rPr>
              <a:t>Brønsted</a:t>
            </a:r>
            <a:r>
              <a:rPr lang="en-US" sz="2800" dirty="0">
                <a:latin typeface="Times New Roman" pitchFamily="18" charset="0"/>
                <a:cs typeface="Times New Roman" pitchFamily="18" charset="0"/>
              </a:rPr>
              <a:t> and the English chemist </a:t>
            </a:r>
            <a:r>
              <a:rPr lang="en-US" sz="2800" dirty="0">
                <a:latin typeface="Times New Roman" pitchFamily="18" charset="0"/>
                <a:cs typeface="Times New Roman" pitchFamily="18" charset="0"/>
                <a:hlinkClick r:id="rId3"/>
              </a:rPr>
              <a:t>Thomas Martin Lowry</a:t>
            </a:r>
            <a:r>
              <a:rPr lang="en-US" sz="2800" dirty="0">
                <a:latin typeface="Times New Roman" pitchFamily="18" charset="0"/>
                <a:cs typeface="Times New Roman" pitchFamily="18" charset="0"/>
              </a:rPr>
              <a:t>, stating that any </a:t>
            </a:r>
            <a:r>
              <a:rPr lang="en-US" sz="2800" dirty="0">
                <a:latin typeface="Times New Roman" pitchFamily="18" charset="0"/>
                <a:cs typeface="Times New Roman" pitchFamily="18" charset="0"/>
                <a:hlinkClick r:id="rId4"/>
              </a:rPr>
              <a:t>compound</a:t>
            </a:r>
            <a:r>
              <a:rPr lang="en-US" sz="2800" dirty="0">
                <a:latin typeface="Times New Roman" pitchFamily="18" charset="0"/>
                <a:cs typeface="Times New Roman" pitchFamily="18" charset="0"/>
              </a:rPr>
              <a:t> that can transfer a </a:t>
            </a:r>
            <a:r>
              <a:rPr lang="en-US" sz="2800" dirty="0">
                <a:latin typeface="Times New Roman" pitchFamily="18" charset="0"/>
                <a:cs typeface="Times New Roman" pitchFamily="18" charset="0"/>
                <a:hlinkClick r:id="rId5"/>
              </a:rPr>
              <a:t>proton</a:t>
            </a:r>
            <a:r>
              <a:rPr lang="en-US" sz="2800" dirty="0">
                <a:latin typeface="Times New Roman" pitchFamily="18" charset="0"/>
                <a:cs typeface="Times New Roman" pitchFamily="18" charset="0"/>
              </a:rPr>
              <a:t> to any other compound is an acid, and the compound that accepts the proton is a base. A proton is a nuclear particle with a unit positive electrical charge; it is represented by the symbol H</a:t>
            </a:r>
            <a:r>
              <a:rPr lang="en-US" sz="2800" baseline="30000" dirty="0">
                <a:latin typeface="Times New Roman" pitchFamily="18" charset="0"/>
                <a:cs typeface="Times New Roman" pitchFamily="18" charset="0"/>
              </a:rPr>
              <a:t>+</a:t>
            </a:r>
            <a:r>
              <a:rPr lang="en-US" sz="2800" dirty="0">
                <a:latin typeface="Times New Roman" pitchFamily="18" charset="0"/>
                <a:cs typeface="Times New Roman" pitchFamily="18" charset="0"/>
              </a:rPr>
              <a:t> because it </a:t>
            </a:r>
            <a:r>
              <a:rPr lang="en-US" sz="2800" dirty="0">
                <a:latin typeface="Times New Roman" pitchFamily="18" charset="0"/>
                <a:cs typeface="Times New Roman" pitchFamily="18" charset="0"/>
                <a:hlinkClick r:id="rId6"/>
              </a:rPr>
              <a:t>constitutes</a:t>
            </a:r>
            <a:r>
              <a:rPr lang="en-US" sz="2800" dirty="0">
                <a:latin typeface="Times New Roman" pitchFamily="18" charset="0"/>
                <a:cs typeface="Times New Roman" pitchFamily="18" charset="0"/>
              </a:rPr>
              <a:t> the nucleus of a hydrogen atom.</a:t>
            </a:r>
          </a:p>
          <a:p>
            <a:r>
              <a:rPr lang="en-US" dirty="0"/>
              <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304800"/>
            <a:ext cx="7315200" cy="6370975"/>
          </a:xfrm>
          <a:prstGeom prst="rect">
            <a:avLst/>
          </a:prstGeom>
        </p:spPr>
        <p:txBody>
          <a:bodyPr wrap="square">
            <a:spAutoFit/>
          </a:bodyPr>
          <a:lstStyle/>
          <a:p>
            <a:r>
              <a:rPr lang="en-US" sz="2800" dirty="0" smtClean="0">
                <a:latin typeface="Times New Roman" pitchFamily="18" charset="0"/>
                <a:cs typeface="Times New Roman" pitchFamily="18" charset="0"/>
              </a:rPr>
              <a:t>What is IONIZATION </a:t>
            </a:r>
          </a:p>
          <a:p>
            <a:r>
              <a:rPr lang="en-US" sz="2800" dirty="0" smtClean="0">
                <a:latin typeface="Times New Roman" pitchFamily="18" charset="0"/>
                <a:cs typeface="Times New Roman" pitchFamily="18" charset="0"/>
              </a:rPr>
              <a:t>Strictly </a:t>
            </a:r>
            <a:r>
              <a:rPr lang="en-US" sz="2800" dirty="0">
                <a:latin typeface="Times New Roman" pitchFamily="18" charset="0"/>
                <a:cs typeface="Times New Roman" pitchFamily="18" charset="0"/>
              </a:rPr>
              <a:t>defined, ionization is the complete loss of an </a:t>
            </a:r>
            <a:r>
              <a:rPr lang="en-US" sz="2800" dirty="0">
                <a:latin typeface="Times New Roman" pitchFamily="18" charset="0"/>
                <a:cs typeface="Times New Roman" pitchFamily="18" charset="0"/>
                <a:hlinkClick r:id="rId2"/>
              </a:rPr>
              <a:t>electron</a:t>
            </a:r>
            <a:r>
              <a:rPr lang="en-US" sz="2800" dirty="0">
                <a:latin typeface="Times New Roman" pitchFamily="18" charset="0"/>
                <a:cs typeface="Times New Roman" pitchFamily="18" charset="0"/>
              </a:rPr>
              <a:t> from an atomic or molecular species. The resulting species is called an ion</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In chemical equations, the charge on ions is shown as a superscript, such as in this simple ionization reaction:</a:t>
            </a:r>
          </a:p>
          <a:p>
            <a:r>
              <a:rPr lang="en-US" sz="2800" dirty="0">
                <a:latin typeface="Times New Roman" pitchFamily="18" charset="0"/>
                <a:cs typeface="Times New Roman" pitchFamily="18" charset="0"/>
              </a:rPr>
              <a:t>M → M</a:t>
            </a:r>
            <a:r>
              <a:rPr lang="en-US" sz="2800" baseline="30000" dirty="0">
                <a:latin typeface="Times New Roman" pitchFamily="18" charset="0"/>
                <a:cs typeface="Times New Roman" pitchFamily="18" charset="0"/>
              </a:rPr>
              <a:t>+</a:t>
            </a:r>
            <a:r>
              <a:rPr lang="en-US" sz="2800" dirty="0">
                <a:latin typeface="Times New Roman" pitchFamily="18" charset="0"/>
                <a:cs typeface="Times New Roman" pitchFamily="18" charset="0"/>
              </a:rPr>
              <a:t> + e</a:t>
            </a:r>
            <a:r>
              <a:rPr lang="en-US" sz="2800" baseline="300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Ions may ionize further:</a:t>
            </a:r>
          </a:p>
          <a:p>
            <a:r>
              <a:rPr lang="en-US" sz="2800" dirty="0">
                <a:latin typeface="Times New Roman" pitchFamily="18" charset="0"/>
                <a:cs typeface="Times New Roman" pitchFamily="18" charset="0"/>
              </a:rPr>
              <a:t>M</a:t>
            </a:r>
            <a:r>
              <a:rPr lang="en-US" sz="2800" baseline="30000" dirty="0">
                <a:latin typeface="Times New Roman" pitchFamily="18" charset="0"/>
                <a:cs typeface="Times New Roman" pitchFamily="18" charset="0"/>
              </a:rPr>
              <a:t>+</a:t>
            </a:r>
            <a:r>
              <a:rPr lang="en-US" sz="2800" dirty="0">
                <a:latin typeface="Times New Roman" pitchFamily="18" charset="0"/>
                <a:cs typeface="Times New Roman" pitchFamily="18" charset="0"/>
              </a:rPr>
              <a:t> → M</a:t>
            </a:r>
            <a:r>
              <a:rPr lang="en-US" sz="2800" baseline="30000" dirty="0">
                <a:latin typeface="Times New Roman" pitchFamily="18" charset="0"/>
                <a:cs typeface="Times New Roman" pitchFamily="18" charset="0"/>
              </a:rPr>
              <a:t>2+</a:t>
            </a:r>
            <a:r>
              <a:rPr lang="en-US" sz="2800" dirty="0">
                <a:latin typeface="Times New Roman" pitchFamily="18" charset="0"/>
                <a:cs typeface="Times New Roman" pitchFamily="18" charset="0"/>
              </a:rPr>
              <a:t> + e</a:t>
            </a:r>
            <a:r>
              <a:rPr lang="en-US" sz="2800" baseline="300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M</a:t>
            </a:r>
            <a:r>
              <a:rPr lang="en-US" sz="2800" baseline="30000" dirty="0">
                <a:latin typeface="Times New Roman" pitchFamily="18" charset="0"/>
                <a:cs typeface="Times New Roman" pitchFamily="18" charset="0"/>
              </a:rPr>
              <a:t>2+</a:t>
            </a:r>
            <a:r>
              <a:rPr lang="en-US" sz="2800" dirty="0">
                <a:latin typeface="Times New Roman" pitchFamily="18" charset="0"/>
                <a:cs typeface="Times New Roman" pitchFamily="18" charset="0"/>
              </a:rPr>
              <a:t> → M</a:t>
            </a: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 + e</a:t>
            </a:r>
            <a:r>
              <a:rPr lang="en-US" sz="2800" baseline="300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M</a:t>
            </a: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 →..... etc</a:t>
            </a:r>
          </a:p>
          <a:p>
            <a:r>
              <a:rPr lang="en-US" dirty="0" smtClean="0"/>
              <a:t/>
            </a:r>
            <a:br>
              <a:rPr lang="en-US" dirty="0" smtClean="0"/>
            </a:br>
            <a:endParaRPr lang="en-US" dirty="0"/>
          </a:p>
          <a:p>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915400" cy="4093428"/>
          </a:xfrm>
          <a:prstGeom prst="rect">
            <a:avLst/>
          </a:prstGeom>
        </p:spPr>
        <p:txBody>
          <a:bodyPr wrap="square">
            <a:spAutoFit/>
          </a:bodyPr>
          <a:lstStyle/>
          <a:p>
            <a:r>
              <a:rPr lang="en-US" sz="2800" b="1" dirty="0" err="1">
                <a:latin typeface="Times New Roman" pitchFamily="18" charset="0"/>
                <a:cs typeface="Times New Roman" pitchFamily="18" charset="0"/>
              </a:rPr>
              <a:t>Cations</a:t>
            </a:r>
            <a:endParaRPr lang="en-US" sz="2800" b="1" dirty="0">
              <a:latin typeface="Times New Roman" pitchFamily="18" charset="0"/>
              <a:cs typeface="Times New Roman" pitchFamily="18" charset="0"/>
            </a:endParaRPr>
          </a:p>
          <a:p>
            <a:r>
              <a:rPr lang="en-US" sz="2800" dirty="0">
                <a:latin typeface="Times New Roman" pitchFamily="18" charset="0"/>
                <a:cs typeface="Times New Roman" pitchFamily="18" charset="0"/>
              </a:rPr>
              <a:t>Positively charged ions are often referred to as </a:t>
            </a:r>
            <a:r>
              <a:rPr lang="en-US" sz="2800" dirty="0" err="1">
                <a:latin typeface="Times New Roman" pitchFamily="18" charset="0"/>
                <a:cs typeface="Times New Roman" pitchFamily="18" charset="0"/>
              </a:rPr>
              <a:t>cations</a:t>
            </a:r>
            <a:r>
              <a:rPr lang="en-US" sz="2800" dirty="0">
                <a:latin typeface="Times New Roman" pitchFamily="18" charset="0"/>
                <a:cs typeface="Times New Roman" pitchFamily="18" charset="0"/>
              </a:rPr>
              <a:t>.</a:t>
            </a:r>
          </a:p>
          <a:p>
            <a:r>
              <a:rPr lang="en-US" sz="2800" b="1" dirty="0">
                <a:latin typeface="Times New Roman" pitchFamily="18" charset="0"/>
                <a:cs typeface="Times New Roman" pitchFamily="18" charset="0"/>
              </a:rPr>
              <a:t>Negative Ions / Anions</a:t>
            </a:r>
          </a:p>
          <a:p>
            <a:r>
              <a:rPr lang="en-US" sz="2800" dirty="0">
                <a:latin typeface="Times New Roman" pitchFamily="18" charset="0"/>
                <a:cs typeface="Times New Roman" pitchFamily="18" charset="0"/>
              </a:rPr>
              <a:t>Although in strict terms ionization refers to the formation of a positive ion, in normal usage, the word also includes the formation of a negative ion:</a:t>
            </a:r>
          </a:p>
          <a:p>
            <a:r>
              <a:rPr lang="en-US" sz="2800" dirty="0">
                <a:latin typeface="Times New Roman" pitchFamily="18" charset="0"/>
                <a:cs typeface="Times New Roman" pitchFamily="18" charset="0"/>
              </a:rPr>
              <a:t>M + e</a:t>
            </a:r>
            <a:r>
              <a:rPr lang="en-US" sz="2800" baseline="30000" dirty="0">
                <a:latin typeface="Times New Roman" pitchFamily="18" charset="0"/>
                <a:cs typeface="Times New Roman" pitchFamily="18" charset="0"/>
              </a:rPr>
              <a:t>-</a:t>
            </a:r>
            <a:r>
              <a:rPr lang="en-US" sz="2800" dirty="0">
                <a:latin typeface="Times New Roman" pitchFamily="18" charset="0"/>
                <a:cs typeface="Times New Roman" pitchFamily="18" charset="0"/>
              </a:rPr>
              <a:t> → M</a:t>
            </a:r>
            <a:r>
              <a:rPr lang="en-US" sz="2800" baseline="300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Negatively charged ions are often referred to as anions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001000" cy="5262979"/>
          </a:xfrm>
          <a:prstGeom prst="rect">
            <a:avLst/>
          </a:prstGeom>
        </p:spPr>
        <p:txBody>
          <a:bodyPr wrap="square">
            <a:spAutoFit/>
          </a:bodyPr>
          <a:lstStyle/>
          <a:p>
            <a:r>
              <a:rPr lang="en-US" sz="2400" b="1" dirty="0" smtClean="0">
                <a:latin typeface="Times New Roman" pitchFamily="18" charset="0"/>
                <a:cs typeface="Times New Roman" pitchFamily="18" charset="0"/>
              </a:rPr>
              <a:t>Ionization Examples</a:t>
            </a:r>
          </a:p>
          <a:p>
            <a:r>
              <a:rPr lang="en-US" sz="2400" b="1" dirty="0" smtClean="0">
                <a:latin typeface="Times New Roman" pitchFamily="18" charset="0"/>
                <a:cs typeface="Times New Roman" pitchFamily="18" charset="0"/>
              </a:rPr>
              <a:t>Direct Ionization of Elements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hlinkClick r:id="rId2"/>
              </a:rPr>
              <a:t>Metals</a:t>
            </a:r>
            <a:r>
              <a:rPr lang="en-US" sz="2400" dirty="0" smtClean="0">
                <a:latin typeface="Times New Roman" pitchFamily="18" charset="0"/>
                <a:cs typeface="Times New Roman" pitchFamily="18" charset="0"/>
              </a:rPr>
              <a:t> typically form </a:t>
            </a:r>
            <a:r>
              <a:rPr lang="en-US" sz="2400" dirty="0" err="1" smtClean="0">
                <a:latin typeface="Times New Roman" pitchFamily="18" charset="0"/>
                <a:cs typeface="Times New Roman" pitchFamily="18" charset="0"/>
              </a:rPr>
              <a:t>cations</a:t>
            </a:r>
            <a:r>
              <a:rPr lang="en-US" sz="2400" dirty="0" smtClean="0">
                <a:latin typeface="Times New Roman" pitchFamily="18" charset="0"/>
                <a:cs typeface="Times New Roman" pitchFamily="18" charset="0"/>
              </a:rPr>
              <a:t> and non-metals typically form anions. Some </a:t>
            </a:r>
            <a:r>
              <a:rPr lang="en-US" sz="2400" dirty="0" smtClean="0">
                <a:latin typeface="Times New Roman" pitchFamily="18" charset="0"/>
                <a:cs typeface="Times New Roman" pitchFamily="18" charset="0"/>
                <a:hlinkClick r:id="rId3"/>
              </a:rPr>
              <a:t>elements</a:t>
            </a:r>
            <a:r>
              <a:rPr lang="en-US" sz="2400" dirty="0" smtClean="0">
                <a:latin typeface="Times New Roman" pitchFamily="18" charset="0"/>
                <a:cs typeface="Times New Roman" pitchFamily="18" charset="0"/>
              </a:rPr>
              <a:t>, such as carbon, gold, and the noble gases, do not readily form ions.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alkali metals in Group 1 of the </a:t>
            </a:r>
            <a:r>
              <a:rPr lang="en-US" sz="2400" dirty="0" smtClean="0">
                <a:latin typeface="Times New Roman" pitchFamily="18" charset="0"/>
                <a:cs typeface="Times New Roman" pitchFamily="18" charset="0"/>
                <a:hlinkClick r:id="rId4"/>
              </a:rPr>
              <a:t>periodic table</a:t>
            </a:r>
            <a:r>
              <a:rPr lang="en-US" sz="2400" dirty="0" smtClean="0">
                <a:latin typeface="Times New Roman" pitchFamily="18" charset="0"/>
                <a:cs typeface="Times New Roman" pitchFamily="18" charset="0"/>
              </a:rPr>
              <a:t> and the halides in Group 17 ionize very readily. Alkali metals need only lose one electron to obtain a full electron shell: likewise, halides need only gain one electron to achieve this. For example, sodium and chlorine react spontaneously by ionizing to form the ionic </a:t>
            </a:r>
            <a:r>
              <a:rPr lang="en-US" sz="2400" dirty="0" smtClean="0">
                <a:latin typeface="Times New Roman" pitchFamily="18" charset="0"/>
                <a:cs typeface="Times New Roman" pitchFamily="18" charset="0"/>
                <a:hlinkClick r:id="rId5"/>
              </a:rPr>
              <a:t>compound</a:t>
            </a:r>
            <a:r>
              <a:rPr lang="en-US" sz="2400" dirty="0" smtClean="0">
                <a:latin typeface="Times New Roman" pitchFamily="18" charset="0"/>
                <a:cs typeface="Times New Roman" pitchFamily="18" charset="0"/>
              </a:rPr>
              <a:t> sodium chloride:</a:t>
            </a:r>
          </a:p>
          <a:p>
            <a:pPr algn="just"/>
            <a:r>
              <a:rPr lang="en-US" sz="2400" dirty="0" smtClean="0">
                <a:latin typeface="Times New Roman" pitchFamily="18" charset="0"/>
                <a:cs typeface="Times New Roman" pitchFamily="18" charset="0"/>
              </a:rPr>
              <a:t>2Na(s) + Cl</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(g) → 2NaCl(s)</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1"/>
            <a:ext cx="7315200" cy="5509200"/>
          </a:xfrm>
          <a:prstGeom prst="rect">
            <a:avLst/>
          </a:prstGeom>
        </p:spPr>
        <p:txBody>
          <a:bodyPr wrap="square">
            <a:spAutoFit/>
          </a:bodyPr>
          <a:lstStyle/>
          <a:p>
            <a:r>
              <a:rPr lang="en-US" b="1" dirty="0" smtClean="0"/>
              <a:t> </a:t>
            </a:r>
            <a:r>
              <a:rPr lang="en-US" sz="3200" b="1" dirty="0" smtClean="0">
                <a:latin typeface="Times New Roman" pitchFamily="18" charset="0"/>
                <a:cs typeface="Times New Roman" pitchFamily="18" charset="0"/>
              </a:rPr>
              <a:t>Define ionization of  </a:t>
            </a:r>
            <a:r>
              <a:rPr lang="en-US" sz="3200" b="1" dirty="0" err="1" smtClean="0">
                <a:latin typeface="Times New Roman" pitchFamily="18" charset="0"/>
                <a:cs typeface="Times New Roman" pitchFamily="18" charset="0"/>
              </a:rPr>
              <a:t>carboxilyic</a:t>
            </a:r>
            <a:r>
              <a:rPr lang="en-US" sz="3200" b="1" dirty="0" smtClean="0">
                <a:latin typeface="Times New Roman" pitchFamily="18" charset="0"/>
                <a:cs typeface="Times New Roman" pitchFamily="18" charset="0"/>
              </a:rPr>
              <a:t> acid :</a:t>
            </a:r>
          </a:p>
          <a:p>
            <a:pPr algn="just"/>
            <a:r>
              <a:rPr lang="en-US" sz="3200" dirty="0" smtClean="0">
                <a:latin typeface="Times New Roman" pitchFamily="18" charset="0"/>
                <a:cs typeface="Times New Roman" pitchFamily="18" charset="0"/>
              </a:rPr>
              <a:t>     Water-soluble</a:t>
            </a: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carboxylic acids</a:t>
            </a:r>
            <a:r>
              <a:rPr lang="en-US" sz="3200" dirty="0">
                <a:latin typeface="Times New Roman" pitchFamily="18" charset="0"/>
                <a:cs typeface="Times New Roman" pitchFamily="18" charset="0"/>
              </a:rPr>
              <a:t> ionize slightly in water to form moderately acidic solutions. Their aqueous solutions exhibit the typical properties of </a:t>
            </a:r>
            <a:r>
              <a:rPr lang="en-US" sz="3200" b="1" dirty="0">
                <a:latin typeface="Times New Roman" pitchFamily="18" charset="0"/>
                <a:cs typeface="Times New Roman" pitchFamily="18" charset="0"/>
              </a:rPr>
              <a:t>acids</a:t>
            </a:r>
            <a:r>
              <a:rPr lang="en-US" sz="3200" dirty="0">
                <a:latin typeface="Times New Roman" pitchFamily="18" charset="0"/>
                <a:cs typeface="Times New Roman" pitchFamily="18" charset="0"/>
              </a:rPr>
              <a:t>, such as changing litmus from blue to red. The anion formed when a </a:t>
            </a:r>
            <a:r>
              <a:rPr lang="en-US" sz="3200" b="1" dirty="0">
                <a:latin typeface="Times New Roman" pitchFamily="18" charset="0"/>
                <a:cs typeface="Times New Roman" pitchFamily="18" charset="0"/>
              </a:rPr>
              <a:t>carboxylic acid</a:t>
            </a:r>
            <a:r>
              <a:rPr lang="en-US" sz="3200" dirty="0">
                <a:latin typeface="Times New Roman" pitchFamily="18" charset="0"/>
                <a:cs typeface="Times New Roman" pitchFamily="18" charset="0"/>
              </a:rPr>
              <a:t> dissociates is called the </a:t>
            </a:r>
            <a:r>
              <a:rPr lang="en-US" sz="3200" dirty="0" err="1">
                <a:latin typeface="Times New Roman" pitchFamily="18" charset="0"/>
                <a:cs typeface="Times New Roman" pitchFamily="18" charset="0"/>
              </a:rPr>
              <a:t>carboxylate</a:t>
            </a:r>
            <a:r>
              <a:rPr lang="en-US" sz="3200" dirty="0">
                <a:latin typeface="Times New Roman" pitchFamily="18" charset="0"/>
                <a:cs typeface="Times New Roman" pitchFamily="18" charset="0"/>
              </a:rPr>
              <a:t> anion (RCOO</a:t>
            </a:r>
            <a:r>
              <a:rPr lang="en-US" sz="3200" baseline="30000" dirty="0">
                <a:latin typeface="Times New Roman" pitchFamily="18" charset="0"/>
                <a:cs typeface="Times New Roman" pitchFamily="18" charset="0"/>
              </a:rPr>
              <a:t>−</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04801" y="762000"/>
            <a:ext cx="8839200" cy="1046440"/>
          </a:xfrm>
          <a:prstGeom prst="rect">
            <a:avLst/>
          </a:prstGeom>
          <a:solidFill>
            <a:srgbClr val="FFFFFF"/>
          </a:solidFill>
          <a:ln w="9525">
            <a:noFill/>
            <a:miter lim="800000"/>
            <a:headEnd/>
            <a:tailEnd/>
          </a:ln>
          <a:effectLst/>
        </p:spPr>
        <p:txBody>
          <a:bodyPr vert="horz" wrap="square" lIns="0" tIns="0" rIns="15870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Times New Roman" pitchFamily="18" charset="0"/>
                <a:cs typeface="Times New Roman" pitchFamily="18" charset="0"/>
              </a:rPr>
              <a:t> Acid Strength and the Acid Dissociation Constant (Ka)</a:t>
            </a:r>
          </a:p>
          <a:p>
            <a:pPr marL="0" marR="0" lvl="0" indent="0" algn="l" defTabSz="914400" rtl="0" eaLnBrk="0" fontAlgn="ctr" latinLnBrk="0" hangingPunct="0">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999999"/>
                </a:solidFill>
                <a:effectLst/>
                <a:latin typeface="Tahoma" pitchFamily="34" charset="0"/>
                <a:cs typeface="Tahoma" pitchFamily="34" charset="0"/>
              </a:rPr>
              <a:t/>
            </a:r>
            <a:br>
              <a:rPr kumimoji="0" lang="en-US" sz="1100" b="0" i="0" u="none" strike="noStrike" cap="none" normalizeH="0" baseline="0" dirty="0" smtClean="0">
                <a:ln>
                  <a:noFill/>
                </a:ln>
                <a:solidFill>
                  <a:srgbClr val="999999"/>
                </a:solidFill>
                <a:effectLst/>
                <a:latin typeface="Tahoma" pitchFamily="34" charset="0"/>
                <a:cs typeface="Tahoma" pitchFamily="34" charset="0"/>
              </a:rPr>
            </a:br>
            <a:endParaRPr kumimoji="0" lang="en-US" sz="1100" b="0" i="0" u="none" strike="noStrike" cap="none" normalizeH="0" baseline="0" dirty="0" smtClean="0">
              <a:ln>
                <a:noFill/>
              </a:ln>
              <a:solidFill>
                <a:srgbClr val="999999"/>
              </a:solidFill>
              <a:effectLst/>
              <a:latin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1" name="Rectangle 3"/>
          <p:cNvSpPr>
            <a:spLocks noChangeArrowheads="1"/>
          </p:cNvSpPr>
          <p:nvPr/>
        </p:nvSpPr>
        <p:spPr bwMode="auto">
          <a:xfrm>
            <a:off x="0" y="1600200"/>
            <a:ext cx="9144000" cy="3893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The magnitude of the equilibrium constant for an ionization reaction can be used to determine the relative strengths of acids and bases. For example, the general equation for the ionization of a weak acid in water, where HA is the parent acid and A− is its conjugate base, is as follows:</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itchFamily="34" charset="0"/>
                <a:cs typeface="Arial" pitchFamily="34" charset="0"/>
              </a:rPr>
              <a:t/>
            </a:r>
            <a:br>
              <a:rPr kumimoji="0" lang="en-US" sz="13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28600" y="457200"/>
            <a:ext cx="8686800"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Times New Roman" pitchFamily="18" charset="0"/>
                <a:cs typeface="Times New Roman" pitchFamily="18" charset="0"/>
              </a:rPr>
              <a:t>HA(</a:t>
            </a:r>
            <a:r>
              <a:rPr kumimoji="0" lang="en-US" sz="4000" b="0" i="0" u="none" strike="noStrike" cap="none" normalizeH="0" baseline="0" dirty="0" err="1" smtClean="0">
                <a:ln>
                  <a:noFill/>
                </a:ln>
                <a:solidFill>
                  <a:schemeClr val="tx1"/>
                </a:solidFill>
                <a:effectLst/>
                <a:latin typeface="Times New Roman" pitchFamily="18" charset="0"/>
                <a:cs typeface="Times New Roman" pitchFamily="18" charset="0"/>
              </a:rPr>
              <a:t>aq</a:t>
            </a:r>
            <a:r>
              <a:rPr kumimoji="0" lang="en-US" sz="4000" b="0" i="0" u="none" strike="noStrike" cap="none" normalizeH="0" baseline="0" dirty="0" smtClean="0">
                <a:ln>
                  <a:noFill/>
                </a:ln>
                <a:solidFill>
                  <a:schemeClr val="tx1"/>
                </a:solidFill>
                <a:effectLst/>
                <a:latin typeface="Times New Roman" pitchFamily="18" charset="0"/>
                <a:cs typeface="Times New Roman" pitchFamily="18" charset="0"/>
              </a:rPr>
              <a:t>)+H2O(l)⇌H3O+(</a:t>
            </a:r>
            <a:r>
              <a:rPr kumimoji="0" lang="en-US" sz="4000" b="0" i="0" u="none" strike="noStrike" cap="none" normalizeH="0" baseline="0" dirty="0" err="1" smtClean="0">
                <a:ln>
                  <a:noFill/>
                </a:ln>
                <a:solidFill>
                  <a:schemeClr val="tx1"/>
                </a:solidFill>
                <a:effectLst/>
                <a:latin typeface="Times New Roman" pitchFamily="18" charset="0"/>
                <a:cs typeface="Times New Roman" pitchFamily="18" charset="0"/>
              </a:rPr>
              <a:t>aq</a:t>
            </a:r>
            <a:r>
              <a:rPr kumimoji="0" lang="en-US" sz="4000" b="0" i="0" u="none" strike="noStrike" cap="none" normalizeH="0" baseline="0" dirty="0" smtClean="0">
                <a:ln>
                  <a:noFill/>
                </a:ln>
                <a:solidFill>
                  <a:schemeClr val="tx1"/>
                </a:solidFill>
                <a:effectLst/>
                <a:latin typeface="Times New Roman" pitchFamily="18" charset="0"/>
                <a:cs typeface="Times New Roman" pitchFamily="18" charset="0"/>
              </a:rPr>
              <a:t>)+A−(</a:t>
            </a:r>
            <a:r>
              <a:rPr kumimoji="0" lang="en-US" sz="4000" b="0" i="0" u="none" strike="noStrike" cap="none" normalizeH="0" baseline="0" dirty="0" err="1" smtClean="0">
                <a:ln>
                  <a:noFill/>
                </a:ln>
                <a:solidFill>
                  <a:schemeClr val="tx1"/>
                </a:solidFill>
                <a:effectLst/>
                <a:latin typeface="Times New Roman" pitchFamily="18" charset="0"/>
                <a:cs typeface="Times New Roman" pitchFamily="18" charset="0"/>
              </a:rPr>
              <a:t>aq</a:t>
            </a:r>
            <a:r>
              <a:rPr kumimoji="0" lang="en-US" sz="40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0" y="152400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The equilibrium constant for this dissociation is as follows:</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cs typeface="Times New Roman" pitchFamily="18" charset="0"/>
              </a:rPr>
              <a:t>K=[H3O+][A−][H2O][HA]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en-US" sz="3600" b="0" i="0" u="none" strike="noStrike" cap="none" normalizeH="0" baseline="0" dirty="0" smtClean="0">
                <a:ln>
                  <a:noFill/>
                </a:ln>
                <a:solidFill>
                  <a:schemeClr val="tx1"/>
                </a:solidFill>
                <a:effectLst/>
                <a:latin typeface="Times New Roman" pitchFamily="18" charset="0"/>
                <a:cs typeface="Times New Roman" pitchFamily="18" charset="0"/>
              </a:rPr>
            </a:b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393</Words>
  <Application>Microsoft Office PowerPoint</Application>
  <PresentationFormat>On-screen Show (4:3)</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IONIZATION OF CARBOXYLIC ACIDS</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IONIZATION OF CARBOXYLIC ACIDS</dc:title>
  <dc:creator>welcome</dc:creator>
  <cp:lastModifiedBy>welcome</cp:lastModifiedBy>
  <cp:revision>20</cp:revision>
  <dcterms:created xsi:type="dcterms:W3CDTF">2020-08-08T05:09:01Z</dcterms:created>
  <dcterms:modified xsi:type="dcterms:W3CDTF">2020-08-18T04:12:39Z</dcterms:modified>
</cp:coreProperties>
</file>