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6237" autoAdjust="0"/>
  </p:normalViewPr>
  <p:slideViewPr>
    <p:cSldViewPr>
      <p:cViewPr varScale="1">
        <p:scale>
          <a:sx n="70" d="100"/>
          <a:sy n="70" d="100"/>
        </p:scale>
        <p:origin x="-137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CA0961-556E-4097-8C08-3667535BB9E8}" type="datetimeFigureOut">
              <a:rPr lang="en-US" smtClean="0"/>
              <a:t>8/18/2020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9C8959-7721-425E-A325-AB99EDFF9836}"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9C8959-7721-425E-A325-AB99EDFF9836}" type="slidenum">
              <a:rPr lang="en-US" smtClean="0"/>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E409E9-936F-4DDA-BF42-3EBDD161BB3C}"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F3E551-AC8E-4E09-810A-2C8137DACC3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E409E9-936F-4DDA-BF42-3EBDD161BB3C}"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F3E551-AC8E-4E09-810A-2C8137DACC3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E409E9-936F-4DDA-BF42-3EBDD161BB3C}"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F3E551-AC8E-4E09-810A-2C8137DACC3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E409E9-936F-4DDA-BF42-3EBDD161BB3C}"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F3E551-AC8E-4E09-810A-2C8137DACC3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E409E9-936F-4DDA-BF42-3EBDD161BB3C}"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F3E551-AC8E-4E09-810A-2C8137DACC3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E409E9-936F-4DDA-BF42-3EBDD161BB3C}" type="datetimeFigureOut">
              <a:rPr lang="en-US" smtClean="0"/>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F3E551-AC8E-4E09-810A-2C8137DACC3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E409E9-936F-4DDA-BF42-3EBDD161BB3C}" type="datetimeFigureOut">
              <a:rPr lang="en-US" smtClean="0"/>
              <a:t>8/18/2020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F3E551-AC8E-4E09-810A-2C8137DACC3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E409E9-936F-4DDA-BF42-3EBDD161BB3C}" type="datetimeFigureOut">
              <a:rPr lang="en-US" smtClean="0"/>
              <a:t>8/18/2020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F3E551-AC8E-4E09-810A-2C8137DACC3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E409E9-936F-4DDA-BF42-3EBDD161BB3C}" type="datetimeFigureOut">
              <a:rPr lang="en-US" smtClean="0"/>
              <a:t>8/18/2020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F3E551-AC8E-4E09-810A-2C8137DACC3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E409E9-936F-4DDA-BF42-3EBDD161BB3C}" type="datetimeFigureOut">
              <a:rPr lang="en-US" smtClean="0"/>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F3E551-AC8E-4E09-810A-2C8137DACC3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E409E9-936F-4DDA-BF42-3EBDD161BB3C}" type="datetimeFigureOut">
              <a:rPr lang="en-US" smtClean="0"/>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F3E551-AC8E-4E09-810A-2C8137DACC3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E409E9-936F-4DDA-BF42-3EBDD161BB3C}" type="datetimeFigureOut">
              <a:rPr lang="en-US" smtClean="0"/>
              <a:t>8/18/2020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F3E551-AC8E-4E09-810A-2C8137DACC3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2.chemistry.msu.edu/faculty/reusch/VirtTxtJml/react1.htm" TargetMode="Externa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itchFamily="18" charset="0"/>
                <a:cs typeface="Times New Roman" pitchFamily="18" charset="0"/>
              </a:rPr>
              <a:t>Acidity constants</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later.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t>
            </a:r>
            <a:endParaRPr kumimoji="0" lang="en-US" sz="7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7800" b="0" i="0" u="none" strike="noStrike" cap="none" normalizeH="0" baseline="0" smtClean="0">
                <a:ln>
                  <a:noFill/>
                </a:ln>
                <a:solidFill>
                  <a:schemeClr val="tx1"/>
                </a:solidFill>
                <a:effectLst/>
                <a:latin typeface="Arial" pitchFamily="34" charset="0"/>
                <a:cs typeface="Arial" pitchFamily="34" charset="0"/>
              </a:rPr>
              <a:t/>
            </a:r>
            <a:br>
              <a:rPr kumimoji="0" lang="en-US" sz="7800" b="0" i="0" u="none" strike="noStrike" cap="none" normalizeH="0" baseline="0" smtClean="0">
                <a:ln>
                  <a:noFill/>
                </a:ln>
                <a:solidFill>
                  <a:schemeClr val="tx1"/>
                </a:solidFill>
                <a:effectLst/>
                <a:latin typeface="Arial" pitchFamily="34" charset="0"/>
                <a:cs typeface="Arial" pitchFamily="34" charset="0"/>
              </a:rPr>
            </a:br>
            <a:endParaRPr kumimoji="0" lang="en-US" sz="7800" b="0" i="0" u="none" strike="noStrike" cap="none" normalizeH="0" baseline="0" smtClean="0">
              <a:ln>
                <a:noFill/>
              </a:ln>
              <a:solidFill>
                <a:schemeClr val="tx1"/>
              </a:solidFill>
              <a:effectLst/>
              <a:latin typeface="Arial" pitchFamily="34" charset="0"/>
              <a:cs typeface="Arial" pitchFamily="34" charset="0"/>
            </a:endParaRPr>
          </a:p>
        </p:txBody>
      </p:sp>
      <p:pic>
        <p:nvPicPr>
          <p:cNvPr id="24578" name="Picture 2" descr="4.jpg"/>
          <p:cNvPicPr>
            <a:picLocks noChangeAspect="1" noChangeArrowheads="1"/>
          </p:cNvPicPr>
          <p:nvPr/>
        </p:nvPicPr>
        <p:blipFill>
          <a:blip r:embed="rId2"/>
          <a:srcRect/>
          <a:stretch>
            <a:fillRect/>
          </a:stretch>
        </p:blipFill>
        <p:spPr bwMode="auto">
          <a:xfrm>
            <a:off x="685800" y="533400"/>
            <a:ext cx="8229600" cy="32766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Table1"/>
          <p:cNvPicPr>
            <a:picLocks noChangeAspect="1" noChangeArrowheads="1"/>
          </p:cNvPicPr>
          <p:nvPr/>
        </p:nvPicPr>
        <p:blipFill>
          <a:blip r:embed="rId2"/>
          <a:srcRect/>
          <a:stretch>
            <a:fillRect/>
          </a:stretch>
        </p:blipFill>
        <p:spPr bwMode="auto">
          <a:xfrm>
            <a:off x="762000" y="1524000"/>
            <a:ext cx="7772400" cy="4257675"/>
          </a:xfrm>
          <a:prstGeom prst="rect">
            <a:avLst/>
          </a:prstGeom>
          <a:noFill/>
        </p:spPr>
      </p:pic>
      <p:sp>
        <p:nvSpPr>
          <p:cNvPr id="3" name="Rectangle 2"/>
          <p:cNvSpPr/>
          <p:nvPr/>
        </p:nvSpPr>
        <p:spPr>
          <a:xfrm>
            <a:off x="1676400" y="685800"/>
            <a:ext cx="5181600" cy="1384995"/>
          </a:xfrm>
          <a:prstGeom prst="rect">
            <a:avLst/>
          </a:prstGeom>
        </p:spPr>
        <p:txBody>
          <a:bodyPr wrap="square">
            <a:spAutoFit/>
          </a:bodyPr>
          <a:lstStyle/>
          <a:p>
            <a:pPr algn="ctr"/>
            <a:r>
              <a:rPr lang="en-US" sz="2400" b="1" dirty="0">
                <a:latin typeface="Times New Roman" pitchFamily="18" charset="0"/>
                <a:cs typeface="Times New Roman" pitchFamily="18" charset="0"/>
              </a:rPr>
              <a:t>Physical Properties of Some Carboxylic Acids</a:t>
            </a:r>
          </a:p>
          <a:p>
            <a:r>
              <a:rPr lang="en-US" dirty="0" smtClean="0"/>
              <a:t/>
            </a:r>
            <a:br>
              <a:rPr lang="en-US"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0" y="0"/>
            <a:ext cx="9144000" cy="457200"/>
          </a:xfrm>
          <a:prstGeom prst="rect">
            <a:avLst/>
          </a:prstGeom>
          <a:solidFill>
            <a:srgbClr val="FFFFFF"/>
          </a:solidFill>
          <a:ln w="9525">
            <a:noFill/>
            <a:miter lim="800000"/>
            <a:headEnd/>
            <a:tailEnd/>
          </a:ln>
          <a:effectLst/>
        </p:spPr>
        <p:txBody>
          <a:bodyPr vert="horz" wrap="none" lIns="0" tIns="6348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137AC3"/>
                </a:solidFill>
                <a:effectLst/>
                <a:latin typeface="Tahoma" pitchFamily="34" charset="0"/>
                <a:cs typeface="Tahoma" pitchFamily="34" charset="0"/>
              </a:rPr>
              <a:t>Carboxylic Acids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ahoma" pitchFamily="34" charset="0"/>
                <a:cs typeface="Tahoma" pitchFamily="34"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3800" b="0" i="0" u="none" strike="noStrike" cap="none" normalizeH="0" baseline="0" smtClean="0">
                <a:ln>
                  <a:noFill/>
                </a:ln>
                <a:solidFill>
                  <a:srgbClr val="000000"/>
                </a:solidFill>
                <a:effectLst/>
                <a:latin typeface="Tahoma" pitchFamily="34" charset="0"/>
                <a:cs typeface="Tahoma" pitchFamily="34" charset="0"/>
              </a:rPr>
              <a:t>  </a:t>
            </a:r>
            <a:endParaRPr kumimoji="0" lang="en-US" sz="123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300" b="0" i="0" u="none" strike="noStrike" cap="none" normalizeH="0" baseline="0" smtClean="0">
                <a:ln>
                  <a:noFill/>
                </a:ln>
                <a:solidFill>
                  <a:srgbClr val="000000"/>
                </a:solidFill>
                <a:effectLst/>
                <a:latin typeface="Tahoma" pitchFamily="34" charset="0"/>
                <a:cs typeface="Tahoma" pitchFamily="34" charset="0"/>
              </a:rPr>
              <a:t/>
            </a:r>
            <a:br>
              <a:rPr kumimoji="0" lang="en-US" sz="12300" b="0" i="0" u="none" strike="noStrike" cap="none" normalizeH="0" baseline="0" smtClean="0">
                <a:ln>
                  <a:noFill/>
                </a:ln>
                <a:solidFill>
                  <a:srgbClr val="000000"/>
                </a:solidFill>
                <a:effectLst/>
                <a:latin typeface="Tahoma" pitchFamily="34" charset="0"/>
                <a:cs typeface="Tahoma" pitchFamily="34" charset="0"/>
              </a:rPr>
            </a:br>
            <a:endParaRPr kumimoji="0" lang="en-US" sz="12300" b="0" i="0" u="none" strike="noStrike" cap="none" normalizeH="0" baseline="0" smtClean="0">
              <a:ln>
                <a:noFill/>
              </a:ln>
              <a:solidFill>
                <a:srgbClr val="000000"/>
              </a:solidFill>
              <a:effectLst/>
              <a:latin typeface="Tahoma" pitchFamily="34" charset="0"/>
              <a:cs typeface="Tahoma" pitchFamily="34" charset="0"/>
            </a:endParaRPr>
          </a:p>
        </p:txBody>
      </p:sp>
      <p:pic>
        <p:nvPicPr>
          <p:cNvPr id="26626" name="Picture 2" descr="Table1"/>
          <p:cNvPicPr>
            <a:picLocks noChangeAspect="1" noChangeArrowheads="1"/>
          </p:cNvPicPr>
          <p:nvPr/>
        </p:nvPicPr>
        <p:blipFill>
          <a:blip r:embed="rId2"/>
          <a:srcRect/>
          <a:stretch>
            <a:fillRect/>
          </a:stretch>
        </p:blipFill>
        <p:spPr bwMode="auto">
          <a:xfrm>
            <a:off x="47625" y="-2665413"/>
            <a:ext cx="5943600" cy="2200275"/>
          </a:xfrm>
          <a:prstGeom prst="rect">
            <a:avLst/>
          </a:prstGeom>
          <a:noFill/>
        </p:spPr>
      </p:pic>
      <p:pic>
        <p:nvPicPr>
          <p:cNvPr id="26627" name="Picture 3" descr="6.jpg"/>
          <p:cNvPicPr>
            <a:picLocks noChangeAspect="1" noChangeArrowheads="1"/>
          </p:cNvPicPr>
          <p:nvPr/>
        </p:nvPicPr>
        <p:blipFill>
          <a:blip r:embed="rId3"/>
          <a:srcRect/>
          <a:stretch>
            <a:fillRect/>
          </a:stretch>
        </p:blipFill>
        <p:spPr bwMode="auto">
          <a:xfrm>
            <a:off x="547688" y="-2482850"/>
            <a:ext cx="5943600" cy="1952625"/>
          </a:xfrm>
          <a:prstGeom prst="rect">
            <a:avLst/>
          </a:prstGeom>
          <a:noFill/>
        </p:spPr>
      </p:pic>
      <p:sp>
        <p:nvSpPr>
          <p:cNvPr id="26628" name="Rectangle 4"/>
          <p:cNvSpPr>
            <a:spLocks noChangeArrowheads="1"/>
          </p:cNvSpPr>
          <p:nvPr/>
        </p:nvSpPr>
        <p:spPr bwMode="auto">
          <a:xfrm>
            <a:off x="0" y="0"/>
            <a:ext cx="9144000" cy="457200"/>
          </a:xfrm>
          <a:prstGeom prst="rect">
            <a:avLst/>
          </a:prstGeom>
          <a:solidFill>
            <a:srgbClr val="FFFFFF"/>
          </a:solidFill>
          <a:ln w="9525">
            <a:noFill/>
            <a:miter lim="800000"/>
            <a:headEnd/>
            <a:tailEnd/>
          </a:ln>
          <a:effectLst/>
        </p:spPr>
        <p:txBody>
          <a:bodyPr vert="horz" wrap="none" lIns="0" tIns="6348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137AC3"/>
                </a:solidFill>
                <a:effectLst/>
                <a:latin typeface="Tahoma" pitchFamily="34" charset="0"/>
                <a:cs typeface="Tahoma" pitchFamily="34" charset="0"/>
              </a:rPr>
              <a:t>Carboxylic Acids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ahoma" pitchFamily="34" charset="0"/>
                <a:cs typeface="Tahoma" pitchFamily="34"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3800" b="0" i="0" u="none" strike="noStrike" cap="none" normalizeH="0" baseline="0" smtClean="0">
                <a:ln>
                  <a:noFill/>
                </a:ln>
                <a:solidFill>
                  <a:srgbClr val="000000"/>
                </a:solidFill>
                <a:effectLst/>
                <a:latin typeface="Tahoma" pitchFamily="34" charset="0"/>
                <a:cs typeface="Tahoma" pitchFamily="34" charset="0"/>
              </a:rPr>
              <a:t>  </a:t>
            </a:r>
            <a:endParaRPr kumimoji="0" lang="en-US" sz="123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300" b="0" i="0" u="none" strike="noStrike" cap="none" normalizeH="0" baseline="0" smtClean="0">
                <a:ln>
                  <a:noFill/>
                </a:ln>
                <a:solidFill>
                  <a:srgbClr val="000000"/>
                </a:solidFill>
                <a:effectLst/>
                <a:latin typeface="Tahoma" pitchFamily="34" charset="0"/>
                <a:cs typeface="Tahoma" pitchFamily="34" charset="0"/>
              </a:rPr>
              <a:t/>
            </a:r>
            <a:br>
              <a:rPr kumimoji="0" lang="en-US" sz="12300" b="0" i="0" u="none" strike="noStrike" cap="none" normalizeH="0" baseline="0" smtClean="0">
                <a:ln>
                  <a:noFill/>
                </a:ln>
                <a:solidFill>
                  <a:srgbClr val="000000"/>
                </a:solidFill>
                <a:effectLst/>
                <a:latin typeface="Tahoma" pitchFamily="34" charset="0"/>
                <a:cs typeface="Tahoma" pitchFamily="34" charset="0"/>
              </a:rPr>
            </a:br>
            <a:endParaRPr kumimoji="0" lang="en-US" sz="12300" b="0" i="0" u="none" strike="noStrike" cap="none" normalizeH="0" baseline="0" smtClean="0">
              <a:ln>
                <a:noFill/>
              </a:ln>
              <a:solidFill>
                <a:srgbClr val="000000"/>
              </a:solidFill>
              <a:effectLst/>
              <a:latin typeface="Tahoma" pitchFamily="34" charset="0"/>
              <a:cs typeface="Tahoma" pitchFamily="34" charset="0"/>
            </a:endParaRPr>
          </a:p>
        </p:txBody>
      </p:sp>
      <p:pic>
        <p:nvPicPr>
          <p:cNvPr id="26629" name="Picture 5" descr="Table1"/>
          <p:cNvPicPr>
            <a:picLocks noChangeAspect="1" noChangeArrowheads="1"/>
          </p:cNvPicPr>
          <p:nvPr/>
        </p:nvPicPr>
        <p:blipFill>
          <a:blip r:embed="rId2"/>
          <a:srcRect/>
          <a:stretch>
            <a:fillRect/>
          </a:stretch>
        </p:blipFill>
        <p:spPr bwMode="auto">
          <a:xfrm>
            <a:off x="47625" y="-2665413"/>
            <a:ext cx="5943600" cy="2200275"/>
          </a:xfrm>
          <a:prstGeom prst="rect">
            <a:avLst/>
          </a:prstGeom>
          <a:noFill/>
        </p:spPr>
      </p:pic>
      <p:pic>
        <p:nvPicPr>
          <p:cNvPr id="26630" name="Picture 6" descr="6.jpg"/>
          <p:cNvPicPr>
            <a:picLocks noChangeAspect="1" noChangeArrowheads="1"/>
          </p:cNvPicPr>
          <p:nvPr/>
        </p:nvPicPr>
        <p:blipFill>
          <a:blip r:embed="rId3"/>
          <a:srcRect/>
          <a:stretch>
            <a:fillRect/>
          </a:stretch>
        </p:blipFill>
        <p:spPr bwMode="auto">
          <a:xfrm>
            <a:off x="547688" y="-2482850"/>
            <a:ext cx="5943600" cy="1952625"/>
          </a:xfrm>
          <a:prstGeom prst="rect">
            <a:avLst/>
          </a:prstGeom>
          <a:noFill/>
        </p:spPr>
      </p:pic>
      <p:sp>
        <p:nvSpPr>
          <p:cNvPr id="26631" name="Rectangle 7"/>
          <p:cNvSpPr>
            <a:spLocks noChangeArrowheads="1"/>
          </p:cNvSpPr>
          <p:nvPr/>
        </p:nvSpPr>
        <p:spPr bwMode="auto">
          <a:xfrm>
            <a:off x="0" y="0"/>
            <a:ext cx="9144000" cy="457200"/>
          </a:xfrm>
          <a:prstGeom prst="rect">
            <a:avLst/>
          </a:prstGeom>
          <a:solidFill>
            <a:srgbClr val="FFFFFF"/>
          </a:solidFill>
          <a:ln w="9525">
            <a:noFill/>
            <a:miter lim="800000"/>
            <a:headEnd/>
            <a:tailEnd/>
          </a:ln>
          <a:effectLst/>
        </p:spPr>
        <p:txBody>
          <a:bodyPr vert="horz" wrap="none" lIns="0" tIns="6348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137AC3"/>
                </a:solidFill>
                <a:effectLst/>
                <a:latin typeface="Tahoma" pitchFamily="34" charset="0"/>
                <a:cs typeface="Tahoma" pitchFamily="34" charset="0"/>
              </a:rPr>
              <a:t>Carboxylic Acids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ahoma" pitchFamily="34" charset="0"/>
                <a:cs typeface="Tahoma" pitchFamily="34"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3800" b="0" i="0" u="none" strike="noStrike" cap="none" normalizeH="0" baseline="0" smtClean="0">
                <a:ln>
                  <a:noFill/>
                </a:ln>
                <a:solidFill>
                  <a:srgbClr val="000000"/>
                </a:solidFill>
                <a:effectLst/>
                <a:latin typeface="Tahoma" pitchFamily="34" charset="0"/>
                <a:cs typeface="Tahoma" pitchFamily="34" charset="0"/>
              </a:rPr>
              <a:t>  </a:t>
            </a:r>
            <a:endParaRPr kumimoji="0" lang="en-US" sz="123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300" b="0" i="0" u="none" strike="noStrike" cap="none" normalizeH="0" baseline="0" smtClean="0">
                <a:ln>
                  <a:noFill/>
                </a:ln>
                <a:solidFill>
                  <a:srgbClr val="000000"/>
                </a:solidFill>
                <a:effectLst/>
                <a:latin typeface="Tahoma" pitchFamily="34" charset="0"/>
                <a:cs typeface="Tahoma" pitchFamily="34" charset="0"/>
              </a:rPr>
              <a:t/>
            </a:r>
            <a:br>
              <a:rPr kumimoji="0" lang="en-US" sz="12300" b="0" i="0" u="none" strike="noStrike" cap="none" normalizeH="0" baseline="0" smtClean="0">
                <a:ln>
                  <a:noFill/>
                </a:ln>
                <a:solidFill>
                  <a:srgbClr val="000000"/>
                </a:solidFill>
                <a:effectLst/>
                <a:latin typeface="Tahoma" pitchFamily="34" charset="0"/>
                <a:cs typeface="Tahoma" pitchFamily="34" charset="0"/>
              </a:rPr>
            </a:br>
            <a:endParaRPr kumimoji="0" lang="en-US" sz="12300" b="0" i="0" u="none" strike="noStrike" cap="none" normalizeH="0" baseline="0" smtClean="0">
              <a:ln>
                <a:noFill/>
              </a:ln>
              <a:solidFill>
                <a:srgbClr val="000000"/>
              </a:solidFill>
              <a:effectLst/>
              <a:latin typeface="Tahoma" pitchFamily="34" charset="0"/>
              <a:cs typeface="Tahoma" pitchFamily="34" charset="0"/>
            </a:endParaRPr>
          </a:p>
        </p:txBody>
      </p:sp>
      <p:pic>
        <p:nvPicPr>
          <p:cNvPr id="26632" name="Picture 8" descr="Table1"/>
          <p:cNvPicPr>
            <a:picLocks noChangeAspect="1" noChangeArrowheads="1"/>
          </p:cNvPicPr>
          <p:nvPr/>
        </p:nvPicPr>
        <p:blipFill>
          <a:blip r:embed="rId2"/>
          <a:srcRect/>
          <a:stretch>
            <a:fillRect/>
          </a:stretch>
        </p:blipFill>
        <p:spPr bwMode="auto">
          <a:xfrm>
            <a:off x="47625" y="-2665413"/>
            <a:ext cx="5943600" cy="2200275"/>
          </a:xfrm>
          <a:prstGeom prst="rect">
            <a:avLst/>
          </a:prstGeom>
          <a:noFill/>
        </p:spPr>
      </p:pic>
      <p:pic>
        <p:nvPicPr>
          <p:cNvPr id="26633" name="Picture 9" descr="6.jpg"/>
          <p:cNvPicPr>
            <a:picLocks noChangeAspect="1" noChangeArrowheads="1"/>
          </p:cNvPicPr>
          <p:nvPr/>
        </p:nvPicPr>
        <p:blipFill>
          <a:blip r:embed="rId3"/>
          <a:srcRect/>
          <a:stretch>
            <a:fillRect/>
          </a:stretch>
        </p:blipFill>
        <p:spPr bwMode="auto">
          <a:xfrm>
            <a:off x="547688" y="-2482850"/>
            <a:ext cx="5943600" cy="1952625"/>
          </a:xfrm>
          <a:prstGeom prst="rect">
            <a:avLst/>
          </a:prstGeom>
          <a:noFill/>
        </p:spPr>
      </p:pic>
      <p:pic>
        <p:nvPicPr>
          <p:cNvPr id="26635" name="Picture 11" descr="6.jpg"/>
          <p:cNvPicPr>
            <a:picLocks noChangeAspect="1" noChangeArrowheads="1"/>
          </p:cNvPicPr>
          <p:nvPr/>
        </p:nvPicPr>
        <p:blipFill>
          <a:blip r:embed="rId3"/>
          <a:srcRect/>
          <a:stretch>
            <a:fillRect/>
          </a:stretch>
        </p:blipFill>
        <p:spPr bwMode="auto">
          <a:xfrm>
            <a:off x="457200" y="457200"/>
            <a:ext cx="8458200" cy="56388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381000"/>
            <a:ext cx="8686800" cy="3508653"/>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ahoma" pitchFamily="34" charset="0"/>
                <a:cs typeface="Tahoma" pitchFamily="34" charset="0"/>
              </a:rPr>
              <a:t>     </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The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pK</a:t>
            </a:r>
            <a:r>
              <a:rPr kumimoji="0" lang="en-US" sz="2800" b="0" i="0" u="none" strike="noStrike" cap="none" normalizeH="0" baseline="-30000" dirty="0" err="1" smtClean="0">
                <a:ln>
                  <a:noFill/>
                </a:ln>
                <a:solidFill>
                  <a:srgbClr val="000000"/>
                </a:solidFill>
                <a:effectLst/>
                <a:latin typeface="Times New Roman" pitchFamily="18" charset="0"/>
                <a:cs typeface="Times New Roman" pitchFamily="18" charset="0"/>
              </a:rPr>
              <a:t>a</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's of some typical carboxylic acids are listed in the following table. When we compare these values with those of comparable alcohols, such as ethanol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pK</a:t>
            </a:r>
            <a:r>
              <a:rPr kumimoji="0" lang="en-US" sz="2800" b="0" i="0" u="none" strike="noStrike" cap="none" normalizeH="0" baseline="-30000" dirty="0" err="1" smtClean="0">
                <a:ln>
                  <a:noFill/>
                </a:ln>
                <a:solidFill>
                  <a:srgbClr val="000000"/>
                </a:solidFill>
                <a:effectLst/>
                <a:latin typeface="Times New Roman" pitchFamily="18" charset="0"/>
                <a:cs typeface="Times New Roman" pitchFamily="18" charset="0"/>
              </a:rPr>
              <a:t>a</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 16) and 2-methyl-2-propanol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pK</a:t>
            </a:r>
            <a:r>
              <a:rPr kumimoji="0" lang="en-US" sz="2800" b="0" i="0" u="none" strike="noStrike" cap="none" normalizeH="0" baseline="-30000" dirty="0" err="1" smtClean="0">
                <a:ln>
                  <a:noFill/>
                </a:ln>
                <a:solidFill>
                  <a:srgbClr val="000000"/>
                </a:solidFill>
                <a:effectLst/>
                <a:latin typeface="Times New Roman" pitchFamily="18" charset="0"/>
                <a:cs typeface="Times New Roman" pitchFamily="18" charset="0"/>
              </a:rPr>
              <a:t>a</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 19), it is clear that carboxylic acids are stronger acids by over ten powers of ten! Furthermore, electronegative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substituents</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near the carboxyl group act to increase the acidity.</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cs typeface="Arial" pitchFamily="34" charset="0"/>
              </a:rPr>
              <a:t/>
            </a:r>
            <a:br>
              <a:rPr kumimoji="0" lang="en-US" sz="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838200" y="533400"/>
          <a:ext cx="7467600" cy="5859780"/>
        </p:xfrm>
        <a:graphic>
          <a:graphicData uri="http://schemas.openxmlformats.org/drawingml/2006/table">
            <a:tbl>
              <a:tblPr/>
              <a:tblGrid>
                <a:gridCol w="2389632"/>
                <a:gridCol w="1120140"/>
                <a:gridCol w="448056"/>
                <a:gridCol w="2389632"/>
                <a:gridCol w="1120140"/>
              </a:tblGrid>
              <a:tr h="695325">
                <a:tc>
                  <a:txBody>
                    <a:bodyPr/>
                    <a:lstStyle/>
                    <a:p>
                      <a:pPr algn="ctr" fontAlgn="ctr"/>
                      <a:r>
                        <a:rPr lang="en-US" sz="2400" b="1" dirty="0">
                          <a:latin typeface="Times New Roman" pitchFamily="18" charset="0"/>
                          <a:cs typeface="Times New Roman" pitchFamily="18" charset="0"/>
                        </a:rPr>
                        <a:t>Compound</a:t>
                      </a:r>
                      <a:endParaRPr lang="en-US" sz="2400" b="0" dirty="0">
                        <a:latin typeface="Times New Roman" pitchFamily="18" charset="0"/>
                        <a:cs typeface="Times New Roman" pitchFamily="18" charset="0"/>
                      </a:endParaRPr>
                    </a:p>
                  </a:txBody>
                  <a:tcPr marL="19050" marR="19050" marT="19050" marB="19050" anchor="ctr">
                    <a:lnL w="12700" cap="flat" cmpd="sng" algn="ctr">
                      <a:solidFill>
                        <a:srgbClr val="30B3F6"/>
                      </a:solidFill>
                      <a:prstDash val="solid"/>
                      <a:round/>
                      <a:headEnd type="none" w="med" len="med"/>
                      <a:tailEnd type="none" w="med" len="med"/>
                    </a:lnL>
                    <a:lnR w="12700" cap="flat" cmpd="sng" algn="ctr">
                      <a:solidFill>
                        <a:srgbClr val="30B3F6"/>
                      </a:solidFill>
                      <a:prstDash val="solid"/>
                      <a:round/>
                      <a:headEnd type="none" w="med" len="med"/>
                      <a:tailEnd type="none" w="med" len="med"/>
                    </a:lnR>
                    <a:lnT w="12700" cap="flat" cmpd="sng" algn="ctr">
                      <a:solidFill>
                        <a:srgbClr val="30B3F6"/>
                      </a:solidFill>
                      <a:prstDash val="solid"/>
                      <a:round/>
                      <a:headEnd type="none" w="med" len="med"/>
                      <a:tailEnd type="none" w="med" len="med"/>
                    </a:lnT>
                    <a:lnB w="0" cap="flat" cmpd="sng" algn="ctr">
                      <a:solidFill>
                        <a:srgbClr val="30B3F6"/>
                      </a:solidFill>
                      <a:prstDash val="solid"/>
                      <a:round/>
                      <a:headEnd type="none" w="med" len="med"/>
                      <a:tailEnd type="none" w="med" len="med"/>
                    </a:lnB>
                    <a:solidFill>
                      <a:srgbClr val="E5F5FE"/>
                    </a:solidFill>
                  </a:tcPr>
                </a:tc>
                <a:tc>
                  <a:txBody>
                    <a:bodyPr/>
                    <a:lstStyle/>
                    <a:p>
                      <a:pPr algn="ctr" fontAlgn="ctr"/>
                      <a:r>
                        <a:rPr lang="en-US" sz="2400" b="1">
                          <a:latin typeface="Times New Roman" pitchFamily="18" charset="0"/>
                          <a:cs typeface="Times New Roman" pitchFamily="18" charset="0"/>
                        </a:rPr>
                        <a:t>pK</a:t>
                      </a:r>
                      <a:r>
                        <a:rPr lang="en-US" sz="2400" b="1" baseline="-25000">
                          <a:latin typeface="Times New Roman" pitchFamily="18" charset="0"/>
                          <a:cs typeface="Times New Roman" pitchFamily="18" charset="0"/>
                        </a:rPr>
                        <a:t>a</a:t>
                      </a:r>
                      <a:endParaRPr lang="en-US" sz="2400" b="0">
                        <a:latin typeface="Times New Roman" pitchFamily="18" charset="0"/>
                        <a:cs typeface="Times New Roman" pitchFamily="18" charset="0"/>
                      </a:endParaRPr>
                    </a:p>
                  </a:txBody>
                  <a:tcPr marL="19050" marR="19050" marT="19050" marB="19050" anchor="ctr">
                    <a:lnL w="12700" cap="flat" cmpd="sng" algn="ctr">
                      <a:solidFill>
                        <a:srgbClr val="30B3F6"/>
                      </a:solidFill>
                      <a:prstDash val="solid"/>
                      <a:round/>
                      <a:headEnd type="none" w="med" len="med"/>
                      <a:tailEnd type="none" w="med" len="med"/>
                    </a:lnL>
                    <a:lnR w="12700" cap="flat" cmpd="sng" algn="ctr">
                      <a:solidFill>
                        <a:srgbClr val="30B3F6"/>
                      </a:solidFill>
                      <a:prstDash val="solid"/>
                      <a:round/>
                      <a:headEnd type="none" w="med" len="med"/>
                      <a:tailEnd type="none" w="med" len="med"/>
                    </a:lnR>
                    <a:lnT w="12700" cap="flat" cmpd="sng" algn="ctr">
                      <a:solidFill>
                        <a:srgbClr val="30B3F6"/>
                      </a:solidFill>
                      <a:prstDash val="solid"/>
                      <a:round/>
                      <a:headEnd type="none" w="med" len="med"/>
                      <a:tailEnd type="none" w="med" len="med"/>
                    </a:lnT>
                    <a:lnB w="0" cap="flat" cmpd="sng" algn="ctr">
                      <a:solidFill>
                        <a:srgbClr val="30B3F6"/>
                      </a:solidFill>
                      <a:prstDash val="solid"/>
                      <a:round/>
                      <a:headEnd type="none" w="med" len="med"/>
                      <a:tailEnd type="none" w="med" len="med"/>
                    </a:lnB>
                    <a:solidFill>
                      <a:srgbClr val="E5F5FE"/>
                    </a:solidFill>
                  </a:tcPr>
                </a:tc>
                <a:tc>
                  <a:txBody>
                    <a:bodyPr/>
                    <a:lstStyle/>
                    <a:p>
                      <a:pPr algn="ctr" fontAlgn="ctr"/>
                      <a:endParaRPr lang="en-US" sz="2400" b="0">
                        <a:latin typeface="Times New Roman" pitchFamily="18" charset="0"/>
                        <a:cs typeface="Times New Roman" pitchFamily="18" charset="0"/>
                      </a:endParaRPr>
                    </a:p>
                  </a:txBody>
                  <a:tcPr marL="19050" marR="19050" marT="19050" marB="19050" anchor="ctr">
                    <a:lnL w="12700" cap="flat" cmpd="sng" algn="ctr">
                      <a:solidFill>
                        <a:srgbClr val="30B3F6"/>
                      </a:solidFill>
                      <a:prstDash val="solid"/>
                      <a:round/>
                      <a:headEnd type="none" w="med" len="med"/>
                      <a:tailEnd type="none" w="med" len="med"/>
                    </a:lnL>
                    <a:lnR w="12700" cap="flat" cmpd="sng" algn="ctr">
                      <a:solidFill>
                        <a:srgbClr val="30B3F6"/>
                      </a:solidFill>
                      <a:prstDash val="solid"/>
                      <a:round/>
                      <a:headEnd type="none" w="med" len="med"/>
                      <a:tailEnd type="none" w="med" len="med"/>
                    </a:lnR>
                    <a:lnT w="12700" cap="flat" cmpd="sng" algn="ctr">
                      <a:solidFill>
                        <a:srgbClr val="30B3F6"/>
                      </a:solidFill>
                      <a:prstDash val="solid"/>
                      <a:round/>
                      <a:headEnd type="none" w="med" len="med"/>
                      <a:tailEnd type="none" w="med" len="med"/>
                    </a:lnT>
                    <a:lnB w="0" cap="flat" cmpd="sng" algn="ctr">
                      <a:solidFill>
                        <a:srgbClr val="30B3F6"/>
                      </a:solidFill>
                      <a:prstDash val="solid"/>
                      <a:round/>
                      <a:headEnd type="none" w="med" len="med"/>
                      <a:tailEnd type="none" w="med" len="med"/>
                    </a:lnB>
                    <a:solidFill>
                      <a:srgbClr val="E5F5FE"/>
                    </a:solidFill>
                  </a:tcPr>
                </a:tc>
                <a:tc>
                  <a:txBody>
                    <a:bodyPr/>
                    <a:lstStyle/>
                    <a:p>
                      <a:pPr algn="ctr" fontAlgn="ctr"/>
                      <a:r>
                        <a:rPr lang="en-US" sz="2400" b="1">
                          <a:latin typeface="Times New Roman" pitchFamily="18" charset="0"/>
                          <a:cs typeface="Times New Roman" pitchFamily="18" charset="0"/>
                        </a:rPr>
                        <a:t>Compound</a:t>
                      </a:r>
                      <a:endParaRPr lang="en-US" sz="2400" b="0">
                        <a:latin typeface="Times New Roman" pitchFamily="18" charset="0"/>
                        <a:cs typeface="Times New Roman" pitchFamily="18" charset="0"/>
                      </a:endParaRPr>
                    </a:p>
                  </a:txBody>
                  <a:tcPr marL="19050" marR="19050" marT="19050" marB="19050" anchor="ctr">
                    <a:lnL w="12700" cap="flat" cmpd="sng" algn="ctr">
                      <a:solidFill>
                        <a:srgbClr val="30B3F6"/>
                      </a:solidFill>
                      <a:prstDash val="solid"/>
                      <a:round/>
                      <a:headEnd type="none" w="med" len="med"/>
                      <a:tailEnd type="none" w="med" len="med"/>
                    </a:lnL>
                    <a:lnR w="12700" cap="flat" cmpd="sng" algn="ctr">
                      <a:solidFill>
                        <a:srgbClr val="30B3F6"/>
                      </a:solidFill>
                      <a:prstDash val="solid"/>
                      <a:round/>
                      <a:headEnd type="none" w="med" len="med"/>
                      <a:tailEnd type="none" w="med" len="med"/>
                    </a:lnR>
                    <a:lnT w="12700" cap="flat" cmpd="sng" algn="ctr">
                      <a:solidFill>
                        <a:srgbClr val="30B3F6"/>
                      </a:solidFill>
                      <a:prstDash val="solid"/>
                      <a:round/>
                      <a:headEnd type="none" w="med" len="med"/>
                      <a:tailEnd type="none" w="med" len="med"/>
                    </a:lnT>
                    <a:lnB w="0" cap="flat" cmpd="sng" algn="ctr">
                      <a:solidFill>
                        <a:srgbClr val="30B3F6"/>
                      </a:solidFill>
                      <a:prstDash val="solid"/>
                      <a:round/>
                      <a:headEnd type="none" w="med" len="med"/>
                      <a:tailEnd type="none" w="med" len="med"/>
                    </a:lnB>
                    <a:solidFill>
                      <a:srgbClr val="E5F5FE"/>
                    </a:solidFill>
                  </a:tcPr>
                </a:tc>
                <a:tc>
                  <a:txBody>
                    <a:bodyPr/>
                    <a:lstStyle/>
                    <a:p>
                      <a:pPr algn="ctr" fontAlgn="ctr"/>
                      <a:r>
                        <a:rPr lang="en-US" sz="2400" b="1">
                          <a:latin typeface="Times New Roman" pitchFamily="18" charset="0"/>
                          <a:cs typeface="Times New Roman" pitchFamily="18" charset="0"/>
                        </a:rPr>
                        <a:t>pK</a:t>
                      </a:r>
                      <a:r>
                        <a:rPr lang="en-US" sz="2400" b="1" baseline="-25000">
                          <a:latin typeface="Times New Roman" pitchFamily="18" charset="0"/>
                          <a:cs typeface="Times New Roman" pitchFamily="18" charset="0"/>
                        </a:rPr>
                        <a:t>a</a:t>
                      </a:r>
                      <a:endParaRPr lang="en-US" sz="2400" b="0">
                        <a:latin typeface="Times New Roman" pitchFamily="18" charset="0"/>
                        <a:cs typeface="Times New Roman" pitchFamily="18" charset="0"/>
                      </a:endParaRPr>
                    </a:p>
                  </a:txBody>
                  <a:tcPr marL="19050" marR="19050" marT="19050" marB="19050" anchor="ctr">
                    <a:lnL w="12700" cap="flat" cmpd="sng" algn="ctr">
                      <a:solidFill>
                        <a:srgbClr val="30B3F6"/>
                      </a:solidFill>
                      <a:prstDash val="solid"/>
                      <a:round/>
                      <a:headEnd type="none" w="med" len="med"/>
                      <a:tailEnd type="none" w="med" len="med"/>
                    </a:lnL>
                    <a:lnR w="12700" cap="flat" cmpd="sng" algn="ctr">
                      <a:solidFill>
                        <a:srgbClr val="30B3F6"/>
                      </a:solidFill>
                      <a:prstDash val="solid"/>
                      <a:round/>
                      <a:headEnd type="none" w="med" len="med"/>
                      <a:tailEnd type="none" w="med" len="med"/>
                    </a:lnR>
                    <a:lnT w="12700" cap="flat" cmpd="sng" algn="ctr">
                      <a:solidFill>
                        <a:srgbClr val="30B3F6"/>
                      </a:solidFill>
                      <a:prstDash val="solid"/>
                      <a:round/>
                      <a:headEnd type="none" w="med" len="med"/>
                      <a:tailEnd type="none" w="med" len="med"/>
                    </a:lnT>
                    <a:lnB w="0" cap="flat" cmpd="sng" algn="ctr">
                      <a:solidFill>
                        <a:srgbClr val="30B3F6"/>
                      </a:solidFill>
                      <a:prstDash val="solid"/>
                      <a:round/>
                      <a:headEnd type="none" w="med" len="med"/>
                      <a:tailEnd type="none" w="med" len="med"/>
                    </a:lnB>
                    <a:solidFill>
                      <a:srgbClr val="E5F5FE"/>
                    </a:solidFill>
                  </a:tcPr>
                </a:tc>
              </a:tr>
              <a:tr h="695325">
                <a:tc>
                  <a:txBody>
                    <a:bodyPr/>
                    <a:lstStyle/>
                    <a:p>
                      <a:pPr algn="ctr" fontAlgn="ctr"/>
                      <a:r>
                        <a:rPr lang="en-US" sz="2400" dirty="0">
                          <a:latin typeface="Times New Roman" pitchFamily="18" charset="0"/>
                          <a:cs typeface="Times New Roman" pitchFamily="18" charset="0"/>
                        </a:rPr>
                        <a:t>HCO</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H</a:t>
                      </a:r>
                    </a:p>
                  </a:txBody>
                  <a:tcPr marL="19050" marR="19050" marT="19050" marB="19050" anchor="ctr">
                    <a:lnL>
                      <a:noFill/>
                    </a:lnL>
                    <a:lnR>
                      <a:noFill/>
                    </a:lnR>
                    <a:lnT w="0" cap="flat" cmpd="sng" algn="ctr">
                      <a:solidFill>
                        <a:srgbClr val="30B3F6"/>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2400">
                          <a:latin typeface="Times New Roman" pitchFamily="18" charset="0"/>
                          <a:cs typeface="Times New Roman" pitchFamily="18" charset="0"/>
                        </a:rPr>
                        <a:t>3.75</a:t>
                      </a:r>
                    </a:p>
                  </a:txBody>
                  <a:tcPr marL="19050" marR="19050" marT="19050" marB="19050" anchor="ctr">
                    <a:lnL>
                      <a:noFill/>
                    </a:lnL>
                    <a:lnR>
                      <a:noFill/>
                    </a:lnR>
                    <a:lnT w="0" cap="flat" cmpd="sng" algn="ctr">
                      <a:solidFill>
                        <a:srgbClr val="30B3F6"/>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endParaRPr lang="en-US" sz="2400">
                        <a:latin typeface="Times New Roman" pitchFamily="18" charset="0"/>
                        <a:cs typeface="Times New Roman" pitchFamily="18" charset="0"/>
                      </a:endParaRPr>
                    </a:p>
                  </a:txBody>
                  <a:tcPr marL="19050" marR="19050" marT="19050" marB="19050" anchor="ctr">
                    <a:lnL>
                      <a:noFill/>
                    </a:lnL>
                    <a:lnR>
                      <a:noFill/>
                    </a:lnR>
                    <a:lnT w="0" cap="flat" cmpd="sng" algn="ctr">
                      <a:solidFill>
                        <a:srgbClr val="30B3F6"/>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2400">
                          <a:latin typeface="Times New Roman" pitchFamily="18" charset="0"/>
                          <a:cs typeface="Times New Roman" pitchFamily="18" charset="0"/>
                        </a:rPr>
                        <a:t>CH</a:t>
                      </a:r>
                      <a:r>
                        <a:rPr lang="en-US" sz="2400" baseline="-25000">
                          <a:latin typeface="Times New Roman" pitchFamily="18" charset="0"/>
                          <a:cs typeface="Times New Roman" pitchFamily="18" charset="0"/>
                        </a:rPr>
                        <a:t>3</a:t>
                      </a:r>
                      <a:r>
                        <a:rPr lang="en-US" sz="2400">
                          <a:latin typeface="Times New Roman" pitchFamily="18" charset="0"/>
                          <a:cs typeface="Times New Roman" pitchFamily="18" charset="0"/>
                        </a:rPr>
                        <a:t>CH</a:t>
                      </a:r>
                      <a:r>
                        <a:rPr lang="en-US" sz="2400" baseline="-25000">
                          <a:latin typeface="Times New Roman" pitchFamily="18" charset="0"/>
                          <a:cs typeface="Times New Roman" pitchFamily="18" charset="0"/>
                        </a:rPr>
                        <a:t>2</a:t>
                      </a:r>
                      <a:r>
                        <a:rPr lang="en-US" sz="2400">
                          <a:latin typeface="Times New Roman" pitchFamily="18" charset="0"/>
                          <a:cs typeface="Times New Roman" pitchFamily="18" charset="0"/>
                        </a:rPr>
                        <a:t>CH</a:t>
                      </a:r>
                      <a:r>
                        <a:rPr lang="en-US" sz="2400" baseline="-25000">
                          <a:latin typeface="Times New Roman" pitchFamily="18" charset="0"/>
                          <a:cs typeface="Times New Roman" pitchFamily="18" charset="0"/>
                        </a:rPr>
                        <a:t>2</a:t>
                      </a:r>
                      <a:r>
                        <a:rPr lang="en-US" sz="2400">
                          <a:latin typeface="Times New Roman" pitchFamily="18" charset="0"/>
                          <a:cs typeface="Times New Roman" pitchFamily="18" charset="0"/>
                        </a:rPr>
                        <a:t>CO</a:t>
                      </a:r>
                      <a:r>
                        <a:rPr lang="en-US" sz="2400" baseline="-25000">
                          <a:latin typeface="Times New Roman" pitchFamily="18" charset="0"/>
                          <a:cs typeface="Times New Roman" pitchFamily="18" charset="0"/>
                        </a:rPr>
                        <a:t>2</a:t>
                      </a:r>
                      <a:r>
                        <a:rPr lang="en-US" sz="2400">
                          <a:latin typeface="Times New Roman" pitchFamily="18" charset="0"/>
                          <a:cs typeface="Times New Roman" pitchFamily="18" charset="0"/>
                        </a:rPr>
                        <a:t>H</a:t>
                      </a:r>
                    </a:p>
                  </a:txBody>
                  <a:tcPr marL="19050" marR="19050" marT="19050" marB="19050" anchor="ctr">
                    <a:lnL>
                      <a:noFill/>
                    </a:lnL>
                    <a:lnR>
                      <a:noFill/>
                    </a:lnR>
                    <a:lnT w="0" cap="flat" cmpd="sng" algn="ctr">
                      <a:solidFill>
                        <a:srgbClr val="30B3F6"/>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2400">
                          <a:latin typeface="Times New Roman" pitchFamily="18" charset="0"/>
                          <a:cs typeface="Times New Roman" pitchFamily="18" charset="0"/>
                        </a:rPr>
                        <a:t>4.82</a:t>
                      </a:r>
                    </a:p>
                  </a:txBody>
                  <a:tcPr marL="19050" marR="19050" marT="19050" marB="19050" anchor="ctr">
                    <a:lnL>
                      <a:noFill/>
                    </a:lnL>
                    <a:lnR>
                      <a:noFill/>
                    </a:lnR>
                    <a:lnT w="0" cap="flat" cmpd="sng" algn="ctr">
                      <a:solidFill>
                        <a:srgbClr val="30B3F6"/>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695325">
                <a:tc>
                  <a:txBody>
                    <a:bodyPr/>
                    <a:lstStyle/>
                    <a:p>
                      <a:pPr algn="ctr" fontAlgn="ctr"/>
                      <a:r>
                        <a:rPr lang="en-US" sz="2400" dirty="0">
                          <a:latin typeface="Times New Roman" pitchFamily="18" charset="0"/>
                          <a:cs typeface="Times New Roman" pitchFamily="18" charset="0"/>
                        </a:rPr>
                        <a:t>CH</a:t>
                      </a:r>
                      <a:r>
                        <a:rPr lang="en-US" sz="2400" baseline="-25000" dirty="0">
                          <a:latin typeface="Times New Roman" pitchFamily="18" charset="0"/>
                          <a:cs typeface="Times New Roman" pitchFamily="18" charset="0"/>
                        </a:rPr>
                        <a:t>3</a:t>
                      </a:r>
                      <a:r>
                        <a:rPr lang="en-US" sz="2400" dirty="0">
                          <a:latin typeface="Times New Roman" pitchFamily="18" charset="0"/>
                          <a:cs typeface="Times New Roman" pitchFamily="18" charset="0"/>
                        </a:rPr>
                        <a:t>CO</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H</a:t>
                      </a: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2400">
                          <a:latin typeface="Times New Roman" pitchFamily="18" charset="0"/>
                          <a:cs typeface="Times New Roman" pitchFamily="18" charset="0"/>
                        </a:rPr>
                        <a:t>4.74</a:t>
                      </a: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endParaRPr lang="en-US" sz="2400">
                        <a:latin typeface="Times New Roman" pitchFamily="18" charset="0"/>
                        <a:cs typeface="Times New Roman" pitchFamily="18" charset="0"/>
                      </a:endParaRP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2400">
                          <a:latin typeface="Times New Roman" pitchFamily="18" charset="0"/>
                          <a:cs typeface="Times New Roman" pitchFamily="18" charset="0"/>
                        </a:rPr>
                        <a:t>ClCH</a:t>
                      </a:r>
                      <a:r>
                        <a:rPr lang="en-US" sz="2400" baseline="-25000">
                          <a:latin typeface="Times New Roman" pitchFamily="18" charset="0"/>
                          <a:cs typeface="Times New Roman" pitchFamily="18" charset="0"/>
                        </a:rPr>
                        <a:t>2</a:t>
                      </a:r>
                      <a:r>
                        <a:rPr lang="en-US" sz="2400">
                          <a:latin typeface="Times New Roman" pitchFamily="18" charset="0"/>
                          <a:cs typeface="Times New Roman" pitchFamily="18" charset="0"/>
                        </a:rPr>
                        <a:t>CH</a:t>
                      </a:r>
                      <a:r>
                        <a:rPr lang="en-US" sz="2400" baseline="-25000">
                          <a:latin typeface="Times New Roman" pitchFamily="18" charset="0"/>
                          <a:cs typeface="Times New Roman" pitchFamily="18" charset="0"/>
                        </a:rPr>
                        <a:t>2</a:t>
                      </a:r>
                      <a:r>
                        <a:rPr lang="en-US" sz="2400">
                          <a:latin typeface="Times New Roman" pitchFamily="18" charset="0"/>
                          <a:cs typeface="Times New Roman" pitchFamily="18" charset="0"/>
                        </a:rPr>
                        <a:t>CH</a:t>
                      </a:r>
                      <a:r>
                        <a:rPr lang="en-US" sz="2400" baseline="-25000">
                          <a:latin typeface="Times New Roman" pitchFamily="18" charset="0"/>
                          <a:cs typeface="Times New Roman" pitchFamily="18" charset="0"/>
                        </a:rPr>
                        <a:t>2</a:t>
                      </a:r>
                      <a:r>
                        <a:rPr lang="en-US" sz="2400">
                          <a:latin typeface="Times New Roman" pitchFamily="18" charset="0"/>
                          <a:cs typeface="Times New Roman" pitchFamily="18" charset="0"/>
                        </a:rPr>
                        <a:t>CO</a:t>
                      </a:r>
                      <a:r>
                        <a:rPr lang="en-US" sz="2400" baseline="-25000">
                          <a:latin typeface="Times New Roman" pitchFamily="18" charset="0"/>
                          <a:cs typeface="Times New Roman" pitchFamily="18" charset="0"/>
                        </a:rPr>
                        <a:t>2</a:t>
                      </a:r>
                      <a:r>
                        <a:rPr lang="en-US" sz="2400">
                          <a:latin typeface="Times New Roman" pitchFamily="18" charset="0"/>
                          <a:cs typeface="Times New Roman" pitchFamily="18" charset="0"/>
                        </a:rPr>
                        <a:t>H</a:t>
                      </a: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2400">
                          <a:latin typeface="Times New Roman" pitchFamily="18" charset="0"/>
                          <a:cs typeface="Times New Roman" pitchFamily="18" charset="0"/>
                        </a:rPr>
                        <a:t>4.53</a:t>
                      </a: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r>
              <a:tr h="695325">
                <a:tc>
                  <a:txBody>
                    <a:bodyPr/>
                    <a:lstStyle/>
                    <a:p>
                      <a:pPr algn="ctr" fontAlgn="ctr"/>
                      <a:r>
                        <a:rPr lang="en-US" sz="2400" dirty="0">
                          <a:latin typeface="Times New Roman" pitchFamily="18" charset="0"/>
                          <a:cs typeface="Times New Roman" pitchFamily="18" charset="0"/>
                        </a:rPr>
                        <a:t>FCH</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CO</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H</a:t>
                      </a: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3FBFF"/>
                    </a:solidFill>
                  </a:tcPr>
                </a:tc>
                <a:tc>
                  <a:txBody>
                    <a:bodyPr/>
                    <a:lstStyle/>
                    <a:p>
                      <a:pPr algn="ctr" fontAlgn="ctr"/>
                      <a:r>
                        <a:rPr lang="en-US" sz="2400">
                          <a:latin typeface="Times New Roman" pitchFamily="18" charset="0"/>
                          <a:cs typeface="Times New Roman" pitchFamily="18" charset="0"/>
                        </a:rPr>
                        <a:t>2.65</a:t>
                      </a: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3FBFF"/>
                    </a:solidFill>
                  </a:tcPr>
                </a:tc>
                <a:tc>
                  <a:txBody>
                    <a:bodyPr/>
                    <a:lstStyle/>
                    <a:p>
                      <a:pPr algn="ctr" fontAlgn="ctr"/>
                      <a:endParaRPr lang="en-US" sz="2400">
                        <a:latin typeface="Times New Roman" pitchFamily="18" charset="0"/>
                        <a:cs typeface="Times New Roman" pitchFamily="18" charset="0"/>
                      </a:endParaRP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3FBFF"/>
                    </a:solidFill>
                  </a:tcPr>
                </a:tc>
                <a:tc>
                  <a:txBody>
                    <a:bodyPr/>
                    <a:lstStyle/>
                    <a:p>
                      <a:pPr algn="ctr" fontAlgn="ctr"/>
                      <a:r>
                        <a:rPr lang="en-US" sz="2400">
                          <a:latin typeface="Times New Roman" pitchFamily="18" charset="0"/>
                          <a:cs typeface="Times New Roman" pitchFamily="18" charset="0"/>
                        </a:rPr>
                        <a:t>CH</a:t>
                      </a:r>
                      <a:r>
                        <a:rPr lang="en-US" sz="2400" baseline="-25000">
                          <a:latin typeface="Times New Roman" pitchFamily="18" charset="0"/>
                          <a:cs typeface="Times New Roman" pitchFamily="18" charset="0"/>
                        </a:rPr>
                        <a:t>3</a:t>
                      </a:r>
                      <a:r>
                        <a:rPr lang="en-US" sz="2400">
                          <a:latin typeface="Times New Roman" pitchFamily="18" charset="0"/>
                          <a:cs typeface="Times New Roman" pitchFamily="18" charset="0"/>
                        </a:rPr>
                        <a:t>CHClCH</a:t>
                      </a:r>
                      <a:r>
                        <a:rPr lang="en-US" sz="2400" baseline="-25000">
                          <a:latin typeface="Times New Roman" pitchFamily="18" charset="0"/>
                          <a:cs typeface="Times New Roman" pitchFamily="18" charset="0"/>
                        </a:rPr>
                        <a:t>2</a:t>
                      </a:r>
                      <a:r>
                        <a:rPr lang="en-US" sz="2400">
                          <a:latin typeface="Times New Roman" pitchFamily="18" charset="0"/>
                          <a:cs typeface="Times New Roman" pitchFamily="18" charset="0"/>
                        </a:rPr>
                        <a:t>CO</a:t>
                      </a:r>
                      <a:r>
                        <a:rPr lang="en-US" sz="2400" baseline="-25000">
                          <a:latin typeface="Times New Roman" pitchFamily="18" charset="0"/>
                          <a:cs typeface="Times New Roman" pitchFamily="18" charset="0"/>
                        </a:rPr>
                        <a:t>2</a:t>
                      </a:r>
                      <a:r>
                        <a:rPr lang="en-US" sz="2400">
                          <a:latin typeface="Times New Roman" pitchFamily="18" charset="0"/>
                          <a:cs typeface="Times New Roman" pitchFamily="18" charset="0"/>
                        </a:rPr>
                        <a:t>H</a:t>
                      </a: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3FBFF"/>
                    </a:solidFill>
                  </a:tcPr>
                </a:tc>
                <a:tc>
                  <a:txBody>
                    <a:bodyPr/>
                    <a:lstStyle/>
                    <a:p>
                      <a:pPr algn="ctr" fontAlgn="ctr"/>
                      <a:r>
                        <a:rPr lang="en-US" sz="2400">
                          <a:latin typeface="Times New Roman" pitchFamily="18" charset="0"/>
                          <a:cs typeface="Times New Roman" pitchFamily="18" charset="0"/>
                        </a:rPr>
                        <a:t>4.05</a:t>
                      </a: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3FBFF"/>
                    </a:solidFill>
                  </a:tcPr>
                </a:tc>
              </a:tr>
              <a:tr h="695325">
                <a:tc>
                  <a:txBody>
                    <a:bodyPr/>
                    <a:lstStyle/>
                    <a:p>
                      <a:pPr algn="ctr" fontAlgn="ctr"/>
                      <a:r>
                        <a:rPr lang="en-US" sz="2400" dirty="0">
                          <a:latin typeface="Times New Roman" pitchFamily="18" charset="0"/>
                          <a:cs typeface="Times New Roman" pitchFamily="18" charset="0"/>
                        </a:rPr>
                        <a:t>ClCH</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CO</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H</a:t>
                      </a: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2400">
                          <a:latin typeface="Times New Roman" pitchFamily="18" charset="0"/>
                          <a:cs typeface="Times New Roman" pitchFamily="18" charset="0"/>
                        </a:rPr>
                        <a:t>2.85</a:t>
                      </a: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endParaRPr lang="en-US" sz="2400">
                        <a:latin typeface="Times New Roman" pitchFamily="18" charset="0"/>
                        <a:cs typeface="Times New Roman" pitchFamily="18" charset="0"/>
                      </a:endParaRP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2400">
                          <a:latin typeface="Times New Roman" pitchFamily="18" charset="0"/>
                          <a:cs typeface="Times New Roman" pitchFamily="18" charset="0"/>
                        </a:rPr>
                        <a:t>CH</a:t>
                      </a:r>
                      <a:r>
                        <a:rPr lang="en-US" sz="2400" baseline="-25000">
                          <a:latin typeface="Times New Roman" pitchFamily="18" charset="0"/>
                          <a:cs typeface="Times New Roman" pitchFamily="18" charset="0"/>
                        </a:rPr>
                        <a:t>3</a:t>
                      </a:r>
                      <a:r>
                        <a:rPr lang="en-US" sz="2400">
                          <a:latin typeface="Times New Roman" pitchFamily="18" charset="0"/>
                          <a:cs typeface="Times New Roman" pitchFamily="18" charset="0"/>
                        </a:rPr>
                        <a:t>CH</a:t>
                      </a:r>
                      <a:r>
                        <a:rPr lang="en-US" sz="2400" baseline="-25000">
                          <a:latin typeface="Times New Roman" pitchFamily="18" charset="0"/>
                          <a:cs typeface="Times New Roman" pitchFamily="18" charset="0"/>
                        </a:rPr>
                        <a:t>2</a:t>
                      </a:r>
                      <a:r>
                        <a:rPr lang="en-US" sz="2400">
                          <a:latin typeface="Times New Roman" pitchFamily="18" charset="0"/>
                          <a:cs typeface="Times New Roman" pitchFamily="18" charset="0"/>
                        </a:rPr>
                        <a:t>CHClCO</a:t>
                      </a:r>
                      <a:r>
                        <a:rPr lang="en-US" sz="2400" baseline="-25000">
                          <a:latin typeface="Times New Roman" pitchFamily="18" charset="0"/>
                          <a:cs typeface="Times New Roman" pitchFamily="18" charset="0"/>
                        </a:rPr>
                        <a:t>2</a:t>
                      </a:r>
                      <a:r>
                        <a:rPr lang="en-US" sz="2400">
                          <a:latin typeface="Times New Roman" pitchFamily="18" charset="0"/>
                          <a:cs typeface="Times New Roman" pitchFamily="18" charset="0"/>
                        </a:rPr>
                        <a:t>H</a:t>
                      </a: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2400">
                          <a:latin typeface="Times New Roman" pitchFamily="18" charset="0"/>
                          <a:cs typeface="Times New Roman" pitchFamily="18" charset="0"/>
                        </a:rPr>
                        <a:t>2.89</a:t>
                      </a: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r>
              <a:tr h="695325">
                <a:tc>
                  <a:txBody>
                    <a:bodyPr/>
                    <a:lstStyle/>
                    <a:p>
                      <a:pPr algn="ctr" fontAlgn="ctr"/>
                      <a:r>
                        <a:rPr lang="en-US" sz="2400" dirty="0">
                          <a:latin typeface="Times New Roman" pitchFamily="18" charset="0"/>
                          <a:cs typeface="Times New Roman" pitchFamily="18" charset="0"/>
                        </a:rPr>
                        <a:t>BrCH</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CO</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H</a:t>
                      </a: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2400">
                          <a:latin typeface="Times New Roman" pitchFamily="18" charset="0"/>
                          <a:cs typeface="Times New Roman" pitchFamily="18" charset="0"/>
                        </a:rPr>
                        <a:t>2.90</a:t>
                      </a: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endParaRPr lang="en-US" sz="2400">
                        <a:latin typeface="Times New Roman" pitchFamily="18" charset="0"/>
                        <a:cs typeface="Times New Roman" pitchFamily="18" charset="0"/>
                      </a:endParaRP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2400">
                          <a:latin typeface="Times New Roman" pitchFamily="18" charset="0"/>
                          <a:cs typeface="Times New Roman" pitchFamily="18" charset="0"/>
                        </a:rPr>
                        <a:t>C</a:t>
                      </a:r>
                      <a:r>
                        <a:rPr lang="en-US" sz="2400" baseline="-25000">
                          <a:latin typeface="Times New Roman" pitchFamily="18" charset="0"/>
                          <a:cs typeface="Times New Roman" pitchFamily="18" charset="0"/>
                        </a:rPr>
                        <a:t>6</a:t>
                      </a:r>
                      <a:r>
                        <a:rPr lang="en-US" sz="2400">
                          <a:latin typeface="Times New Roman" pitchFamily="18" charset="0"/>
                          <a:cs typeface="Times New Roman" pitchFamily="18" charset="0"/>
                        </a:rPr>
                        <a:t>H</a:t>
                      </a:r>
                      <a:r>
                        <a:rPr lang="en-US" sz="2400" baseline="-25000">
                          <a:latin typeface="Times New Roman" pitchFamily="18" charset="0"/>
                          <a:cs typeface="Times New Roman" pitchFamily="18" charset="0"/>
                        </a:rPr>
                        <a:t>5</a:t>
                      </a:r>
                      <a:r>
                        <a:rPr lang="en-US" sz="2400">
                          <a:latin typeface="Times New Roman" pitchFamily="18" charset="0"/>
                          <a:cs typeface="Times New Roman" pitchFamily="18" charset="0"/>
                        </a:rPr>
                        <a:t>CO</a:t>
                      </a:r>
                      <a:r>
                        <a:rPr lang="en-US" sz="2400" baseline="-25000">
                          <a:latin typeface="Times New Roman" pitchFamily="18" charset="0"/>
                          <a:cs typeface="Times New Roman" pitchFamily="18" charset="0"/>
                        </a:rPr>
                        <a:t>2</a:t>
                      </a:r>
                      <a:r>
                        <a:rPr lang="en-US" sz="2400">
                          <a:latin typeface="Times New Roman" pitchFamily="18" charset="0"/>
                          <a:cs typeface="Times New Roman" pitchFamily="18" charset="0"/>
                        </a:rPr>
                        <a:t>H</a:t>
                      </a: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2400">
                          <a:latin typeface="Times New Roman" pitchFamily="18" charset="0"/>
                          <a:cs typeface="Times New Roman" pitchFamily="18" charset="0"/>
                        </a:rPr>
                        <a:t>4.20</a:t>
                      </a: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695325">
                <a:tc>
                  <a:txBody>
                    <a:bodyPr/>
                    <a:lstStyle/>
                    <a:p>
                      <a:pPr algn="ctr" fontAlgn="ctr"/>
                      <a:r>
                        <a:rPr lang="en-US" sz="2400" dirty="0">
                          <a:latin typeface="Times New Roman" pitchFamily="18" charset="0"/>
                          <a:cs typeface="Times New Roman" pitchFamily="18" charset="0"/>
                        </a:rPr>
                        <a:t>ICH</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CO</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H</a:t>
                      </a: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2400">
                          <a:latin typeface="Times New Roman" pitchFamily="18" charset="0"/>
                          <a:cs typeface="Times New Roman" pitchFamily="18" charset="0"/>
                        </a:rPr>
                        <a:t>3.10</a:t>
                      </a: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endParaRPr lang="en-US" sz="2400">
                        <a:latin typeface="Times New Roman" pitchFamily="18" charset="0"/>
                        <a:cs typeface="Times New Roman" pitchFamily="18" charset="0"/>
                      </a:endParaRP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2400">
                          <a:latin typeface="Times New Roman" pitchFamily="18" charset="0"/>
                          <a:cs typeface="Times New Roman" pitchFamily="18" charset="0"/>
                        </a:rPr>
                        <a:t>p-O</a:t>
                      </a:r>
                      <a:r>
                        <a:rPr lang="en-US" sz="2400" baseline="-25000">
                          <a:latin typeface="Times New Roman" pitchFamily="18" charset="0"/>
                          <a:cs typeface="Times New Roman" pitchFamily="18" charset="0"/>
                        </a:rPr>
                        <a:t>2</a:t>
                      </a:r>
                      <a:r>
                        <a:rPr lang="en-US" sz="2400">
                          <a:latin typeface="Times New Roman" pitchFamily="18" charset="0"/>
                          <a:cs typeface="Times New Roman" pitchFamily="18" charset="0"/>
                        </a:rPr>
                        <a:t>NC</a:t>
                      </a:r>
                      <a:r>
                        <a:rPr lang="en-US" sz="2400" baseline="-25000">
                          <a:latin typeface="Times New Roman" pitchFamily="18" charset="0"/>
                          <a:cs typeface="Times New Roman" pitchFamily="18" charset="0"/>
                        </a:rPr>
                        <a:t>6</a:t>
                      </a:r>
                      <a:r>
                        <a:rPr lang="en-US" sz="2400">
                          <a:latin typeface="Times New Roman" pitchFamily="18" charset="0"/>
                          <a:cs typeface="Times New Roman" pitchFamily="18" charset="0"/>
                        </a:rPr>
                        <a:t>H</a:t>
                      </a:r>
                      <a:r>
                        <a:rPr lang="en-US" sz="2400" baseline="-25000">
                          <a:latin typeface="Times New Roman" pitchFamily="18" charset="0"/>
                          <a:cs typeface="Times New Roman" pitchFamily="18" charset="0"/>
                        </a:rPr>
                        <a:t>4</a:t>
                      </a:r>
                      <a:r>
                        <a:rPr lang="en-US" sz="2400">
                          <a:latin typeface="Times New Roman" pitchFamily="18" charset="0"/>
                          <a:cs typeface="Times New Roman" pitchFamily="18" charset="0"/>
                        </a:rPr>
                        <a:t>CO</a:t>
                      </a:r>
                      <a:r>
                        <a:rPr lang="en-US" sz="2400" baseline="-25000">
                          <a:latin typeface="Times New Roman" pitchFamily="18" charset="0"/>
                          <a:cs typeface="Times New Roman" pitchFamily="18" charset="0"/>
                        </a:rPr>
                        <a:t>2</a:t>
                      </a:r>
                      <a:r>
                        <a:rPr lang="en-US" sz="2400">
                          <a:latin typeface="Times New Roman" pitchFamily="18" charset="0"/>
                          <a:cs typeface="Times New Roman" pitchFamily="18" charset="0"/>
                        </a:rPr>
                        <a:t>H</a:t>
                      </a: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c>
                  <a:txBody>
                    <a:bodyPr/>
                    <a:lstStyle/>
                    <a:p>
                      <a:pPr algn="ctr" fontAlgn="ctr"/>
                      <a:r>
                        <a:rPr lang="en-US" sz="2400">
                          <a:latin typeface="Times New Roman" pitchFamily="18" charset="0"/>
                          <a:cs typeface="Times New Roman" pitchFamily="18" charset="0"/>
                        </a:rPr>
                        <a:t>3.45</a:t>
                      </a: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FEFEF"/>
                    </a:solidFill>
                  </a:tcPr>
                </a:tc>
              </a:tr>
              <a:tr h="695325">
                <a:tc>
                  <a:txBody>
                    <a:bodyPr/>
                    <a:lstStyle/>
                    <a:p>
                      <a:pPr algn="ctr" fontAlgn="ctr"/>
                      <a:r>
                        <a:rPr lang="en-US" sz="2400" dirty="0">
                          <a:latin typeface="Times New Roman" pitchFamily="18" charset="0"/>
                          <a:cs typeface="Times New Roman" pitchFamily="18" charset="0"/>
                        </a:rPr>
                        <a:t>Cl</a:t>
                      </a:r>
                      <a:r>
                        <a:rPr lang="en-US" sz="2400" baseline="-25000" dirty="0">
                          <a:latin typeface="Times New Roman" pitchFamily="18" charset="0"/>
                          <a:cs typeface="Times New Roman" pitchFamily="18" charset="0"/>
                        </a:rPr>
                        <a:t>3</a:t>
                      </a:r>
                      <a:r>
                        <a:rPr lang="en-US" sz="2400" dirty="0">
                          <a:latin typeface="Times New Roman" pitchFamily="18" charset="0"/>
                          <a:cs typeface="Times New Roman" pitchFamily="18" charset="0"/>
                        </a:rPr>
                        <a:t>CCO</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H</a:t>
                      </a: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2400" dirty="0">
                          <a:latin typeface="Times New Roman" pitchFamily="18" charset="0"/>
                          <a:cs typeface="Times New Roman" pitchFamily="18" charset="0"/>
                        </a:rPr>
                        <a:t>0.77</a:t>
                      </a: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endParaRPr lang="en-US" sz="2400" dirty="0">
                        <a:latin typeface="Times New Roman" pitchFamily="18" charset="0"/>
                        <a:cs typeface="Times New Roman" pitchFamily="18" charset="0"/>
                      </a:endParaRP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2400" dirty="0">
                          <a:latin typeface="Times New Roman" pitchFamily="18" charset="0"/>
                          <a:cs typeface="Times New Roman" pitchFamily="18" charset="0"/>
                        </a:rPr>
                        <a:t>p-CH</a:t>
                      </a:r>
                      <a:r>
                        <a:rPr lang="en-US" sz="2400" baseline="-25000" dirty="0">
                          <a:latin typeface="Times New Roman" pitchFamily="18" charset="0"/>
                          <a:cs typeface="Times New Roman" pitchFamily="18" charset="0"/>
                        </a:rPr>
                        <a:t>3</a:t>
                      </a:r>
                      <a:r>
                        <a:rPr lang="en-US" sz="2400" dirty="0">
                          <a:latin typeface="Times New Roman" pitchFamily="18" charset="0"/>
                          <a:cs typeface="Times New Roman" pitchFamily="18" charset="0"/>
                        </a:rPr>
                        <a:t>OC</a:t>
                      </a:r>
                      <a:r>
                        <a:rPr lang="en-US" sz="2400" baseline="-25000" dirty="0">
                          <a:latin typeface="Times New Roman" pitchFamily="18" charset="0"/>
                          <a:cs typeface="Times New Roman" pitchFamily="18" charset="0"/>
                        </a:rPr>
                        <a:t>6</a:t>
                      </a:r>
                      <a:r>
                        <a:rPr lang="en-US" sz="2400" dirty="0">
                          <a:latin typeface="Times New Roman" pitchFamily="18" charset="0"/>
                          <a:cs typeface="Times New Roman" pitchFamily="18" charset="0"/>
                        </a:rPr>
                        <a:t>H</a:t>
                      </a:r>
                      <a:r>
                        <a:rPr lang="en-US" sz="2400" baseline="-25000" dirty="0">
                          <a:latin typeface="Times New Roman" pitchFamily="18" charset="0"/>
                          <a:cs typeface="Times New Roman" pitchFamily="18" charset="0"/>
                        </a:rPr>
                        <a:t>4</a:t>
                      </a:r>
                      <a:r>
                        <a:rPr lang="en-US" sz="2400" dirty="0">
                          <a:latin typeface="Times New Roman" pitchFamily="18" charset="0"/>
                          <a:cs typeface="Times New Roman" pitchFamily="18" charset="0"/>
                        </a:rPr>
                        <a:t>CO</a:t>
                      </a:r>
                      <a:r>
                        <a:rPr lang="en-US" sz="2400" baseline="-25000" dirty="0">
                          <a:latin typeface="Times New Roman" pitchFamily="18" charset="0"/>
                          <a:cs typeface="Times New Roman" pitchFamily="18" charset="0"/>
                        </a:rPr>
                        <a:t>2</a:t>
                      </a:r>
                      <a:r>
                        <a:rPr lang="en-US" sz="2400" dirty="0">
                          <a:latin typeface="Times New Roman" pitchFamily="18" charset="0"/>
                          <a:cs typeface="Times New Roman" pitchFamily="18" charset="0"/>
                        </a:rPr>
                        <a:t>H</a:t>
                      </a: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ctr" fontAlgn="ctr"/>
                      <a:r>
                        <a:rPr lang="en-US" sz="2400" dirty="0">
                          <a:latin typeface="Times New Roman" pitchFamily="18" charset="0"/>
                          <a:cs typeface="Times New Roman" pitchFamily="18" charset="0"/>
                        </a:rPr>
                        <a:t>4.45</a:t>
                      </a:r>
                    </a:p>
                  </a:txBody>
                  <a:tcPr marL="19050" marR="19050" marT="19050" marB="19050" anchor="ctr">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09601"/>
            <a:ext cx="8229600" cy="3662541"/>
          </a:xfrm>
          <a:prstGeom prst="rect">
            <a:avLst/>
          </a:prstGeom>
        </p:spPr>
        <p:txBody>
          <a:bodyPr wrap="square">
            <a:spAutoFit/>
          </a:bodyPr>
          <a:lstStyle/>
          <a:p>
            <a:pPr algn="just"/>
            <a:r>
              <a:rPr lang="en-US" sz="2800" dirty="0" smtClean="0">
                <a:latin typeface="Times New Roman" pitchFamily="18" charset="0"/>
                <a:cs typeface="Times New Roman" pitchFamily="18" charset="0"/>
              </a:rPr>
              <a:t>    Why </a:t>
            </a:r>
            <a:r>
              <a:rPr lang="en-US" sz="2800" dirty="0">
                <a:latin typeface="Times New Roman" pitchFamily="18" charset="0"/>
                <a:cs typeface="Times New Roman" pitchFamily="18" charset="0"/>
              </a:rPr>
              <a:t>should the presence of a carbonyl group adjacent to a hydroxyl group have such a profound effect on the acidity of the hydroxyl proton? To answer this question we must return to the nature of acid-base </a:t>
            </a:r>
            <a:r>
              <a:rPr lang="en-US" sz="2800" dirty="0" err="1">
                <a:latin typeface="Times New Roman" pitchFamily="18" charset="0"/>
                <a:cs typeface="Times New Roman" pitchFamily="18" charset="0"/>
              </a:rPr>
              <a:t>equilibria</a:t>
            </a:r>
            <a:r>
              <a:rPr lang="en-US" sz="2800" dirty="0">
                <a:latin typeface="Times New Roman" pitchFamily="18" charset="0"/>
                <a:cs typeface="Times New Roman" pitchFamily="18" charset="0"/>
              </a:rPr>
              <a:t> and the definition of </a:t>
            </a:r>
            <a:r>
              <a:rPr lang="en-US" sz="2800" dirty="0" err="1">
                <a:latin typeface="Times New Roman" pitchFamily="18" charset="0"/>
                <a:cs typeface="Times New Roman" pitchFamily="18" charset="0"/>
              </a:rPr>
              <a:t>pK</a:t>
            </a:r>
            <a:r>
              <a:rPr lang="en-US" sz="2800" baseline="-25000" dirty="0" err="1">
                <a:latin typeface="Times New Roman" pitchFamily="18" charset="0"/>
                <a:cs typeface="Times New Roman" pitchFamily="18" charset="0"/>
              </a:rPr>
              <a:t>a</a:t>
            </a:r>
            <a:r>
              <a:rPr lang="en-US" sz="2800" dirty="0">
                <a:latin typeface="Times New Roman" pitchFamily="18" charset="0"/>
                <a:cs typeface="Times New Roman" pitchFamily="18" charset="0"/>
              </a:rPr>
              <a:t> , illustrated by the general equations given below. These relationships were described in an </a:t>
            </a:r>
            <a:r>
              <a:rPr lang="en-US" sz="2800" dirty="0">
                <a:latin typeface="Times New Roman" pitchFamily="18" charset="0"/>
                <a:cs typeface="Times New Roman" pitchFamily="18" charset="0"/>
                <a:hlinkClick r:id="rId2"/>
              </a:rPr>
              <a:t>previous section</a:t>
            </a:r>
            <a:r>
              <a:rPr lang="en-US" sz="2800" dirty="0">
                <a:latin typeface="Times New Roman" pitchFamily="18" charset="0"/>
                <a:cs typeface="Times New Roman" pitchFamily="18" charset="0"/>
              </a:rPr>
              <a:t> of this text.</a:t>
            </a:r>
          </a:p>
          <a:p>
            <a:r>
              <a:rPr lang="en-US" dirty="0" smtClean="0"/>
              <a:t/>
            </a:r>
            <a:br>
              <a:rPr lang="en-US" dirty="0" smtClean="0"/>
            </a:br>
            <a:endParaRPr lang="en-US" dirty="0"/>
          </a:p>
        </p:txBody>
      </p:sp>
      <p:sp>
        <p:nvSpPr>
          <p:cNvPr id="1638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ahoma" pitchFamily="34" charset="0"/>
                <a:cs typeface="Tahoma" pitchFamily="34" charset="0"/>
              </a:rPr>
              <a:t>this text.</a:t>
            </a: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ahoma" pitchFamily="34" charset="0"/>
                <a:cs typeface="Tahoma" pitchFamily="34" charset="0"/>
              </a:rPr>
              <a:t>  </a:t>
            </a:r>
            <a:endParaRPr kumimoji="0" lang="en-US" sz="2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600" b="0" i="0" u="none" strike="noStrike" cap="none" normalizeH="0" baseline="0" smtClean="0">
                <a:ln>
                  <a:noFill/>
                </a:ln>
                <a:solidFill>
                  <a:srgbClr val="000000"/>
                </a:solidFill>
                <a:effectLst/>
                <a:latin typeface="Tahoma" pitchFamily="34" charset="0"/>
                <a:cs typeface="Tahoma" pitchFamily="34" charset="0"/>
              </a:rPr>
              <a:t>  </a:t>
            </a:r>
            <a:endParaRPr kumimoji="0" lang="en-US" sz="27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700" b="0" i="0" u="none" strike="noStrike" cap="none" normalizeH="0" baseline="0" smtClean="0">
                <a:ln>
                  <a:noFill/>
                </a:ln>
                <a:solidFill>
                  <a:srgbClr val="000000"/>
                </a:solidFill>
                <a:effectLst/>
                <a:latin typeface="Tahoma" pitchFamily="34" charset="0"/>
                <a:cs typeface="Tahoma" pitchFamily="34" charset="0"/>
              </a:rPr>
              <a:t/>
            </a:r>
            <a:br>
              <a:rPr kumimoji="0" lang="en-US" sz="2700" b="0" i="0" u="none" strike="noStrike" cap="none" normalizeH="0" baseline="0" smtClean="0">
                <a:ln>
                  <a:noFill/>
                </a:ln>
                <a:solidFill>
                  <a:srgbClr val="000000"/>
                </a:solidFill>
                <a:effectLst/>
                <a:latin typeface="Tahoma" pitchFamily="34" charset="0"/>
                <a:cs typeface="Tahoma" pitchFamily="34" charset="0"/>
              </a:rPr>
            </a:br>
            <a:endParaRPr kumimoji="0" lang="en-US" sz="2700" b="0" i="0" u="none" strike="noStrike" cap="none" normalizeH="0" baseline="0" smtClean="0">
              <a:ln>
                <a:noFill/>
              </a:ln>
              <a:solidFill>
                <a:srgbClr val="000000"/>
              </a:solidFill>
              <a:effectLst/>
              <a:latin typeface="Tahoma" pitchFamily="34" charset="0"/>
              <a:cs typeface="Tahoma" pitchFamily="34" charset="0"/>
            </a:endParaRPr>
          </a:p>
        </p:txBody>
      </p:sp>
      <p:pic>
        <p:nvPicPr>
          <p:cNvPr id="16386" name="Picture 2" descr="acbsKeq.gif"/>
          <p:cNvPicPr>
            <a:picLocks noChangeAspect="1" noChangeArrowheads="1"/>
          </p:cNvPicPr>
          <p:nvPr/>
        </p:nvPicPr>
        <p:blipFill>
          <a:blip r:embed="rId3"/>
          <a:srcRect/>
          <a:stretch>
            <a:fillRect/>
          </a:stretch>
        </p:blipFill>
        <p:spPr bwMode="auto">
          <a:xfrm>
            <a:off x="2362200" y="3581400"/>
            <a:ext cx="5181600" cy="1638300"/>
          </a:xfrm>
          <a:prstGeom prst="rect">
            <a:avLst/>
          </a:prstGeom>
          <a:noFill/>
        </p:spPr>
      </p:pic>
      <p:pic>
        <p:nvPicPr>
          <p:cNvPr id="16387" name="Picture 3" descr="acbspKa.gif"/>
          <p:cNvPicPr>
            <a:picLocks noChangeAspect="1" noChangeArrowheads="1"/>
          </p:cNvPicPr>
          <p:nvPr/>
        </p:nvPicPr>
        <p:blipFill>
          <a:blip r:embed="rId4"/>
          <a:srcRect/>
          <a:stretch>
            <a:fillRect/>
          </a:stretch>
        </p:blipFill>
        <p:spPr bwMode="auto">
          <a:xfrm>
            <a:off x="2514600" y="5181600"/>
            <a:ext cx="5029200" cy="88582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457201"/>
            <a:ext cx="7620000" cy="6555641"/>
          </a:xfrm>
          <a:prstGeom prst="rect">
            <a:avLst/>
          </a:prstGeom>
        </p:spPr>
        <p:txBody>
          <a:bodyPr wrap="square">
            <a:spAutoFit/>
          </a:bodyPr>
          <a:lstStyle/>
          <a:p>
            <a:pPr algn="just"/>
            <a:r>
              <a:rPr lang="en-US" sz="2400" dirty="0">
                <a:latin typeface="Times New Roman" pitchFamily="18" charset="0"/>
                <a:cs typeface="Times New Roman" pitchFamily="18" charset="0"/>
              </a:rPr>
              <a:t>We know that an equilibrium favors the thermodynamically more stable side, and that the magnitude of the equilibrium constant reflects the energy difference between the components of each side. In an acid base equilibrium the equilibrium always favors the weaker acid and base (these are the more stable components). Water is the standard base used for </a:t>
            </a:r>
            <a:r>
              <a:rPr lang="en-US" sz="2400" dirty="0" err="1">
                <a:latin typeface="Times New Roman" pitchFamily="18" charset="0"/>
                <a:cs typeface="Times New Roman" pitchFamily="18" charset="0"/>
              </a:rPr>
              <a:t>pK</a:t>
            </a:r>
            <a:r>
              <a:rPr lang="en-US" sz="2400" baseline="-25000" dirty="0" err="1">
                <a:latin typeface="Times New Roman" pitchFamily="18" charset="0"/>
                <a:cs typeface="Times New Roman" pitchFamily="18" charset="0"/>
              </a:rPr>
              <a:t>a</a:t>
            </a:r>
            <a:r>
              <a:rPr lang="en-US" sz="2400" dirty="0">
                <a:latin typeface="Times New Roman" pitchFamily="18" charset="0"/>
                <a:cs typeface="Times New Roman" pitchFamily="18" charset="0"/>
              </a:rPr>
              <a:t> measurements; consequently, anything that stabilizes the conjugate base (A:</a:t>
            </a:r>
            <a:r>
              <a:rPr lang="en-US" sz="2400" baseline="30000" dirty="0">
                <a:latin typeface="Times New Roman" pitchFamily="18" charset="0"/>
                <a:cs typeface="Times New Roman" pitchFamily="18" charset="0"/>
              </a:rPr>
              <a:t>(–)</a:t>
            </a:r>
            <a:r>
              <a:rPr lang="en-US" sz="2400" dirty="0">
                <a:latin typeface="Times New Roman" pitchFamily="18" charset="0"/>
                <a:cs typeface="Times New Roman" pitchFamily="18" charset="0"/>
              </a:rPr>
              <a:t>) of an acid will necessarily make that acid (H–A) stronger and shift the equilibrium to the right. Both the carboxyl group and the </a:t>
            </a:r>
            <a:r>
              <a:rPr lang="en-US" sz="2400" dirty="0" err="1">
                <a:latin typeface="Times New Roman" pitchFamily="18" charset="0"/>
                <a:cs typeface="Times New Roman" pitchFamily="18" charset="0"/>
              </a:rPr>
              <a:t>carboxylate</a:t>
            </a:r>
            <a:r>
              <a:rPr lang="en-US" sz="2400" dirty="0">
                <a:latin typeface="Times New Roman" pitchFamily="18" charset="0"/>
                <a:cs typeface="Times New Roman" pitchFamily="18" charset="0"/>
              </a:rPr>
              <a:t> anion are stabilized by resonance, but the stabilization of the anion is much greater than that of the neutral function, as shown in the following diagram. In the </a:t>
            </a:r>
            <a:r>
              <a:rPr lang="en-US" sz="2400" dirty="0" err="1">
                <a:latin typeface="Times New Roman" pitchFamily="18" charset="0"/>
                <a:cs typeface="Times New Roman" pitchFamily="18" charset="0"/>
              </a:rPr>
              <a:t>carboxylate</a:t>
            </a:r>
            <a:r>
              <a:rPr lang="en-US" sz="2400" dirty="0">
                <a:latin typeface="Times New Roman" pitchFamily="18" charset="0"/>
                <a:cs typeface="Times New Roman" pitchFamily="18" charset="0"/>
              </a:rPr>
              <a:t> anion the two contributing structures have equal weight in the hybrid, and the C–O bonds are of equal length (between a double and a single bond). </a:t>
            </a:r>
          </a:p>
          <a:p>
            <a:r>
              <a:rPr lang="en-US" dirty="0" smtClean="0"/>
              <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328936"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ahoma" pitchFamily="34" charset="0"/>
                <a:cs typeface="Tahoma" pitchFamily="34" charset="0"/>
              </a:rPr>
              <a:t>  </a:t>
            </a:r>
            <a:endParaRPr kumimoji="0" lang="en-US" sz="15400" b="0" i="0" u="none" strike="noStrike" cap="none" normalizeH="0" baseline="0" dirty="0" smtClean="0">
              <a:ln>
                <a:noFill/>
              </a:ln>
              <a:solidFill>
                <a:srgbClr val="000000"/>
              </a:solidFill>
              <a:effectLst/>
              <a:latin typeface="Tahoma" pitchFamily="34" charset="0"/>
              <a:cs typeface="Tahoma" pitchFamily="34" charset="0"/>
            </a:endParaRPr>
          </a:p>
        </p:txBody>
      </p:sp>
      <p:pic>
        <p:nvPicPr>
          <p:cNvPr id="17410" name="Picture 2" descr="carbres1.gif"/>
          <p:cNvPicPr>
            <a:picLocks noChangeAspect="1" noChangeArrowheads="1"/>
          </p:cNvPicPr>
          <p:nvPr/>
        </p:nvPicPr>
        <p:blipFill>
          <a:blip r:embed="rId2"/>
          <a:srcRect/>
          <a:stretch>
            <a:fillRect/>
          </a:stretch>
        </p:blipFill>
        <p:spPr bwMode="auto">
          <a:xfrm>
            <a:off x="609600" y="533400"/>
            <a:ext cx="7848600" cy="47244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457199" y="609600"/>
            <a:ext cx="8077201" cy="3539430"/>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algn="just"/>
            <a:r>
              <a:rPr lang="en-US" sz="2800" b="1" dirty="0">
                <a:latin typeface="Times New Roman" pitchFamily="18" charset="0"/>
                <a:cs typeface="Times New Roman" pitchFamily="18" charset="0"/>
              </a:rPr>
              <a:t>Structure of the carboxyl acid group</a:t>
            </a:r>
          </a:p>
          <a:p>
            <a:pPr algn="just"/>
            <a:r>
              <a:rPr lang="en-US" sz="2800" dirty="0" smtClean="0">
                <a:latin typeface="Times New Roman" pitchFamily="18" charset="0"/>
                <a:cs typeface="Times New Roman" pitchFamily="18" charset="0"/>
              </a:rPr>
              <a:t>      Carboxylic </a:t>
            </a:r>
            <a:r>
              <a:rPr lang="en-US" sz="2800" dirty="0">
                <a:latin typeface="Times New Roman" pitchFamily="18" charset="0"/>
                <a:cs typeface="Times New Roman" pitchFamily="18" charset="0"/>
              </a:rPr>
              <a:t>acids are organic compounds which incorporate a carboxyl functional group, CO</a:t>
            </a:r>
            <a:r>
              <a:rPr lang="en-US" sz="2800" baseline="-25000" dirty="0">
                <a:latin typeface="Times New Roman" pitchFamily="18" charset="0"/>
                <a:cs typeface="Times New Roman" pitchFamily="18" charset="0"/>
              </a:rPr>
              <a:t>2</a:t>
            </a:r>
            <a:r>
              <a:rPr lang="en-US" sz="2800" dirty="0">
                <a:latin typeface="Times New Roman" pitchFamily="18" charset="0"/>
                <a:cs typeface="Times New Roman" pitchFamily="18" charset="0"/>
              </a:rPr>
              <a:t>H. The name carboxyl comes from the fact that a carbonyl and a hydroxyl group are attached to the same carbon.</a:t>
            </a:r>
          </a:p>
          <a:p>
            <a:r>
              <a:rPr lang="en-US" sz="1200" dirty="0" smtClean="0"/>
              <a:t/>
            </a:r>
            <a:br>
              <a:rPr lang="en-US" sz="1200" dirty="0" smtClean="0"/>
            </a:br>
            <a:endParaRPr kumimoji="0" lang="en-US" sz="7800" b="0" i="0" u="none" strike="noStrike" cap="none" normalizeH="0" baseline="0" dirty="0" smtClean="0">
              <a:ln>
                <a:noFill/>
              </a:ln>
              <a:solidFill>
                <a:srgbClr val="000000"/>
              </a:solidFill>
              <a:effectLst/>
              <a:latin typeface="Tahoma" pitchFamily="34" charset="0"/>
              <a:cs typeface="Tahoma" pitchFamily="34" charset="0"/>
            </a:endParaRPr>
          </a:p>
        </p:txBody>
      </p:sp>
      <p:pic>
        <p:nvPicPr>
          <p:cNvPr id="21506" name="Picture 2" descr="1.jpg"/>
          <p:cNvPicPr>
            <a:picLocks noChangeAspect="1" noChangeArrowheads="1"/>
          </p:cNvPicPr>
          <p:nvPr/>
        </p:nvPicPr>
        <p:blipFill>
          <a:blip r:embed="rId2"/>
          <a:srcRect/>
          <a:stretch>
            <a:fillRect/>
          </a:stretch>
        </p:blipFill>
        <p:spPr bwMode="auto">
          <a:xfrm>
            <a:off x="1295400" y="3048000"/>
            <a:ext cx="6934200" cy="24384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85800"/>
            <a:ext cx="7924800" cy="2862322"/>
          </a:xfrm>
          <a:prstGeom prst="rect">
            <a:avLst/>
          </a:prstGeom>
        </p:spPr>
        <p:txBody>
          <a:bodyPr wrap="square">
            <a:spAutoFit/>
          </a:bodyPr>
          <a:lstStyle/>
          <a:p>
            <a:pPr algn="just"/>
            <a:r>
              <a:rPr lang="en-US" dirty="0" smtClean="0"/>
              <a:t>     </a:t>
            </a: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carbon and oxygen in the carbonyl are both sp</a:t>
            </a:r>
            <a:r>
              <a:rPr lang="en-US" sz="2400" baseline="30000" dirty="0">
                <a:latin typeface="Times New Roman" pitchFamily="18" charset="0"/>
                <a:cs typeface="Times New Roman" pitchFamily="18" charset="0"/>
              </a:rPr>
              <a:t>2</a:t>
            </a:r>
            <a:r>
              <a:rPr lang="en-US" sz="2400" dirty="0">
                <a:latin typeface="Times New Roman" pitchFamily="18" charset="0"/>
                <a:cs typeface="Times New Roman" pitchFamily="18" charset="0"/>
              </a:rPr>
              <a:t> hybridized which give a carbonyl group a basic </a:t>
            </a:r>
            <a:r>
              <a:rPr lang="en-US" sz="2400" dirty="0" err="1">
                <a:latin typeface="Times New Roman" pitchFamily="18" charset="0"/>
                <a:cs typeface="Times New Roman" pitchFamily="18" charset="0"/>
              </a:rPr>
              <a:t>trigonal</a:t>
            </a:r>
            <a:r>
              <a:rPr lang="en-US" sz="2400" dirty="0">
                <a:latin typeface="Times New Roman" pitchFamily="18" charset="0"/>
                <a:cs typeface="Times New Roman" pitchFamily="18" charset="0"/>
              </a:rPr>
              <a:t> shape. The hydroxyl oxygen is also sp</a:t>
            </a:r>
            <a:r>
              <a:rPr lang="en-US" sz="2400" baseline="30000" dirty="0">
                <a:latin typeface="Times New Roman" pitchFamily="18" charset="0"/>
                <a:cs typeface="Times New Roman" pitchFamily="18" charset="0"/>
              </a:rPr>
              <a:t>2</a:t>
            </a:r>
            <a:r>
              <a:rPr lang="en-US" sz="2400" dirty="0">
                <a:latin typeface="Times New Roman" pitchFamily="18" charset="0"/>
                <a:cs typeface="Times New Roman" pitchFamily="18" charset="0"/>
              </a:rPr>
              <a:t> hybridized which allows one of its lone pair electrons to conjugate with the pi system of the carbonyl group. This make the carboxyl group planar an can represented with the following resonance structure.</a:t>
            </a:r>
          </a:p>
          <a:p>
            <a:r>
              <a:rPr lang="en-US" dirty="0" smtClean="0"/>
              <a:t/>
            </a:r>
            <a:br>
              <a:rPr lang="en-US" dirty="0" smtClean="0"/>
            </a:br>
            <a:endParaRPr lang="en-US" dirty="0"/>
          </a:p>
        </p:txBody>
      </p:sp>
      <p:pic>
        <p:nvPicPr>
          <p:cNvPr id="22530" name="Picture 2" descr="2a.jpg"/>
          <p:cNvPicPr>
            <a:picLocks noChangeAspect="1" noChangeArrowheads="1"/>
          </p:cNvPicPr>
          <p:nvPr/>
        </p:nvPicPr>
        <p:blipFill>
          <a:blip r:embed="rId2"/>
          <a:srcRect/>
          <a:stretch>
            <a:fillRect/>
          </a:stretch>
        </p:blipFill>
        <p:spPr bwMode="auto">
          <a:xfrm>
            <a:off x="2590800" y="3276600"/>
            <a:ext cx="3429000" cy="23622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ahoma" pitchFamily="34" charset="0"/>
                <a:cs typeface="Tahoma" pitchFamily="34" charset="0"/>
              </a:rPr>
              <a:t>structure.</a:t>
            </a: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ahoma" pitchFamily="34" charset="0"/>
                <a:cs typeface="Tahoma" pitchFamily="34" charset="0"/>
              </a:rPr>
              <a:t>  </a:t>
            </a:r>
            <a:endParaRPr kumimoji="0" lang="en-US" sz="61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100" b="0" i="0" u="none" strike="noStrike" cap="none" normalizeH="0" baseline="0" smtClean="0">
                <a:ln>
                  <a:noFill/>
                </a:ln>
                <a:solidFill>
                  <a:srgbClr val="000000"/>
                </a:solidFill>
                <a:effectLst/>
                <a:latin typeface="Tahoma" pitchFamily="34" charset="0"/>
                <a:cs typeface="Tahoma" pitchFamily="34" charset="0"/>
              </a:rPr>
              <a:t>  </a:t>
            </a:r>
            <a:endParaRPr kumimoji="0" lang="en-US" sz="84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8400" b="0" i="0" u="none" strike="noStrike" cap="none" normalizeH="0" baseline="0" smtClean="0">
                <a:ln>
                  <a:noFill/>
                </a:ln>
                <a:solidFill>
                  <a:srgbClr val="000000"/>
                </a:solidFill>
                <a:effectLst/>
                <a:latin typeface="Tahoma" pitchFamily="34" charset="0"/>
                <a:cs typeface="Tahoma" pitchFamily="34" charset="0"/>
              </a:rPr>
              <a:t/>
            </a:r>
            <a:br>
              <a:rPr kumimoji="0" lang="en-US" sz="8400" b="0" i="0" u="none" strike="noStrike" cap="none" normalizeH="0" baseline="0" smtClean="0">
                <a:ln>
                  <a:noFill/>
                </a:ln>
                <a:solidFill>
                  <a:srgbClr val="000000"/>
                </a:solidFill>
                <a:effectLst/>
                <a:latin typeface="Tahoma" pitchFamily="34" charset="0"/>
                <a:cs typeface="Tahoma" pitchFamily="34" charset="0"/>
              </a:rPr>
            </a:br>
            <a:endParaRPr kumimoji="0" lang="en-US" sz="8400" b="0" i="0" u="none" strike="noStrike" cap="none" normalizeH="0" baseline="0" smtClean="0">
              <a:ln>
                <a:noFill/>
              </a:ln>
              <a:solidFill>
                <a:srgbClr val="000000"/>
              </a:solidFill>
              <a:effectLst/>
              <a:latin typeface="Tahoma" pitchFamily="34" charset="0"/>
              <a:cs typeface="Tahoma" pitchFamily="34" charset="0"/>
            </a:endParaRPr>
          </a:p>
        </p:txBody>
      </p:sp>
      <p:pic>
        <p:nvPicPr>
          <p:cNvPr id="23554" name="Picture 2" descr="2a.jpg"/>
          <p:cNvPicPr>
            <a:picLocks noChangeAspect="1" noChangeArrowheads="1"/>
          </p:cNvPicPr>
          <p:nvPr/>
        </p:nvPicPr>
        <p:blipFill>
          <a:blip r:embed="rId2"/>
          <a:srcRect/>
          <a:stretch>
            <a:fillRect/>
          </a:stretch>
        </p:blipFill>
        <p:spPr bwMode="auto">
          <a:xfrm>
            <a:off x="163513" y="-1516063"/>
            <a:ext cx="1438275" cy="971550"/>
          </a:xfrm>
          <a:prstGeom prst="rect">
            <a:avLst/>
          </a:prstGeom>
          <a:noFill/>
        </p:spPr>
      </p:pic>
      <p:pic>
        <p:nvPicPr>
          <p:cNvPr id="23555" name="Picture 3" descr="3.jpg"/>
          <p:cNvPicPr>
            <a:picLocks noChangeAspect="1" noChangeArrowheads="1"/>
          </p:cNvPicPr>
          <p:nvPr/>
        </p:nvPicPr>
        <p:blipFill>
          <a:blip r:embed="rId3"/>
          <a:srcRect/>
          <a:stretch>
            <a:fillRect/>
          </a:stretch>
        </p:blipFill>
        <p:spPr bwMode="auto">
          <a:xfrm>
            <a:off x="838200" y="609600"/>
            <a:ext cx="7315200" cy="2247900"/>
          </a:xfrm>
          <a:prstGeom prst="rect">
            <a:avLst/>
          </a:prstGeom>
          <a:noFill/>
        </p:spPr>
      </p:pic>
      <p:sp>
        <p:nvSpPr>
          <p:cNvPr id="5" name="Rectangle 4"/>
          <p:cNvSpPr/>
          <p:nvPr/>
        </p:nvSpPr>
        <p:spPr>
          <a:xfrm>
            <a:off x="762000" y="3200400"/>
            <a:ext cx="7162800" cy="2123658"/>
          </a:xfrm>
          <a:prstGeom prst="rect">
            <a:avLst/>
          </a:prstGeom>
        </p:spPr>
        <p:txBody>
          <a:bodyPr wrap="square">
            <a:spAutoFit/>
          </a:bodyPr>
          <a:lstStyle/>
          <a:p>
            <a:pPr algn="just"/>
            <a:r>
              <a:rPr lang="en-US" dirty="0" smtClean="0"/>
              <a:t>      </a:t>
            </a:r>
            <a:r>
              <a:rPr lang="en-US" sz="2400" dirty="0" smtClean="0">
                <a:latin typeface="Times New Roman" pitchFamily="18" charset="0"/>
                <a:cs typeface="Times New Roman" pitchFamily="18" charset="0"/>
              </a:rPr>
              <a:t>Carboxylic </a:t>
            </a:r>
            <a:r>
              <a:rPr lang="en-US" sz="2400" dirty="0">
                <a:latin typeface="Times New Roman" pitchFamily="18" charset="0"/>
                <a:cs typeface="Times New Roman" pitchFamily="18" charset="0"/>
              </a:rPr>
              <a:t>acids are named such because they can donate a hydrogen to produce a </a:t>
            </a:r>
            <a:r>
              <a:rPr lang="en-US" sz="2400" dirty="0" err="1">
                <a:latin typeface="Times New Roman" pitchFamily="18" charset="0"/>
                <a:cs typeface="Times New Roman" pitchFamily="18" charset="0"/>
              </a:rPr>
              <a:t>carboxylate</a:t>
            </a:r>
            <a:r>
              <a:rPr lang="en-US" sz="2400" dirty="0">
                <a:latin typeface="Times New Roman" pitchFamily="18" charset="0"/>
                <a:cs typeface="Times New Roman" pitchFamily="18" charset="0"/>
              </a:rPr>
              <a:t> ion. The factors which affect the acidity of carboxylic acids will be discussed later.</a:t>
            </a:r>
          </a:p>
          <a:p>
            <a:r>
              <a:rPr lang="en-US" dirty="0" smtClean="0"/>
              <a:t/>
            </a:r>
            <a:br>
              <a:rPr lang="en-US" dirty="0" smtClean="0"/>
            </a:b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312</Words>
  <Application>Microsoft Office PowerPoint</Application>
  <PresentationFormat>On-screen Show (4:3)</PresentationFormat>
  <Paragraphs>74</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Acidity constants</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by 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Acidity constants</dc:title>
  <dc:creator>welcome</dc:creator>
  <cp:lastModifiedBy>welcome</cp:lastModifiedBy>
  <cp:revision>4</cp:revision>
  <dcterms:created xsi:type="dcterms:W3CDTF">2020-08-18T04:13:44Z</dcterms:created>
  <dcterms:modified xsi:type="dcterms:W3CDTF">2020-08-18T04:48:24Z</dcterms:modified>
</cp:coreProperties>
</file>