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18201E-15E2-4A31-8631-62D2B89618B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8201E-15E2-4A31-8631-62D2B89618B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8201E-15E2-4A31-8631-62D2B89618B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8201E-15E2-4A31-8631-62D2B89618B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18201E-15E2-4A31-8631-62D2B89618B9}"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18201E-15E2-4A31-8631-62D2B89618B9}"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18201E-15E2-4A31-8631-62D2B89618B9}"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18201E-15E2-4A31-8631-62D2B89618B9}"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8201E-15E2-4A31-8631-62D2B89618B9}"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18201E-15E2-4A31-8631-62D2B89618B9}"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18201E-15E2-4A31-8631-62D2B89618B9}"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594EC-0550-47F8-9754-A25A3660E58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8201E-15E2-4A31-8631-62D2B89618B9}" type="datetimeFigureOut">
              <a:rPr lang="en-US" smtClean="0"/>
              <a:pPr/>
              <a:t>8/19/2020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594EC-0550-47F8-9754-A25A3660E5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masterorganicchemistry.com/2010/06/18/know-your-pka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masterorganicchemistry.com/2010/09/22/five-key-factors-that-influence-acidity/"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Comparison of acid Strengths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591696"/>
            <a:ext cx="9144000" cy="9811896"/>
          </a:xfrm>
          <a:prstGeom prst="rect">
            <a:avLst/>
          </a:prstGeom>
          <a:solidFill>
            <a:srgbClr val="FFFFFF"/>
          </a:solidFill>
          <a:ln w="9525">
            <a:noFill/>
            <a:miter lim="800000"/>
            <a:headEnd/>
            <a:tailEnd/>
          </a:ln>
          <a:effectLst/>
        </p:spPr>
        <p:txBody>
          <a:bodyPr vert="horz" wrap="square" lIns="0" tIns="179331" rIns="0" bIns="88872"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cs typeface="Times New Roman" pitchFamily="18" charset="0"/>
              </a:rPr>
              <a:t>Common Functional Groups in Organic Chemistry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In organic chemistry, functional groups (or reactive centers) are small structural units within molecules that dictate how most of the compound’s chemical reactions occur. Know these common functional groups you will run into in organic chemistry: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open-sans"/>
                <a:cs typeface="Arial" pitchFamily="34" charset="0"/>
              </a:rPr>
              <a:t>  </a:t>
            </a:r>
            <a:r>
              <a:rPr kumimoji="0" lang="en-US" sz="47600" b="0" i="0" u="none" strike="noStrike" cap="none" normalizeH="0" baseline="0" dirty="0" smtClean="0">
                <a:ln>
                  <a:noFill/>
                </a:ln>
                <a:solidFill>
                  <a:srgbClr val="000000"/>
                </a:solidFill>
                <a:effectLst/>
                <a:latin typeface="open-sans"/>
                <a:cs typeface="Arial" pitchFamily="34" charset="0"/>
              </a:rPr>
              <a:t> </a:t>
            </a:r>
            <a:r>
              <a:rPr kumimoji="0" lang="en-US" sz="1200" b="0" i="0" u="none" strike="noStrike" cap="none" normalizeH="0" baseline="0" dirty="0" smtClean="0">
                <a:ln>
                  <a:noFill/>
                </a:ln>
                <a:solidFill>
                  <a:srgbClr val="000000"/>
                </a:solidFill>
                <a:effectLst/>
                <a:latin typeface="open-sans"/>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open-sans"/>
                <a:cs typeface="Arial" pitchFamily="34" charset="0"/>
              </a:rPr>
              <a:t/>
            </a:r>
            <a:br>
              <a:rPr kumimoji="0" lang="en-US" sz="1200" b="0" i="0" u="none" strike="noStrike" cap="none" normalizeH="0" baseline="0" dirty="0" smtClean="0">
                <a:ln>
                  <a:noFill/>
                </a:ln>
                <a:solidFill>
                  <a:srgbClr val="000000"/>
                </a:solidFill>
                <a:effectLst/>
                <a:latin typeface="open-sans"/>
                <a:cs typeface="Arial" pitchFamily="34" charset="0"/>
              </a:rPr>
            </a:br>
            <a:endParaRPr kumimoji="0" lang="en-US" sz="1200" b="0" i="0" u="none" strike="noStrike" cap="none" normalizeH="0" baseline="0" dirty="0" smtClean="0">
              <a:ln>
                <a:noFill/>
              </a:ln>
              <a:solidFill>
                <a:srgbClr val="000000"/>
              </a:solidFill>
              <a:effectLst/>
              <a:latin typeface="open-sans"/>
              <a:cs typeface="Arial" pitchFamily="34" charset="0"/>
            </a:endParaRPr>
          </a:p>
        </p:txBody>
      </p:sp>
      <p:pic>
        <p:nvPicPr>
          <p:cNvPr id="22530" name="Picture 2" descr="image0.jpg"/>
          <p:cNvPicPr>
            <a:picLocks noChangeAspect="1" noChangeArrowheads="1"/>
          </p:cNvPicPr>
          <p:nvPr/>
        </p:nvPicPr>
        <p:blipFill>
          <a:blip r:embed="rId2"/>
          <a:srcRect/>
          <a:stretch>
            <a:fillRect/>
          </a:stretch>
        </p:blipFill>
        <p:spPr bwMode="auto">
          <a:xfrm>
            <a:off x="1295400" y="1828800"/>
            <a:ext cx="7162800" cy="5029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81000"/>
            <a:ext cx="7467600" cy="3785652"/>
          </a:xfrm>
          <a:prstGeom prst="rect">
            <a:avLst/>
          </a:prstGeom>
        </p:spPr>
        <p:txBody>
          <a:bodyPr wrap="square">
            <a:spAutoFit/>
          </a:bodyPr>
          <a:lstStyle/>
          <a:p>
            <a:pPr algn="just"/>
            <a:r>
              <a:rPr lang="en-US" sz="2400" b="1" dirty="0">
                <a:latin typeface="Times New Roman" pitchFamily="18" charset="0"/>
                <a:cs typeface="Times New Roman" pitchFamily="18" charset="0"/>
              </a:rPr>
              <a:t>Five Key Factors That Affect Acidity</a:t>
            </a:r>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Today </a:t>
            </a:r>
            <a:r>
              <a:rPr lang="en-US" sz="2400" dirty="0">
                <a:latin typeface="Times New Roman" pitchFamily="18" charset="0"/>
                <a:cs typeface="Times New Roman" pitchFamily="18" charset="0"/>
              </a:rPr>
              <a:t>we’ll talk about what’s behind the trends in acidity for different molecules and discuss the most important factors that determine these values.</a:t>
            </a:r>
          </a:p>
          <a:p>
            <a:pPr algn="just"/>
            <a:r>
              <a:rPr lang="en-US" sz="2400" dirty="0" smtClean="0">
                <a:latin typeface="Times New Roman" pitchFamily="18" charset="0"/>
                <a:cs typeface="Times New Roman" pitchFamily="18" charset="0"/>
              </a:rPr>
              <a:t>        I’ve </a:t>
            </a:r>
            <a:r>
              <a:rPr lang="en-US" sz="2400" dirty="0">
                <a:latin typeface="Times New Roman" pitchFamily="18" charset="0"/>
                <a:cs typeface="Times New Roman" pitchFamily="18" charset="0"/>
              </a:rPr>
              <a:t>written in </a:t>
            </a:r>
            <a:r>
              <a:rPr lang="en-US" sz="2400" dirty="0" err="1">
                <a:latin typeface="Times New Roman" pitchFamily="18" charset="0"/>
                <a:cs typeface="Times New Roman" pitchFamily="18" charset="0"/>
                <a:hlinkClick r:id="rId2"/>
              </a:rPr>
              <a:t>schoolmarmish</a:t>
            </a:r>
            <a:r>
              <a:rPr lang="en-US" sz="2400" dirty="0">
                <a:latin typeface="Times New Roman" pitchFamily="18" charset="0"/>
                <a:cs typeface="Times New Roman" pitchFamily="18" charset="0"/>
                <a:hlinkClick r:id="rId2"/>
              </a:rPr>
              <a:t> tones</a:t>
            </a:r>
            <a:r>
              <a:rPr lang="en-US" sz="2400" dirty="0">
                <a:latin typeface="Times New Roman" pitchFamily="18" charset="0"/>
                <a:cs typeface="Times New Roman" pitchFamily="18" charset="0"/>
              </a:rPr>
              <a:t> before about how </a:t>
            </a:r>
            <a:r>
              <a:rPr lang="en-US" sz="2400" dirty="0" err="1">
                <a:latin typeface="Times New Roman" pitchFamily="18" charset="0"/>
                <a:cs typeface="Times New Roman" pitchFamily="18" charset="0"/>
              </a:rPr>
              <a:t>pKa</a:t>
            </a:r>
            <a:r>
              <a:rPr lang="en-US" sz="2400" dirty="0">
                <a:latin typeface="Times New Roman" pitchFamily="18" charset="0"/>
                <a:cs typeface="Times New Roman" pitchFamily="18" charset="0"/>
              </a:rPr>
              <a:t> is one of the most important measures you can learn in organic chemistry, and not knowing some basic </a:t>
            </a:r>
            <a:r>
              <a:rPr lang="en-US" sz="2400" dirty="0" err="1">
                <a:latin typeface="Times New Roman" pitchFamily="18" charset="0"/>
                <a:cs typeface="Times New Roman" pitchFamily="18" charset="0"/>
              </a:rPr>
              <a:t>pKa</a:t>
            </a:r>
            <a:r>
              <a:rPr lang="en-US" sz="2400" dirty="0">
                <a:latin typeface="Times New Roman" pitchFamily="18" charset="0"/>
                <a:cs typeface="Times New Roman" pitchFamily="18" charset="0"/>
              </a:rPr>
              <a:t> values  before an exam is a lot like walking up to a poker table without knowing the values of the hands: you’re going to lose your shirt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04800" y="152400"/>
            <a:ext cx="8686800" cy="5170646"/>
          </a:xfrm>
          <a:prstGeom prst="rect">
            <a:avLst/>
          </a:prstGeom>
          <a:solidFill>
            <a:srgbClr val="FFFFFF"/>
          </a:solidFill>
          <a:ln w="9525">
            <a:noFill/>
            <a:miter lim="800000"/>
            <a:headEnd/>
            <a:tailEnd/>
          </a:ln>
          <a:effectLst/>
        </p:spPr>
        <p:txBody>
          <a:bodyPr vert="horz" wrap="square" lIns="133308"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Let’s quickly review the basics of acidity and </a:t>
            </a:r>
            <a:r>
              <a:rPr kumimoji="0" lang="en-US" sz="2400" b="0" i="0" u="none" strike="noStrike" cap="none" normalizeH="0" baseline="0" dirty="0" err="1" smtClean="0">
                <a:ln>
                  <a:noFill/>
                </a:ln>
                <a:solidFill>
                  <a:srgbClr val="212121"/>
                </a:solidFill>
                <a:effectLst/>
                <a:latin typeface="Times New Roman" pitchFamily="18" charset="0"/>
                <a:cs typeface="Times New Roman" pitchFamily="18" charset="0"/>
              </a:rPr>
              <a:t>basicity</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Here’s the condensed version:</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err="1" smtClean="0">
                <a:ln>
                  <a:noFill/>
                </a:ln>
                <a:solidFill>
                  <a:srgbClr val="212121"/>
                </a:solidFill>
                <a:effectLst/>
                <a:latin typeface="Times New Roman" pitchFamily="18" charset="0"/>
                <a:cs typeface="Times New Roman" pitchFamily="18" charset="0"/>
              </a:rPr>
              <a:t>Bronsted</a:t>
            </a:r>
            <a:r>
              <a:rPr kumimoji="0" lang="en-US" sz="2400" b="1" i="0" u="none" strike="noStrike" cap="none" normalizeH="0" baseline="0" dirty="0" smtClean="0">
                <a:ln>
                  <a:noFill/>
                </a:ln>
                <a:solidFill>
                  <a:srgbClr val="212121"/>
                </a:solidFill>
                <a:effectLst/>
                <a:latin typeface="Times New Roman" pitchFamily="18" charset="0"/>
                <a:cs typeface="Times New Roman" pitchFamily="18" charset="0"/>
              </a:rPr>
              <a:t> acids are proton donors, Lewis acids are electron pair acceptors</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Converse: </a:t>
            </a:r>
            <a:r>
              <a:rPr kumimoji="0" lang="en-US" sz="2400" b="0" i="0" u="none" strike="noStrike" cap="none" normalizeH="0" baseline="0" dirty="0" err="1" smtClean="0">
                <a:ln>
                  <a:noFill/>
                </a:ln>
                <a:solidFill>
                  <a:srgbClr val="212121"/>
                </a:solidFill>
                <a:effectLst/>
                <a:latin typeface="Times New Roman" pitchFamily="18" charset="0"/>
                <a:cs typeface="Times New Roman" pitchFamily="18" charset="0"/>
              </a:rPr>
              <a:t>Bronsted</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base = proton acceptor, Lewis base = electron pair donor.</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2400" b="1" i="0" u="none" strike="noStrike" cap="none" normalizeH="0" baseline="0" dirty="0" smtClean="0">
                <a:ln>
                  <a:noFill/>
                </a:ln>
                <a:solidFill>
                  <a:srgbClr val="212121"/>
                </a:solidFill>
                <a:effectLst/>
                <a:latin typeface="Times New Roman" pitchFamily="18" charset="0"/>
                <a:cs typeface="Times New Roman" pitchFamily="18" charset="0"/>
              </a:rPr>
              <a:t>A conjugate base is what you obtain when you remove a proton (H+) from a compound.</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For instance, HO</a:t>
            </a:r>
            <a:r>
              <a:rPr kumimoji="0" lang="en-US" sz="2400" b="0" i="0" u="none" strike="noStrike" cap="none" normalizeH="0" baseline="30000" dirty="0" smtClean="0">
                <a:ln>
                  <a:noFill/>
                </a:ln>
                <a:solidFill>
                  <a:srgbClr val="212121"/>
                </a:solidFill>
                <a:effectLst/>
                <a:latin typeface="Times New Roman" pitchFamily="18" charset="0"/>
                <a:cs typeface="Times New Roman" pitchFamily="18" charset="0"/>
              </a:rPr>
              <a:t>–</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is the conjugate base of water. O</a:t>
            </a:r>
            <a:r>
              <a:rPr kumimoji="0" lang="en-US" sz="2400" b="0" i="0" u="none" strike="noStrike" cap="none" normalizeH="0" baseline="30000" dirty="0" smtClean="0">
                <a:ln>
                  <a:noFill/>
                </a:ln>
                <a:solidFill>
                  <a:srgbClr val="212121"/>
                </a:solidFill>
                <a:effectLst/>
                <a:latin typeface="Times New Roman" pitchFamily="18" charset="0"/>
                <a:cs typeface="Times New Roman" pitchFamily="18" charset="0"/>
              </a:rPr>
              <a:t>2-</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is the conjugate base of HO</a:t>
            </a:r>
            <a:r>
              <a:rPr kumimoji="0" lang="en-US" sz="2400" b="0" i="0" u="none" strike="noStrike" cap="none" normalizeH="0" baseline="30000" dirty="0" smtClean="0">
                <a:ln>
                  <a:noFill/>
                </a:ln>
                <a:solidFill>
                  <a:srgbClr val="212121"/>
                </a:solidFill>
                <a:effectLst/>
                <a:latin typeface="Times New Roman" pitchFamily="18" charset="0"/>
                <a:cs typeface="Times New Roman" pitchFamily="18" charset="0"/>
              </a:rPr>
              <a:t>–</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Conversely, conjugate acids are what you obtain when you add a proton to a compound. The conjugate acid of water is H</a:t>
            </a:r>
            <a:r>
              <a:rPr kumimoji="0" lang="en-US" sz="2400" b="0" i="0" u="none" strike="noStrike" cap="none" normalizeH="0" baseline="-30000" dirty="0" smtClean="0">
                <a:ln>
                  <a:noFill/>
                </a:ln>
                <a:solidFill>
                  <a:srgbClr val="212121"/>
                </a:solidFill>
                <a:effectLst/>
                <a:latin typeface="Times New Roman" pitchFamily="18" charset="0"/>
                <a:cs typeface="Times New Roman" pitchFamily="18" charset="0"/>
              </a:rPr>
              <a:t>3</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O</a:t>
            </a:r>
            <a:r>
              <a:rPr kumimoji="0" lang="en-US" sz="2400" b="0" i="0" u="none" strike="noStrike" cap="none" normalizeH="0" baseline="30000" dirty="0" smtClean="0">
                <a:ln>
                  <a:noFill/>
                </a:ln>
                <a:solidFill>
                  <a:srgbClr val="212121"/>
                </a:solidFill>
                <a:effectLst/>
                <a:latin typeface="Times New Roman" pitchFamily="18" charset="0"/>
                <a:cs typeface="Times New Roman" pitchFamily="18" charset="0"/>
              </a:rPr>
              <a:t>+</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Quick quiz: is pH 1 acidic or basic? </a:t>
            </a:r>
            <a:r>
              <a:rPr kumimoji="0" lang="en-US" sz="2400" b="1" i="0" u="none" strike="noStrike" cap="none" normalizeH="0" baseline="0" dirty="0" err="1" smtClean="0">
                <a:ln>
                  <a:noFill/>
                </a:ln>
                <a:solidFill>
                  <a:srgbClr val="212121"/>
                </a:solidFill>
                <a:effectLst/>
                <a:latin typeface="Times New Roman" pitchFamily="18" charset="0"/>
                <a:cs typeface="Times New Roman" pitchFamily="18" charset="0"/>
              </a:rPr>
              <a:t>pKa</a:t>
            </a:r>
            <a:r>
              <a:rPr kumimoji="0" lang="en-US" sz="2400" b="1" i="0" u="none" strike="noStrike" cap="none" normalizeH="0" baseline="0" dirty="0" smtClean="0">
                <a:ln>
                  <a:noFill/>
                </a:ln>
                <a:solidFill>
                  <a:srgbClr val="212121"/>
                </a:solidFill>
                <a:effectLst/>
                <a:latin typeface="Times New Roman" pitchFamily="18" charset="0"/>
                <a:cs typeface="Times New Roman" pitchFamily="18" charset="0"/>
              </a:rPr>
              <a:t> is similar to pH in that low (and even negative values) denote strong acids.</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That’s because </a:t>
            </a:r>
            <a:r>
              <a:rPr kumimoji="0" lang="en-US" sz="2400" b="0" i="0" u="none" strike="noStrike" cap="none" normalizeH="0" baseline="0" dirty="0" err="1" smtClean="0">
                <a:ln>
                  <a:noFill/>
                </a:ln>
                <a:solidFill>
                  <a:srgbClr val="212121"/>
                </a:solidFill>
                <a:effectLst/>
                <a:latin typeface="Times New Roman" pitchFamily="18" charset="0"/>
                <a:cs typeface="Times New Roman" pitchFamily="18" charset="0"/>
              </a:rPr>
              <a:t>pKa</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is based on the equilibrium:</a:t>
            </a:r>
            <a:b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b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a:t>
            </a:r>
          </a:p>
        </p:txBody>
      </p:sp>
      <p:pic>
        <p:nvPicPr>
          <p:cNvPr id="23554" name="Picture 2" descr="https://cdn.masterorganicchemistry.com/wp-content/uploads/2020/02/1-acidity-copy.jpg"/>
          <p:cNvPicPr>
            <a:picLocks noChangeAspect="1" noChangeArrowheads="1"/>
          </p:cNvPicPr>
          <p:nvPr/>
        </p:nvPicPr>
        <p:blipFill>
          <a:blip r:embed="rId2"/>
          <a:srcRect/>
          <a:stretch>
            <a:fillRect/>
          </a:stretch>
        </p:blipFill>
        <p:spPr bwMode="auto">
          <a:xfrm>
            <a:off x="1524000" y="5029200"/>
            <a:ext cx="6400800" cy="1447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458200" cy="2308324"/>
          </a:xfrm>
          <a:prstGeom prst="rect">
            <a:avLst/>
          </a:prstGeom>
        </p:spPr>
        <p:txBody>
          <a:bodyPr wrap="square">
            <a:spAutoFit/>
          </a:bodyPr>
          <a:lstStyle/>
          <a:p>
            <a:pPr lvl="0" eaLnBrk="0" fontAlgn="base" hangingPunct="0">
              <a:spcBef>
                <a:spcPct val="0"/>
              </a:spcBef>
              <a:spcAft>
                <a:spcPct val="0"/>
              </a:spcAft>
              <a:buFontTx/>
              <a:buAutoNum type="arabicPeriod" startAt="4"/>
            </a:pP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According to this, </a:t>
            </a:r>
            <a:r>
              <a:rPr kumimoji="0" lang="en-US" sz="2400" b="1" i="0" u="none" strike="noStrike" cap="none" normalizeH="0" baseline="0" dirty="0" smtClean="0">
                <a:ln>
                  <a:noFill/>
                </a:ln>
                <a:solidFill>
                  <a:srgbClr val="212121"/>
                </a:solidFill>
                <a:effectLst/>
                <a:latin typeface="Times New Roman" pitchFamily="18" charset="0"/>
                <a:cs typeface="Times New Roman" pitchFamily="18" charset="0"/>
              </a:rPr>
              <a:t>anything which stabilizes the conjugate base will increase the acidity.</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Therefore </a:t>
            </a:r>
            <a:r>
              <a:rPr kumimoji="0" lang="en-US" sz="2400" b="0" i="0" u="none" strike="noStrike" cap="none" normalizeH="0" baseline="0" dirty="0" err="1" smtClean="0">
                <a:ln>
                  <a:noFill/>
                </a:ln>
                <a:solidFill>
                  <a:srgbClr val="212121"/>
                </a:solidFill>
                <a:effectLst/>
                <a:latin typeface="Times New Roman" pitchFamily="18" charset="0"/>
                <a:cs typeface="Times New Roman" pitchFamily="18" charset="0"/>
              </a:rPr>
              <a:t>pKa</a:t>
            </a: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is also a measure of how stable the conjugate base is. Put another way, strong acids have weak conjugate bases, and vice versa.</a:t>
            </a:r>
          </a:p>
          <a:p>
            <a:pPr lvl="0" eaLnBrk="0" fontAlgn="base" hangingPunct="0">
              <a:spcBef>
                <a:spcPct val="0"/>
              </a:spcBef>
              <a:spcAft>
                <a:spcPct val="0"/>
              </a:spcAft>
            </a:pP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a:t>
            </a:r>
          </a:p>
          <a:p>
            <a:pPr lvl="0" eaLnBrk="0" fontAlgn="base" hangingPunct="0">
              <a:spcBef>
                <a:spcPct val="0"/>
              </a:spcBef>
              <a:spcAft>
                <a:spcPct val="0"/>
              </a:spcAft>
            </a:pP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With that out of the way, let’s get started.</a:t>
            </a:r>
          </a:p>
        </p:txBody>
      </p:sp>
      <p:sp>
        <p:nvSpPr>
          <p:cNvPr id="25601" name="Rectangle 1"/>
          <p:cNvSpPr>
            <a:spLocks noChangeArrowheads="1"/>
          </p:cNvSpPr>
          <p:nvPr/>
        </p:nvSpPr>
        <p:spPr bwMode="auto">
          <a:xfrm>
            <a:off x="381000" y="2971800"/>
            <a:ext cx="8458200" cy="2733365"/>
          </a:xfrm>
          <a:prstGeom prst="rect">
            <a:avLst/>
          </a:prstGeom>
          <a:solidFill>
            <a:srgbClr val="CCCCCC"/>
          </a:solidFill>
          <a:ln w="9525">
            <a:noFill/>
            <a:miter lim="800000"/>
            <a:headEnd/>
            <a:tailEnd/>
          </a:ln>
          <a:effectLst/>
        </p:spPr>
        <p:txBody>
          <a:bodyPr vert="horz" wrap="square" lIns="133308" tIns="0" rIns="0" bIns="23805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212121"/>
                </a:solidFill>
                <a:effectLst/>
                <a:latin typeface="Times New Roman" pitchFamily="18" charset="0"/>
                <a:cs typeface="Times New Roman" pitchFamily="18" charset="0"/>
              </a:rPr>
              <a:t>Table of Contents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41ACCF"/>
                </a:solidFill>
                <a:effectLst/>
                <a:latin typeface="Times New Roman" pitchFamily="18" charset="0"/>
                <a:cs typeface="Times New Roman" pitchFamily="18" charset="0"/>
                <a:hlinkClick r:id="rId2"/>
              </a:rPr>
              <a:t>Factor #1 – Charge.</a:t>
            </a:r>
            <a:endParaRPr kumimoji="0" lang="en-US" sz="2400" b="0" i="0" u="none" strike="noStrike" cap="none" normalizeH="0" baseline="0" dirty="0" smtClean="0">
              <a:ln>
                <a:noFill/>
              </a:ln>
              <a:solidFill>
                <a:srgbClr val="21212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2400" b="0" i="0" u="none" strike="noStrike" cap="none" normalizeH="0" baseline="0" dirty="0" smtClean="0">
                <a:ln>
                  <a:noFill/>
                </a:ln>
                <a:solidFill>
                  <a:srgbClr val="41ACCF"/>
                </a:solidFill>
                <a:effectLst/>
                <a:latin typeface="Times New Roman" pitchFamily="18" charset="0"/>
                <a:cs typeface="Times New Roman" pitchFamily="18" charset="0"/>
                <a:hlinkClick r:id="rId2"/>
              </a:rPr>
              <a:t>Factor #2 – The Role of the Atom</a:t>
            </a:r>
            <a:endParaRPr kumimoji="0" lang="en-US" sz="2400" b="0" i="0" u="none" strike="noStrike" cap="none" normalizeH="0" baseline="0" dirty="0" smtClean="0">
              <a:ln>
                <a:noFill/>
              </a:ln>
              <a:solidFill>
                <a:srgbClr val="21212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sz="2400" b="0" i="0" u="none" strike="noStrike" cap="none" normalizeH="0" baseline="0" dirty="0" smtClean="0">
                <a:ln>
                  <a:noFill/>
                </a:ln>
                <a:solidFill>
                  <a:srgbClr val="41ACCF"/>
                </a:solidFill>
                <a:effectLst/>
                <a:latin typeface="Times New Roman" pitchFamily="18" charset="0"/>
                <a:cs typeface="Times New Roman" pitchFamily="18" charset="0"/>
                <a:hlinkClick r:id="rId2"/>
              </a:rPr>
              <a:t>Factor #3 – Resonance</a:t>
            </a:r>
            <a:endParaRPr kumimoji="0" lang="en-US" sz="2400" b="0" i="0" u="none" strike="noStrike" cap="none" normalizeH="0" baseline="0" dirty="0" smtClean="0">
              <a:ln>
                <a:noFill/>
              </a:ln>
              <a:solidFill>
                <a:srgbClr val="21212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sz="2400" b="0" i="0" u="none" strike="noStrike" cap="none" normalizeH="0" baseline="0" dirty="0" smtClean="0">
                <a:ln>
                  <a:noFill/>
                </a:ln>
                <a:solidFill>
                  <a:srgbClr val="41ACCF"/>
                </a:solidFill>
                <a:effectLst/>
                <a:latin typeface="Times New Roman" pitchFamily="18" charset="0"/>
                <a:cs typeface="Times New Roman" pitchFamily="18" charset="0"/>
                <a:hlinkClick r:id="rId2"/>
              </a:rPr>
              <a:t>Factor #4 – Inductive effects</a:t>
            </a:r>
            <a:endParaRPr kumimoji="0" lang="en-US" sz="2400" b="0" i="0" u="none" strike="noStrike" cap="none" normalizeH="0" baseline="0" dirty="0" smtClean="0">
              <a:ln>
                <a:noFill/>
              </a:ln>
              <a:solidFill>
                <a:srgbClr val="21212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en-US" sz="2400" b="0" i="0" u="none" strike="noStrike" cap="none" normalizeH="0" baseline="0" dirty="0" smtClean="0">
                <a:ln>
                  <a:noFill/>
                </a:ln>
                <a:solidFill>
                  <a:srgbClr val="41ACCF"/>
                </a:solidFill>
                <a:effectLst/>
                <a:latin typeface="Times New Roman" pitchFamily="18" charset="0"/>
                <a:cs typeface="Times New Roman" pitchFamily="18" charset="0"/>
                <a:hlinkClick r:id="rId2"/>
              </a:rPr>
              <a:t>Factor #5 – </a:t>
            </a:r>
            <a:r>
              <a:rPr kumimoji="0" lang="en-US" sz="2400" b="0" i="0" u="none" strike="noStrike" cap="none" normalizeH="0" baseline="0" dirty="0" err="1" smtClean="0">
                <a:ln>
                  <a:noFill/>
                </a:ln>
                <a:solidFill>
                  <a:srgbClr val="41ACCF"/>
                </a:solidFill>
                <a:effectLst/>
                <a:latin typeface="Times New Roman" pitchFamily="18" charset="0"/>
                <a:cs typeface="Times New Roman" pitchFamily="18" charset="0"/>
                <a:hlinkClick r:id="rId2"/>
              </a:rPr>
              <a:t>Orbitals</a:t>
            </a:r>
            <a:endParaRPr kumimoji="0" lang="en-US" sz="2400" b="0" i="0" u="none" strike="noStrike" cap="none" normalizeH="0" baseline="0" dirty="0" smtClean="0">
              <a:ln>
                <a:noFill/>
              </a:ln>
              <a:solidFill>
                <a:srgbClr val="21212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03" name="Rectangle 3"/>
          <p:cNvSpPr>
            <a:spLocks noChangeArrowheads="1"/>
          </p:cNvSpPr>
          <p:nvPr/>
        </p:nvSpPr>
        <p:spPr bwMode="auto">
          <a:xfrm>
            <a:off x="0" y="473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pitchFamily="34" charset="0"/>
                <a:cs typeface="Arial" pitchFamily="34" charset="0"/>
              </a:rPr>
              <a:t/>
            </a:r>
            <a:br>
              <a:rPr kumimoji="0" lang="en-US" sz="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91440" tIns="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212121"/>
                </a:solidFill>
                <a:effectLst/>
                <a:latin typeface="GTWalsheimPro-Regular"/>
                <a:cs typeface="Arial" pitchFamily="34" charset="0"/>
              </a:rPr>
              <a:t>Factor #1 – Charge.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12121"/>
                </a:solidFill>
                <a:effectLst/>
                <a:latin typeface="GTWalsheimPro-Regular"/>
                <a:cs typeface="Arial" pitchFamily="34" charset="0"/>
              </a:rPr>
              <a:t>Removal of a proton, H+ , decreases the formal charge on an atom or molecule by one unit. This is, of course, easiest to do when an atom bears a charge of +1 in the first place, and becomes progressively more difficult as the overall charge becomes negative. The acidity trends reflect this:</a:t>
            </a:r>
            <a:br>
              <a:rPr kumimoji="0" lang="en-US" sz="1200" b="0" i="0" u="none" strike="noStrike" cap="none" normalizeH="0" baseline="0" smtClean="0">
                <a:ln>
                  <a:noFill/>
                </a:ln>
                <a:solidFill>
                  <a:srgbClr val="212121"/>
                </a:solidFill>
                <a:effectLst/>
                <a:latin typeface="GTWalsheimPro-Regular"/>
                <a:cs typeface="Arial" pitchFamily="34" charset="0"/>
              </a:rPr>
            </a:br>
            <a:r>
              <a:rPr kumimoji="0" lang="en-US" sz="1200" b="0" i="0" u="none" strike="noStrike" cap="none" normalizeH="0" baseline="0" smtClean="0">
                <a:ln>
                  <a:noFill/>
                </a:ln>
                <a:solidFill>
                  <a:srgbClr val="212121"/>
                </a:solidFill>
                <a:effectLst/>
                <a:latin typeface="GTWalsheimPro-Regular"/>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12121"/>
                </a:solidFill>
                <a:effectLst/>
                <a:latin typeface="GTWalsheimPro-Regular"/>
                <a:cs typeface="Arial" pitchFamily="34" charset="0"/>
              </a:rPr>
              <a:t>Note that once a conjugate base (B-) is negative, a second deprotonation will make the dianion (B 2-). While far from impossible, forming the dianion can be difficult due to the buildup of negative charge and the corresponding electronic repulsions that result.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100" b="0" i="0" u="none" strike="noStrike" cap="none" normalizeH="0" baseline="0" smtClean="0">
                <a:ln>
                  <a:noFill/>
                </a:ln>
                <a:solidFill>
                  <a:srgbClr val="212121"/>
                </a:solidFill>
                <a:effectLst/>
                <a:latin typeface="GTWalsheimPro-Regular"/>
                <a:cs typeface="Arial" pitchFamily="34" charset="0"/>
              </a:rPr>
              <a:t/>
            </a:r>
            <a:br>
              <a:rPr kumimoji="0" lang="en-US" sz="15100" b="0" i="0" u="none" strike="noStrike" cap="none" normalizeH="0" baseline="0" smtClean="0">
                <a:ln>
                  <a:noFill/>
                </a:ln>
                <a:solidFill>
                  <a:srgbClr val="212121"/>
                </a:solidFill>
                <a:effectLst/>
                <a:latin typeface="GTWalsheimPro-Regular"/>
                <a:cs typeface="Arial" pitchFamily="34" charset="0"/>
              </a:rPr>
            </a:br>
            <a:endParaRPr kumimoji="0" lang="en-US" sz="15100" b="0" i="0" u="none" strike="noStrike" cap="none" normalizeH="0" baseline="0" smtClean="0">
              <a:ln>
                <a:noFill/>
              </a:ln>
              <a:solidFill>
                <a:srgbClr val="212121"/>
              </a:solidFill>
              <a:effectLst/>
              <a:latin typeface="GTWalsheimPro-Regular"/>
              <a:cs typeface="Arial" pitchFamily="34" charset="0"/>
            </a:endParaRPr>
          </a:p>
        </p:txBody>
      </p:sp>
      <p:pic>
        <p:nvPicPr>
          <p:cNvPr id="26626" name="Picture 2" descr="factors-that-affect-acidity-charge-acidity-increases-with-increasing-positive-charge-on-the-atom-e3g-ho-and-h2o-and-h3o"/>
          <p:cNvPicPr>
            <a:picLocks noChangeAspect="1" noChangeArrowheads="1"/>
          </p:cNvPicPr>
          <p:nvPr/>
        </p:nvPicPr>
        <p:blipFill>
          <a:blip r:embed="rId2"/>
          <a:srcRect/>
          <a:stretch>
            <a:fillRect/>
          </a:stretch>
        </p:blipFill>
        <p:spPr bwMode="auto">
          <a:xfrm>
            <a:off x="1219200" y="2895600"/>
            <a:ext cx="6781800" cy="2781301"/>
          </a:xfrm>
          <a:prstGeom prst="rect">
            <a:avLst/>
          </a:prstGeom>
          <a:noFill/>
        </p:spPr>
      </p:pic>
      <p:sp>
        <p:nvSpPr>
          <p:cNvPr id="4" name="Rectangle 3"/>
          <p:cNvSpPr/>
          <p:nvPr/>
        </p:nvSpPr>
        <p:spPr>
          <a:xfrm>
            <a:off x="838200" y="457200"/>
            <a:ext cx="7924800" cy="2308324"/>
          </a:xfrm>
          <a:prstGeom prst="rect">
            <a:avLst/>
          </a:prstGeom>
        </p:spPr>
        <p:txBody>
          <a:bodyPr wrap="square">
            <a:spAutoFit/>
          </a:bodyPr>
          <a:lstStyle/>
          <a:p>
            <a:pPr algn="just"/>
            <a:r>
              <a:rPr lang="en-US" sz="2400" b="1" dirty="0">
                <a:latin typeface="Times New Roman" pitchFamily="18" charset="0"/>
                <a:cs typeface="Times New Roman" pitchFamily="18" charset="0"/>
              </a:rPr>
              <a:t>Factor #1 – Charge.</a:t>
            </a:r>
          </a:p>
          <a:p>
            <a:pPr algn="just"/>
            <a:r>
              <a:rPr lang="en-US" sz="2400" dirty="0" smtClean="0">
                <a:latin typeface="Times New Roman" pitchFamily="18" charset="0"/>
                <a:cs typeface="Times New Roman" pitchFamily="18" charset="0"/>
              </a:rPr>
              <a:t>     Removal </a:t>
            </a:r>
            <a:r>
              <a:rPr lang="en-US" sz="2400" dirty="0">
                <a:latin typeface="Times New Roman" pitchFamily="18" charset="0"/>
                <a:cs typeface="Times New Roman" pitchFamily="18" charset="0"/>
              </a:rPr>
              <a:t>of a proton, H+ , decreases the formal charge on an atom or molecule by one unit. This is, of course, easiest to do when an atom bears a charge of +1 in the first place, and becomes progressively more difficult as the overall charge becomes negative. The acidity trends reflect this</a:t>
            </a:r>
          </a:p>
        </p:txBody>
      </p:sp>
      <p:sp>
        <p:nvSpPr>
          <p:cNvPr id="5" name="Rectangle 4"/>
          <p:cNvSpPr/>
          <p:nvPr/>
        </p:nvSpPr>
        <p:spPr>
          <a:xfrm>
            <a:off x="533400" y="5486400"/>
            <a:ext cx="8382000" cy="1477328"/>
          </a:xfrm>
          <a:prstGeom prst="rect">
            <a:avLst/>
          </a:prstGeom>
        </p:spPr>
        <p:txBody>
          <a:bodyPr wrap="square">
            <a:spAutoFit/>
          </a:bodyPr>
          <a:lstStyle/>
          <a:p>
            <a:pPr algn="just"/>
            <a:r>
              <a:rPr lang="en-US" dirty="0">
                <a:latin typeface="Times New Roman" pitchFamily="18" charset="0"/>
                <a:cs typeface="Times New Roman" pitchFamily="18" charset="0"/>
              </a:rPr>
              <a:t>Note that once a conjugate base (B-) is negative, a second </a:t>
            </a:r>
            <a:r>
              <a:rPr lang="en-US" dirty="0" err="1">
                <a:latin typeface="Times New Roman" pitchFamily="18" charset="0"/>
                <a:cs typeface="Times New Roman" pitchFamily="18" charset="0"/>
              </a:rPr>
              <a:t>deprotonation</a:t>
            </a:r>
            <a:r>
              <a:rPr lang="en-US" dirty="0">
                <a:latin typeface="Times New Roman" pitchFamily="18" charset="0"/>
                <a:cs typeface="Times New Roman" pitchFamily="18" charset="0"/>
              </a:rPr>
              <a:t> will make the </a:t>
            </a:r>
            <a:r>
              <a:rPr lang="en-US" dirty="0" err="1">
                <a:latin typeface="Times New Roman" pitchFamily="18" charset="0"/>
                <a:cs typeface="Times New Roman" pitchFamily="18" charset="0"/>
              </a:rPr>
              <a:t>dianion</a:t>
            </a:r>
            <a:r>
              <a:rPr lang="en-US" dirty="0">
                <a:latin typeface="Times New Roman" pitchFamily="18" charset="0"/>
                <a:cs typeface="Times New Roman" pitchFamily="18" charset="0"/>
              </a:rPr>
              <a:t> (B 2-). While far from impossible, forming the </a:t>
            </a:r>
            <a:r>
              <a:rPr lang="en-US" dirty="0" err="1">
                <a:latin typeface="Times New Roman" pitchFamily="18" charset="0"/>
                <a:cs typeface="Times New Roman" pitchFamily="18" charset="0"/>
              </a:rPr>
              <a:t>dianion</a:t>
            </a:r>
            <a:r>
              <a:rPr lang="en-US" dirty="0">
                <a:latin typeface="Times New Roman" pitchFamily="18" charset="0"/>
                <a:cs typeface="Times New Roman" pitchFamily="18" charset="0"/>
              </a:rPr>
              <a:t> can be difficult due to the buildup of negative charge and the corresponding electronic repulsions that result.</a:t>
            </a:r>
          </a:p>
          <a:p>
            <a:r>
              <a:rPr lang="en-US" dirty="0" smtClean="0"/>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05800" cy="6124754"/>
          </a:xfrm>
          <a:prstGeom prst="rect">
            <a:avLst/>
          </a:prstGeom>
        </p:spPr>
        <p:txBody>
          <a:bodyPr wrap="square">
            <a:spAutoFit/>
          </a:bodyPr>
          <a:lstStyle/>
          <a:p>
            <a:pPr algn="just"/>
            <a:r>
              <a:rPr lang="en-US" sz="2800" b="1" dirty="0">
                <a:latin typeface="Times New Roman" pitchFamily="18" charset="0"/>
                <a:cs typeface="Times New Roman" pitchFamily="18" charset="0"/>
              </a:rPr>
              <a:t>2. Factor #2 – The Role of the Atom</a:t>
            </a:r>
          </a:p>
          <a:p>
            <a:pPr algn="just"/>
            <a:r>
              <a:rPr lang="en-US" sz="2800" dirty="0">
                <a:latin typeface="Times New Roman" pitchFamily="18" charset="0"/>
                <a:cs typeface="Times New Roman" pitchFamily="18" charset="0"/>
              </a:rPr>
              <a:t>This point causes a lot of confusion due to the presence of two seemingly conflicting trends.</a:t>
            </a:r>
          </a:p>
          <a:p>
            <a:pPr algn="just"/>
            <a:r>
              <a:rPr lang="en-US" sz="2800" dirty="0" smtClean="0">
                <a:latin typeface="Times New Roman" pitchFamily="18" charset="0"/>
                <a:cs typeface="Times New Roman" pitchFamily="18" charset="0"/>
              </a:rPr>
              <a:t>     Here’s </a:t>
            </a:r>
            <a:r>
              <a:rPr lang="en-US" sz="2800" dirty="0">
                <a:latin typeface="Times New Roman" pitchFamily="18" charset="0"/>
                <a:cs typeface="Times New Roman" pitchFamily="18" charset="0"/>
              </a:rPr>
              <a:t>the first point: acidity increases as we go </a:t>
            </a:r>
            <a:r>
              <a:rPr lang="en-US" sz="2800" i="1" dirty="0">
                <a:latin typeface="Times New Roman" pitchFamily="18" charset="0"/>
                <a:cs typeface="Times New Roman" pitchFamily="18" charset="0"/>
              </a:rPr>
              <a:t>across</a:t>
            </a:r>
            <a:r>
              <a:rPr lang="en-US" sz="2800" dirty="0">
                <a:latin typeface="Times New Roman" pitchFamily="18" charset="0"/>
                <a:cs typeface="Times New Roman" pitchFamily="18" charset="0"/>
              </a:rPr>
              <a:t> a row in the periodic table. This makes sense, right? It makes sense that HF is more electronegative than H</a:t>
            </a:r>
            <a:r>
              <a:rPr lang="en-US" sz="2800" baseline="-25000" dirty="0">
                <a:latin typeface="Times New Roman" pitchFamily="18" charset="0"/>
                <a:cs typeface="Times New Roman" pitchFamily="18" charset="0"/>
              </a:rPr>
              <a:t>2</a:t>
            </a:r>
            <a:r>
              <a:rPr lang="en-US" sz="2800" dirty="0">
                <a:latin typeface="Times New Roman" pitchFamily="18" charset="0"/>
                <a:cs typeface="Times New Roman" pitchFamily="18" charset="0"/>
              </a:rPr>
              <a:t>O, NH</a:t>
            </a:r>
            <a:r>
              <a:rPr lang="en-US" sz="2800" baseline="-25000" dirty="0">
                <a:latin typeface="Times New Roman" pitchFamily="18" charset="0"/>
                <a:cs typeface="Times New Roman" pitchFamily="18" charset="0"/>
              </a:rPr>
              <a:t>3</a:t>
            </a:r>
            <a:r>
              <a:rPr lang="en-US" sz="2800" dirty="0">
                <a:latin typeface="Times New Roman" pitchFamily="18" charset="0"/>
                <a:cs typeface="Times New Roman" pitchFamily="18" charset="0"/>
              </a:rPr>
              <a:t>, and CH</a:t>
            </a:r>
            <a:r>
              <a:rPr lang="en-US" sz="2800" baseline="-25000" dirty="0">
                <a:latin typeface="Times New Roman" pitchFamily="18" charset="0"/>
                <a:cs typeface="Times New Roman" pitchFamily="18" charset="0"/>
              </a:rPr>
              <a:t>4</a:t>
            </a:r>
            <a:r>
              <a:rPr lang="en-US" sz="2800" dirty="0">
                <a:latin typeface="Times New Roman" pitchFamily="18" charset="0"/>
                <a:cs typeface="Times New Roman" pitchFamily="18" charset="0"/>
              </a:rPr>
              <a:t> due to the greater </a:t>
            </a:r>
            <a:r>
              <a:rPr lang="en-US" sz="2800" dirty="0" err="1">
                <a:latin typeface="Times New Roman" pitchFamily="18" charset="0"/>
                <a:cs typeface="Times New Roman" pitchFamily="18" charset="0"/>
              </a:rPr>
              <a:t>electronegativity</a:t>
            </a:r>
            <a:r>
              <a:rPr lang="en-US" sz="2800" dirty="0">
                <a:latin typeface="Times New Roman" pitchFamily="18" charset="0"/>
                <a:cs typeface="Times New Roman" pitchFamily="18" charset="0"/>
              </a:rPr>
              <a:t> of fluorine versus oxygen, nitrogen, and carbon. A fluorine bearing a negative charge is a happy fluorine.</a:t>
            </a:r>
          </a:p>
          <a:p>
            <a:pPr algn="just"/>
            <a:r>
              <a:rPr lang="en-US" sz="2800" dirty="0" smtClean="0">
                <a:latin typeface="Times New Roman" pitchFamily="18" charset="0"/>
                <a:cs typeface="Times New Roman" pitchFamily="18" charset="0"/>
              </a:rPr>
              <a:t>      But </a:t>
            </a:r>
            <a:r>
              <a:rPr lang="en-US" sz="2800" dirty="0">
                <a:latin typeface="Times New Roman" pitchFamily="18" charset="0"/>
                <a:cs typeface="Times New Roman" pitchFamily="18" charset="0"/>
              </a:rPr>
              <a:t>here’s the seemingly strange thing. HF itself is not a “strong” acid, at least not in the sense that it ionizes completely in water. HF is a weaker acid than </a:t>
            </a:r>
            <a:r>
              <a:rPr lang="en-US" sz="2800" dirty="0" err="1">
                <a:latin typeface="Times New Roman" pitchFamily="18" charset="0"/>
                <a:cs typeface="Times New Roman" pitchFamily="18" charset="0"/>
              </a:rPr>
              <a:t>HCl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HBr</a:t>
            </a:r>
            <a:r>
              <a:rPr lang="en-US" sz="2800" dirty="0">
                <a:latin typeface="Times New Roman" pitchFamily="18" charset="0"/>
                <a:cs typeface="Times New Roman" pitchFamily="18" charset="0"/>
              </a:rPr>
              <a:t>, and HI. What’s going on here?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acidity-factors-part-2-across-periodic-table-acidity-increases-with-electronegativity-eg-hf-stronger-than-h2o-than-nh3-than-ch4"/>
          <p:cNvPicPr>
            <a:picLocks noChangeAspect="1" noChangeArrowheads="1"/>
          </p:cNvPicPr>
          <p:nvPr/>
        </p:nvPicPr>
        <p:blipFill>
          <a:blip r:embed="rId2"/>
          <a:srcRect/>
          <a:stretch>
            <a:fillRect/>
          </a:stretch>
        </p:blipFill>
        <p:spPr bwMode="auto">
          <a:xfrm>
            <a:off x="838200" y="457200"/>
            <a:ext cx="7696200" cy="5791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57200"/>
            <a:ext cx="8001000" cy="5447645"/>
          </a:xfrm>
          <a:prstGeom prst="rect">
            <a:avLst/>
          </a:prstGeom>
        </p:spPr>
        <p:txBody>
          <a:bodyPr wrap="square">
            <a:spAutoFit/>
          </a:bodyPr>
          <a:lstStyle/>
          <a:p>
            <a:pPr algn="just"/>
            <a:r>
              <a:rPr lang="en-US" sz="2400" dirty="0" smtClean="0">
                <a:latin typeface="Times New Roman" pitchFamily="18" charset="0"/>
                <a:cs typeface="Times New Roman" pitchFamily="18" charset="0"/>
              </a:rPr>
              <a:t>   You </a:t>
            </a:r>
            <a:r>
              <a:rPr lang="en-US" sz="2400" dirty="0">
                <a:latin typeface="Times New Roman" pitchFamily="18" charset="0"/>
                <a:cs typeface="Times New Roman" pitchFamily="18" charset="0"/>
              </a:rPr>
              <a:t>could make two arguments for why this is.  The first reason has to do with the shorter (and stronger) H-F bond as compared to the larger hydrogen halides. The second has to do with the </a:t>
            </a:r>
            <a:r>
              <a:rPr lang="en-US" sz="2400" i="1" dirty="0">
                <a:latin typeface="Times New Roman" pitchFamily="18" charset="0"/>
                <a:cs typeface="Times New Roman" pitchFamily="18" charset="0"/>
              </a:rPr>
              <a:t>stability of the conjugate base. </a:t>
            </a:r>
            <a:r>
              <a:rPr lang="en-US" sz="2400" dirty="0">
                <a:latin typeface="Times New Roman" pitchFamily="18" charset="0"/>
                <a:cs typeface="Times New Roman" pitchFamily="18" charset="0"/>
              </a:rPr>
              <a:t>The fluoride anion, F(–) is a tiny and vicious little beast, with the smallest ionic radius of any other ion bearing a single negative charge. Its charge is therefore spread over a smaller volume than those of the larger halides, which is energetically unfavorable: for one thing, F(–) begs for </a:t>
            </a:r>
            <a:r>
              <a:rPr lang="en-US" sz="2400" dirty="0" err="1">
                <a:latin typeface="Times New Roman" pitchFamily="18" charset="0"/>
                <a:cs typeface="Times New Roman" pitchFamily="18" charset="0"/>
              </a:rPr>
              <a:t>solvation</a:t>
            </a:r>
            <a:r>
              <a:rPr lang="en-US" sz="2400" dirty="0">
                <a:latin typeface="Times New Roman" pitchFamily="18" charset="0"/>
                <a:cs typeface="Times New Roman" pitchFamily="18" charset="0"/>
              </a:rPr>
              <a:t>, which will lead to a lower entropy term in the </a:t>
            </a:r>
            <a:r>
              <a:rPr lang="en-US" sz="2400" b="1" dirty="0">
                <a:latin typeface="Times New Roman" pitchFamily="18" charset="0"/>
                <a:cs typeface="Times New Roman" pitchFamily="18" charset="0"/>
              </a:rPr>
              <a:t>Δ</a:t>
            </a:r>
            <a:r>
              <a:rPr lang="en-US" sz="2400" dirty="0">
                <a:latin typeface="Times New Roman" pitchFamily="18" charset="0"/>
                <a:cs typeface="Times New Roman" pitchFamily="18" charset="0"/>
              </a:rPr>
              <a:t>G.</a:t>
            </a:r>
          </a:p>
          <a:p>
            <a:pPr algn="just"/>
            <a:r>
              <a:rPr lang="en-US" sz="2400" dirty="0" smtClean="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Note </a:t>
            </a:r>
            <a:r>
              <a:rPr lang="en-US" sz="2400" dirty="0">
                <a:latin typeface="Times New Roman" pitchFamily="18" charset="0"/>
                <a:cs typeface="Times New Roman" pitchFamily="18" charset="0"/>
              </a:rPr>
              <a:t>that this trend also holds for 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O and 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S, with 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S being about 10 million times more acidic.</a:t>
            </a:r>
          </a:p>
          <a:p>
            <a:r>
              <a:rPr lang="en-US" dirty="0" smtClean="0"/>
              <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1"/>
            <a:ext cx="8077200" cy="3231654"/>
          </a:xfrm>
          <a:prstGeom prst="rect">
            <a:avLst/>
          </a:prstGeom>
        </p:spPr>
        <p:txBody>
          <a:bodyPr wrap="square">
            <a:spAutoFit/>
          </a:bodyPr>
          <a:lstStyle/>
          <a:p>
            <a:pPr algn="just"/>
            <a:r>
              <a:rPr lang="en-US" sz="2800" b="1" dirty="0">
                <a:latin typeface="Times New Roman" pitchFamily="18" charset="0"/>
                <a:cs typeface="Times New Roman" pitchFamily="18" charset="0"/>
              </a:rPr>
              <a:t>Factor #3 – Resonance</a:t>
            </a:r>
          </a:p>
          <a:p>
            <a:pPr algn="just"/>
            <a:r>
              <a:rPr lang="en-US" sz="2800" dirty="0">
                <a:latin typeface="Times New Roman" pitchFamily="18" charset="0"/>
                <a:cs typeface="Times New Roman" pitchFamily="18" charset="0"/>
              </a:rPr>
              <a:t>A huge stabilizing factor for a conjugate base is if the negative charge can be delocalized through resonance. The classic examples are with phenol (C6H5OH) which is about a million times more acidic than water, and with acetic acid (</a:t>
            </a:r>
            <a:r>
              <a:rPr lang="en-US" sz="2800" dirty="0" err="1">
                <a:latin typeface="Times New Roman" pitchFamily="18" charset="0"/>
                <a:cs typeface="Times New Roman" pitchFamily="18" charset="0"/>
              </a:rPr>
              <a:t>pKa</a:t>
            </a:r>
            <a:r>
              <a:rPr lang="en-US" sz="2800" dirty="0">
                <a:latin typeface="Times New Roman" pitchFamily="18" charset="0"/>
                <a:cs typeface="Times New Roman" pitchFamily="18" charset="0"/>
              </a:rPr>
              <a:t> of ~5).</a:t>
            </a:r>
          </a:p>
          <a:p>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factors-affecting-acidity-resonance-compare-methanol-and-phenol-and-methanol-versus-acetic-acid-resonance-stabilization-of-anion"/>
          <p:cNvPicPr>
            <a:picLocks noChangeAspect="1" noChangeArrowheads="1"/>
          </p:cNvPicPr>
          <p:nvPr/>
        </p:nvPicPr>
        <p:blipFill>
          <a:blip r:embed="rId2"/>
          <a:srcRect/>
          <a:stretch>
            <a:fillRect/>
          </a:stretch>
        </p:blipFill>
        <p:spPr bwMode="auto">
          <a:xfrm>
            <a:off x="609600" y="228600"/>
            <a:ext cx="8305800" cy="60102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3400" y="1"/>
            <a:ext cx="8229600" cy="3964141"/>
          </a:xfrm>
          <a:prstGeom prst="rect">
            <a:avLst/>
          </a:prstGeom>
          <a:solidFill>
            <a:srgbClr val="FFFFFF"/>
          </a:solidFill>
          <a:ln w="9525">
            <a:noFill/>
            <a:miter lim="800000"/>
            <a:headEnd/>
            <a:tailEnd/>
          </a:ln>
          <a:effectLst/>
        </p:spPr>
        <p:txBody>
          <a:bodyPr vert="horz" wrap="square" lIns="91440" tIns="179331" rIns="91440" bIns="88872"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cs typeface="Times New Roman" pitchFamily="18" charset="0"/>
              </a:rPr>
              <a:t>How atoms affect acid strength</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On which atom does the negative charge of the acid’s conjugate base rest? A negative charge prefers to rest on electronegative (electron-loving) elements. Therefore, a negative charge is more stable on oxygen than it is on nitrogen; similarly, a negative charge is more stable on nitrogen than it is on carbon. For that reason, alcohols (R—OH) are more acidic than amines (R—NH</a:t>
            </a:r>
            <a:r>
              <a:rPr kumimoji="0" lang="en-US" sz="2400" b="0" i="0" u="none" strike="noStrike" cap="none" normalizeH="0" baseline="-30000" dirty="0" smtClean="0">
                <a:ln>
                  <a:noFill/>
                </a:ln>
                <a:solidFill>
                  <a:srgbClr val="000000"/>
                </a:solidFill>
                <a:effectLst/>
                <a:latin typeface="Times New Roman" pitchFamily="18" charset="0"/>
                <a:cs typeface="Times New Roman" pitchFamily="18" charset="0"/>
              </a:rPr>
              <a:t>2</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which in turn are more acidic than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alkanes</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(R—CH</a:t>
            </a:r>
            <a:r>
              <a:rPr kumimoji="0" lang="en-US" sz="2400" b="0" i="0" u="none" strike="noStrike" cap="none" normalizeH="0" baseline="-30000" dirty="0" smtClean="0">
                <a:ln>
                  <a:noFill/>
                </a:ln>
                <a:solidFill>
                  <a:srgbClr val="000000"/>
                </a:solidFill>
                <a:effectLst/>
                <a:latin typeface="Times New Roman" pitchFamily="18" charset="0"/>
                <a:cs typeface="Times New Roman" pitchFamily="18" charset="0"/>
              </a:rPr>
              <a:t>3</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as shown here.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open-sans"/>
                <a:cs typeface="Arial" pitchFamily="34" charset="0"/>
              </a:rPr>
              <a:t/>
            </a:r>
            <a:br>
              <a:rPr kumimoji="0" lang="en-US" sz="1200" b="0" i="0" u="none" strike="noStrike" cap="none" normalizeH="0" baseline="0" dirty="0" smtClean="0">
                <a:ln>
                  <a:noFill/>
                </a:ln>
                <a:solidFill>
                  <a:srgbClr val="000000"/>
                </a:solidFill>
                <a:effectLst/>
                <a:latin typeface="open-sans"/>
                <a:cs typeface="Arial" pitchFamily="34" charset="0"/>
              </a:rPr>
            </a:br>
            <a:endParaRPr kumimoji="0" lang="en-US" sz="1200" b="0" i="0" u="none" strike="noStrike" cap="none" normalizeH="0" baseline="0" dirty="0" smtClean="0">
              <a:ln>
                <a:noFill/>
              </a:ln>
              <a:solidFill>
                <a:srgbClr val="000000"/>
              </a:solidFill>
              <a:effectLst/>
              <a:latin typeface="open-sans"/>
              <a:cs typeface="Arial" pitchFamily="34" charset="0"/>
            </a:endParaRPr>
          </a:p>
        </p:txBody>
      </p:sp>
      <p:pic>
        <p:nvPicPr>
          <p:cNvPr id="1026" name="Picture 2" descr="Negative charges prefer to rest on the more electronegative atoms."/>
          <p:cNvPicPr>
            <a:picLocks noChangeAspect="1" noChangeArrowheads="1"/>
          </p:cNvPicPr>
          <p:nvPr/>
        </p:nvPicPr>
        <p:blipFill>
          <a:blip r:embed="rId2"/>
          <a:srcRect/>
          <a:stretch>
            <a:fillRect/>
          </a:stretch>
        </p:blipFill>
        <p:spPr bwMode="auto">
          <a:xfrm>
            <a:off x="1143000" y="3886200"/>
            <a:ext cx="7162800" cy="1752600"/>
          </a:xfrm>
          <a:prstGeom prst="rect">
            <a:avLst/>
          </a:prstGeom>
          <a:noFill/>
        </p:spPr>
      </p:pic>
      <p:sp>
        <p:nvSpPr>
          <p:cNvPr id="4" name="Rectangle 3"/>
          <p:cNvSpPr/>
          <p:nvPr/>
        </p:nvSpPr>
        <p:spPr>
          <a:xfrm>
            <a:off x="381000" y="6019800"/>
            <a:ext cx="8458200" cy="784830"/>
          </a:xfrm>
          <a:prstGeom prst="rect">
            <a:avLst/>
          </a:prstGeom>
        </p:spPr>
        <p:txBody>
          <a:bodyPr wrap="square">
            <a:spAutoFit/>
          </a:bodyPr>
          <a:lstStyle/>
          <a:p>
            <a:pPr lvl="0" algn="just" eaLnBrk="0" fontAlgn="base" hangingPunct="0">
              <a:spcBef>
                <a:spcPct val="0"/>
              </a:spcBef>
              <a:spcAft>
                <a:spcPct val="0"/>
              </a:spcAft>
            </a:pPr>
            <a:r>
              <a:rPr kumimoji="0" lang="en-US" sz="2400" b="0" i="0" u="none" strike="noStrike" cap="none" normalizeH="0" baseline="0" dirty="0" smtClean="0">
                <a:ln>
                  <a:noFill/>
                </a:ln>
                <a:solidFill>
                  <a:srgbClr val="444444"/>
                </a:solidFill>
                <a:effectLst/>
                <a:latin typeface="Times New Roman" pitchFamily="18" charset="0"/>
                <a:cs typeface="Times New Roman" pitchFamily="18" charset="0"/>
              </a:rPr>
              <a:t>Negative charges prefer to rest on the more electronegative atoms.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pPr>
            <a:r>
              <a:rPr kumimoji="0" lang="en-US" sz="1050" b="0" i="0" u="none" strike="noStrike" cap="none" normalizeH="0" baseline="0" dirty="0" smtClean="0">
                <a:ln>
                  <a:noFill/>
                </a:ln>
                <a:solidFill>
                  <a:srgbClr val="000000"/>
                </a:solidFill>
                <a:effectLst/>
                <a:latin typeface="open-sans"/>
                <a:cs typeface="Arial" pitchFamily="34" charset="0"/>
              </a:rPr>
              <a:t/>
            </a:r>
            <a:br>
              <a:rPr kumimoji="0" lang="en-US" sz="1050" b="0" i="0" u="none" strike="noStrike" cap="none" normalizeH="0" baseline="0" dirty="0" smtClean="0">
                <a:ln>
                  <a:noFill/>
                </a:ln>
                <a:solidFill>
                  <a:srgbClr val="000000"/>
                </a:solidFill>
                <a:effectLst/>
                <a:latin typeface="open-sans"/>
                <a:cs typeface="Arial" pitchFamily="34" charset="0"/>
              </a:rPr>
            </a:br>
            <a:endParaRPr kumimoji="0" lang="en-US" sz="1050" b="0" i="0" u="none" strike="noStrike" cap="none" normalizeH="0" baseline="0" dirty="0" smtClean="0">
              <a:ln>
                <a:noFill/>
              </a:ln>
              <a:solidFill>
                <a:srgbClr val="000000"/>
              </a:solidFill>
              <a:effectLst/>
              <a:latin typeface="open-sans"/>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91440" tIns="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212121"/>
                </a:solidFill>
                <a:effectLst/>
                <a:latin typeface="GTWalsheimPro-Regular"/>
                <a:cs typeface="Arial" pitchFamily="34" charset="0"/>
              </a:rPr>
              <a:t>Factor #4 – Inductive effects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12121"/>
                </a:solidFill>
                <a:effectLst/>
                <a:latin typeface="GTWalsheimPro-Regular"/>
                <a:cs typeface="Arial" pitchFamily="34" charset="0"/>
              </a:rPr>
              <a:t>Electronegative atoms can draw negative charge toward themselves, which can lead to considerable stabilization of conjugate bases. Check out these examples:</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12121"/>
                </a:solidFill>
                <a:effectLst/>
                <a:latin typeface="GTWalsheimPro-Regular"/>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300" b="0" i="0" u="none" strike="noStrike" cap="none" normalizeH="0" baseline="0" smtClean="0">
                <a:ln>
                  <a:noFill/>
                </a:ln>
                <a:solidFill>
                  <a:srgbClr val="212121"/>
                </a:solidFill>
                <a:effectLst/>
                <a:latin typeface="GTWalsheimPro-Regular"/>
                <a:cs typeface="Arial" pitchFamily="34" charset="0"/>
              </a:rPr>
              <a:t/>
            </a:r>
            <a:br>
              <a:rPr kumimoji="0" lang="en-US" sz="22300" b="0" i="0" u="none" strike="noStrike" cap="none" normalizeH="0" baseline="0" smtClean="0">
                <a:ln>
                  <a:noFill/>
                </a:ln>
                <a:solidFill>
                  <a:srgbClr val="212121"/>
                </a:solidFill>
                <a:effectLst/>
                <a:latin typeface="GTWalsheimPro-Regular"/>
                <a:cs typeface="Arial" pitchFamily="34" charset="0"/>
              </a:rPr>
            </a:br>
            <a:endParaRPr kumimoji="0" lang="en-US" sz="22300" b="0" i="0" u="none" strike="noStrike" cap="none" normalizeH="0" baseline="0" smtClean="0">
              <a:ln>
                <a:noFill/>
              </a:ln>
              <a:solidFill>
                <a:srgbClr val="212121"/>
              </a:solidFill>
              <a:effectLst/>
              <a:latin typeface="GTWalsheimPro-Regular"/>
              <a:cs typeface="Arial" pitchFamily="34" charset="0"/>
            </a:endParaRPr>
          </a:p>
        </p:txBody>
      </p:sp>
      <p:pic>
        <p:nvPicPr>
          <p:cNvPr id="32770" name="Picture 2" descr="acidity-effects-electronegativity-and-inductive-effects-stabilze-negative-charges"/>
          <p:cNvPicPr>
            <a:picLocks noChangeAspect="1" noChangeArrowheads="1"/>
          </p:cNvPicPr>
          <p:nvPr/>
        </p:nvPicPr>
        <p:blipFill>
          <a:blip r:embed="rId2"/>
          <a:srcRect/>
          <a:stretch>
            <a:fillRect/>
          </a:stretch>
        </p:blipFill>
        <p:spPr bwMode="auto">
          <a:xfrm>
            <a:off x="381000" y="609600"/>
            <a:ext cx="8534400" cy="5334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305800" cy="2123658"/>
          </a:xfrm>
          <a:prstGeom prst="rect">
            <a:avLst/>
          </a:prstGeom>
        </p:spPr>
        <p:txBody>
          <a:bodyPr wrap="square">
            <a:spAutoFit/>
          </a:bodyPr>
          <a:lstStyle/>
          <a:p>
            <a:pPr algn="just"/>
            <a:r>
              <a:rPr lang="en-US" sz="2400" dirty="0" smtClean="0">
                <a:latin typeface="Times New Roman" pitchFamily="18" charset="0"/>
                <a:cs typeface="Times New Roman" pitchFamily="18" charset="0"/>
              </a:rPr>
              <a:t>   Predictably</a:t>
            </a:r>
            <a:r>
              <a:rPr lang="en-US" sz="2400" dirty="0">
                <a:latin typeface="Times New Roman" pitchFamily="18" charset="0"/>
                <a:cs typeface="Times New Roman" pitchFamily="18" charset="0"/>
              </a:rPr>
              <a:t>, this effect is going to be related to two major factors: 1) the </a:t>
            </a:r>
            <a:r>
              <a:rPr lang="en-US" sz="2400" dirty="0" err="1">
                <a:latin typeface="Times New Roman" pitchFamily="18" charset="0"/>
                <a:cs typeface="Times New Roman" pitchFamily="18" charset="0"/>
              </a:rPr>
              <a:t>electronegativity</a:t>
            </a:r>
            <a:r>
              <a:rPr lang="en-US" sz="2400" dirty="0">
                <a:latin typeface="Times New Roman" pitchFamily="18" charset="0"/>
                <a:cs typeface="Times New Roman" pitchFamily="18" charset="0"/>
              </a:rPr>
              <a:t> of the element (the more electronegative, the more acidic) and the distance between the electronegative element and the negative charge.</a:t>
            </a:r>
          </a:p>
          <a:p>
            <a:r>
              <a:rPr lang="en-US" dirty="0" smtClean="0"/>
              <a:t/>
            </a:r>
            <a:br>
              <a:rPr lang="en-US" dirty="0" smtClean="0"/>
            </a:br>
            <a:endParaRPr lang="en-US" dirty="0"/>
          </a:p>
        </p:txBody>
      </p:sp>
      <p:sp>
        <p:nvSpPr>
          <p:cNvPr id="3" name="Rectangle 2"/>
          <p:cNvSpPr/>
          <p:nvPr/>
        </p:nvSpPr>
        <p:spPr>
          <a:xfrm>
            <a:off x="609600" y="1859340"/>
            <a:ext cx="8001000" cy="3231654"/>
          </a:xfrm>
          <a:prstGeom prst="rect">
            <a:avLst/>
          </a:prstGeom>
        </p:spPr>
        <p:txBody>
          <a:bodyPr wrap="square">
            <a:spAutoFit/>
          </a:bodyPr>
          <a:lstStyle/>
          <a:p>
            <a:pPr algn="just"/>
            <a:r>
              <a:rPr lang="en-US" sz="2400" b="1" dirty="0">
                <a:latin typeface="Times New Roman" pitchFamily="18" charset="0"/>
                <a:cs typeface="Times New Roman" pitchFamily="18" charset="0"/>
              </a:rPr>
              <a:t>5. Factor #5 – </a:t>
            </a:r>
            <a:r>
              <a:rPr lang="en-US" sz="2400" b="1" dirty="0" err="1">
                <a:latin typeface="Times New Roman" pitchFamily="18" charset="0"/>
                <a:cs typeface="Times New Roman" pitchFamily="18" charset="0"/>
              </a:rPr>
              <a:t>Orbitals</a:t>
            </a:r>
            <a:endParaRPr lang="en-US" sz="2400" b="1"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Again</a:t>
            </a:r>
            <a:r>
              <a:rPr lang="en-US" sz="2400" dirty="0">
                <a:latin typeface="Times New Roman" pitchFamily="18" charset="0"/>
                <a:cs typeface="Times New Roman" pitchFamily="18" charset="0"/>
              </a:rPr>
              <a:t>, the acidity relates nicely to the stability of the conjugate base. And the stability of the conjugate base depends on how well it can </a:t>
            </a:r>
            <a:r>
              <a:rPr lang="en-US" sz="2400" dirty="0" err="1">
                <a:latin typeface="Times New Roman" pitchFamily="18" charset="0"/>
                <a:cs typeface="Times New Roman" pitchFamily="18" charset="0"/>
              </a:rPr>
              <a:t>accomodate</a:t>
            </a:r>
            <a:r>
              <a:rPr lang="en-US" sz="2400" dirty="0">
                <a:latin typeface="Times New Roman" pitchFamily="18" charset="0"/>
                <a:cs typeface="Times New Roman" pitchFamily="18" charset="0"/>
              </a:rPr>
              <a:t> its newfound pair of electrons. In an effect akin to </a:t>
            </a:r>
            <a:r>
              <a:rPr lang="en-US" sz="2400" dirty="0" err="1">
                <a:latin typeface="Times New Roman" pitchFamily="18" charset="0"/>
                <a:cs typeface="Times New Roman" pitchFamily="18" charset="0"/>
              </a:rPr>
              <a:t>electronegativity</a:t>
            </a:r>
            <a:r>
              <a:rPr lang="en-US" sz="2400" dirty="0">
                <a:latin typeface="Times New Roman" pitchFamily="18" charset="0"/>
                <a:cs typeface="Times New Roman" pitchFamily="18" charset="0"/>
              </a:rPr>
              <a:t>, the more s character in the orbital, the closer the electrons will be to the nucleus, and the lower in energy (= stable! ) they will be.</a:t>
            </a:r>
          </a:p>
          <a:p>
            <a:r>
              <a:rPr lang="en-US" dirty="0" smtClean="0"/>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12121"/>
                </a:solidFill>
                <a:effectLst/>
                <a:latin typeface="GTWalsheimPro-Regular"/>
                <a:cs typeface="Arial" pitchFamily="34" charset="0"/>
              </a:rPr>
              <a:t>be.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12121"/>
                </a:solidFill>
                <a:effectLst/>
                <a:latin typeface="GTWalsheimPro-Regular"/>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6500" b="0" i="0" u="none" strike="noStrike" cap="none" normalizeH="0" baseline="0" smtClean="0">
                <a:ln>
                  <a:noFill/>
                </a:ln>
                <a:solidFill>
                  <a:srgbClr val="212121"/>
                </a:solidFill>
                <a:effectLst/>
                <a:latin typeface="GTWalsheimPro-Regular"/>
                <a:cs typeface="Arial" pitchFamily="34" charset="0"/>
              </a:rPr>
              <a:t/>
            </a:r>
            <a:br>
              <a:rPr kumimoji="0" lang="en-US" sz="26500" b="0" i="0" u="none" strike="noStrike" cap="none" normalizeH="0" baseline="0" smtClean="0">
                <a:ln>
                  <a:noFill/>
                </a:ln>
                <a:solidFill>
                  <a:srgbClr val="212121"/>
                </a:solidFill>
                <a:effectLst/>
                <a:latin typeface="GTWalsheimPro-Regular"/>
                <a:cs typeface="Arial" pitchFamily="34" charset="0"/>
              </a:rPr>
            </a:br>
            <a:endParaRPr kumimoji="0" lang="en-US" sz="26500" b="0" i="0" u="none" strike="noStrike" cap="none" normalizeH="0" baseline="0" smtClean="0">
              <a:ln>
                <a:noFill/>
              </a:ln>
              <a:solidFill>
                <a:srgbClr val="212121"/>
              </a:solidFill>
              <a:effectLst/>
              <a:latin typeface="GTWalsheimPro-Regular"/>
              <a:cs typeface="Arial" pitchFamily="34" charset="0"/>
            </a:endParaRPr>
          </a:p>
        </p:txBody>
      </p:sp>
      <p:pic>
        <p:nvPicPr>
          <p:cNvPr id="33794" name="Picture 2" descr="orbitals-more-s-character-more-stabilization-of-negative-charge-alkyne-more-acidic-than-alkane"/>
          <p:cNvPicPr>
            <a:picLocks noChangeAspect="1" noChangeArrowheads="1"/>
          </p:cNvPicPr>
          <p:nvPr/>
        </p:nvPicPr>
        <p:blipFill>
          <a:blip r:embed="rId2"/>
          <a:srcRect/>
          <a:stretch>
            <a:fillRect/>
          </a:stretch>
        </p:blipFill>
        <p:spPr bwMode="auto">
          <a:xfrm>
            <a:off x="990600" y="381000"/>
            <a:ext cx="7391400" cy="55626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1"/>
            <a:ext cx="7848600" cy="1015663"/>
          </a:xfrm>
          <a:prstGeom prst="rect">
            <a:avLst/>
          </a:prstGeom>
        </p:spPr>
        <p:txBody>
          <a:bodyPr wrap="square">
            <a:spAutoFit/>
          </a:bodyPr>
          <a:lstStyle/>
          <a:p>
            <a:pPr algn="just"/>
            <a:endParaRPr lang="en-US" sz="2400" dirty="0">
              <a:latin typeface="Times New Roman" pitchFamily="18" charset="0"/>
              <a:cs typeface="Times New Roman" pitchFamily="18" charset="0"/>
            </a:endParaRPr>
          </a:p>
          <a:p>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57200"/>
            <a:ext cx="8077200" cy="5078313"/>
          </a:xfrm>
          <a:prstGeom prst="rect">
            <a:avLst/>
          </a:prstGeom>
        </p:spPr>
        <p:txBody>
          <a:bodyPr wrap="square">
            <a:spAutoFit/>
          </a:bodyPr>
          <a:lstStyle/>
          <a:p>
            <a:pPr algn="just"/>
            <a:r>
              <a:rPr lang="en-US" dirty="0" smtClean="0"/>
              <a:t>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size of the atom also plays a role in stabilizing the negative charge. Charges prefer to be on larger atoms than on smaller atoms. This preference results from large atoms allowing the negative charge to delocalize over a much larger region of space, instead of being concentrated in a small region (as it would on a small atom). As a rule, atom size trumps </a:t>
            </a:r>
            <a:r>
              <a:rPr lang="en-US" sz="2400" dirty="0" err="1">
                <a:latin typeface="Times New Roman" pitchFamily="18" charset="0"/>
                <a:cs typeface="Times New Roman" pitchFamily="18" charset="0"/>
              </a:rPr>
              <a:t>electronegativity</a:t>
            </a:r>
            <a:r>
              <a:rPr lang="en-US" sz="2400" dirty="0">
                <a:latin typeface="Times New Roman" pitchFamily="18" charset="0"/>
                <a:cs typeface="Times New Roman" pitchFamily="18" charset="0"/>
              </a:rPr>
              <a:t> considerations. So, even though fluorine is a more electronegative atom than iodine, HI is more acidic than HF. The much larger iodine atom allows the negative charge to delocalize over a larger space than does the much smaller fluorine atom, and thus makes hydrogen iodide more acidic. The effect that atom size has on acidity is shown here.</a:t>
            </a:r>
          </a:p>
          <a:p>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The size of the atom contributes to acidity."/>
          <p:cNvPicPr>
            <a:picLocks noChangeAspect="1" noChangeArrowheads="1"/>
          </p:cNvPicPr>
          <p:nvPr/>
        </p:nvPicPr>
        <p:blipFill>
          <a:blip r:embed="rId2"/>
          <a:srcRect/>
          <a:stretch>
            <a:fillRect/>
          </a:stretch>
        </p:blipFill>
        <p:spPr bwMode="auto">
          <a:xfrm>
            <a:off x="235682" y="533400"/>
            <a:ext cx="8070118" cy="3524250"/>
          </a:xfrm>
          <a:prstGeom prst="rect">
            <a:avLst/>
          </a:prstGeom>
          <a:noFill/>
        </p:spPr>
      </p:pic>
      <p:sp>
        <p:nvSpPr>
          <p:cNvPr id="4" name="Rectangle 3"/>
          <p:cNvSpPr/>
          <p:nvPr/>
        </p:nvSpPr>
        <p:spPr>
          <a:xfrm>
            <a:off x="685800" y="4721662"/>
            <a:ext cx="7239000" cy="523220"/>
          </a:xfrm>
          <a:prstGeom prst="rect">
            <a:avLst/>
          </a:prstGeom>
        </p:spPr>
        <p:txBody>
          <a:bodyPr wrap="square">
            <a:spAutoFit/>
          </a:bodyPr>
          <a:lstStyle/>
          <a:p>
            <a:pPr lvl="0" algn="ctr" eaLnBrk="0" fontAlgn="base" hangingPunct="0">
              <a:spcBef>
                <a:spcPct val="0"/>
              </a:spcBef>
              <a:spcAft>
                <a:spcPct val="0"/>
              </a:spcAft>
            </a:pPr>
            <a:r>
              <a:rPr kumimoji="0" lang="en-US" sz="2800" b="0" i="0" u="none" strike="noStrike" cap="none" normalizeH="0" baseline="0" dirty="0" smtClean="0">
                <a:ln>
                  <a:noFill/>
                </a:ln>
                <a:solidFill>
                  <a:srgbClr val="444444"/>
                </a:solidFill>
                <a:effectLst/>
                <a:latin typeface="Times New Roman" pitchFamily="18" charset="0"/>
                <a:cs typeface="Times New Roman" pitchFamily="18" charset="0"/>
              </a:rPr>
              <a:t>The size of the atom contributes to acidity.</a:t>
            </a:r>
            <a:endParaRPr kumimoji="0" lang="en-US" sz="2800" b="0" i="0" u="none" strike="noStrike" cap="none" normalizeH="0" baseline="0" dirty="0" smtClean="0">
              <a:ln>
                <a:noFill/>
              </a:ln>
              <a:solidFill>
                <a:srgbClr val="000000"/>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153400" cy="5447645"/>
          </a:xfrm>
          <a:prstGeom prst="rect">
            <a:avLst/>
          </a:prstGeom>
        </p:spPr>
        <p:txBody>
          <a:bodyPr wrap="square">
            <a:spAutoFit/>
          </a:bodyPr>
          <a:lstStyle/>
          <a:p>
            <a:pPr algn="just"/>
            <a:r>
              <a:rPr lang="en-US" sz="2400" b="1" dirty="0">
                <a:latin typeface="Times New Roman" pitchFamily="18" charset="0"/>
                <a:cs typeface="Times New Roman" pitchFamily="18" charset="0"/>
              </a:rPr>
              <a:t>How atom hybridization affects acid strength</a:t>
            </a:r>
          </a:p>
          <a:p>
            <a:pPr algn="just"/>
            <a:r>
              <a:rPr lang="en-US" sz="2400" dirty="0" smtClean="0">
                <a:latin typeface="Times New Roman" pitchFamily="18" charset="0"/>
                <a:cs typeface="Times New Roman" pitchFamily="18" charset="0"/>
              </a:rPr>
              <a:t>      The </a:t>
            </a:r>
            <a:r>
              <a:rPr lang="en-US" sz="2400" dirty="0">
                <a:latin typeface="Times New Roman" pitchFamily="18" charset="0"/>
                <a:cs typeface="Times New Roman" pitchFamily="18" charset="0"/>
              </a:rPr>
              <a:t>orbital on which the lone-pair anion rests also affects the acidity. Lone-pair anions prefer to reside in </a:t>
            </a:r>
            <a:r>
              <a:rPr lang="en-US" sz="2400" dirty="0" err="1">
                <a:latin typeface="Times New Roman" pitchFamily="18" charset="0"/>
                <a:cs typeface="Times New Roman" pitchFamily="18" charset="0"/>
              </a:rPr>
              <a:t>orbitals</a:t>
            </a:r>
            <a:r>
              <a:rPr lang="en-US" sz="2400" dirty="0">
                <a:latin typeface="Times New Roman" pitchFamily="18" charset="0"/>
                <a:cs typeface="Times New Roman" pitchFamily="18" charset="0"/>
              </a:rPr>
              <a:t> that have more </a:t>
            </a:r>
            <a:r>
              <a:rPr lang="en-US" sz="2400" i="1" dirty="0">
                <a:latin typeface="Times New Roman" pitchFamily="18" charset="0"/>
                <a:cs typeface="Times New Roman" pitchFamily="18" charset="0"/>
              </a:rPr>
              <a:t>s</a:t>
            </a:r>
            <a:r>
              <a:rPr lang="en-US" sz="2400" dirty="0">
                <a:latin typeface="Times New Roman" pitchFamily="18" charset="0"/>
                <a:cs typeface="Times New Roman" pitchFamily="18" charset="0"/>
              </a:rPr>
              <a:t> character than </a:t>
            </a:r>
            <a:r>
              <a:rPr lang="en-US" sz="2400" i="1" dirty="0">
                <a:latin typeface="Times New Roman" pitchFamily="18" charset="0"/>
                <a:cs typeface="Times New Roman" pitchFamily="18" charset="0"/>
              </a:rPr>
              <a:t>p</a:t>
            </a:r>
            <a:r>
              <a:rPr lang="en-US" sz="2400" dirty="0">
                <a:latin typeface="Times New Roman" pitchFamily="18" charset="0"/>
                <a:cs typeface="Times New Roman" pitchFamily="18" charset="0"/>
              </a:rPr>
              <a:t> character, because </a:t>
            </a:r>
            <a:r>
              <a:rPr lang="en-US" sz="2400" i="1" dirty="0">
                <a:latin typeface="Times New Roman" pitchFamily="18" charset="0"/>
                <a:cs typeface="Times New Roman" pitchFamily="18" charset="0"/>
              </a:rPr>
              <a:t>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orbitals</a:t>
            </a:r>
            <a:r>
              <a:rPr lang="en-US" sz="2400" dirty="0">
                <a:latin typeface="Times New Roman" pitchFamily="18" charset="0"/>
                <a:cs typeface="Times New Roman" pitchFamily="18" charset="0"/>
              </a:rPr>
              <a:t> are closer to the atom’s nucleus than </a:t>
            </a:r>
            <a:r>
              <a:rPr lang="en-US" sz="2400" i="1" dirty="0">
                <a:latin typeface="Times New Roman" pitchFamily="18" charset="0"/>
                <a:cs typeface="Times New Roman" pitchFamily="18" charset="0"/>
              </a:rPr>
              <a:t>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orbitals</a:t>
            </a:r>
            <a:r>
              <a:rPr lang="en-US" sz="2400" dirty="0">
                <a:latin typeface="Times New Roman" pitchFamily="18" charset="0"/>
                <a:cs typeface="Times New Roman" pitchFamily="18" charset="0"/>
              </a:rPr>
              <a:t>, and the electrons are stabilized by being closer to the nucleus. </a:t>
            </a:r>
            <a:r>
              <a:rPr lang="en-US" sz="2400" dirty="0" err="1">
                <a:latin typeface="Times New Roman" pitchFamily="18" charset="0"/>
                <a:cs typeface="Times New Roman" pitchFamily="18" charset="0"/>
              </a:rPr>
              <a:t>Orbitals</a:t>
            </a:r>
            <a:r>
              <a:rPr lang="en-US" sz="2400" dirty="0">
                <a:latin typeface="Times New Roman" pitchFamily="18" charset="0"/>
                <a:cs typeface="Times New Roman" pitchFamily="18" charset="0"/>
              </a:rPr>
              <a:t> that are </a:t>
            </a:r>
            <a:r>
              <a:rPr lang="en-US" sz="2400" i="1" dirty="0">
                <a:latin typeface="Times New Roman" pitchFamily="18" charset="0"/>
                <a:cs typeface="Times New Roman" pitchFamily="18" charset="0"/>
              </a:rPr>
              <a:t>sp</a:t>
            </a:r>
            <a:r>
              <a:rPr lang="en-US" sz="2400" dirty="0">
                <a:latin typeface="Times New Roman" pitchFamily="18" charset="0"/>
                <a:cs typeface="Times New Roman" pitchFamily="18" charset="0"/>
              </a:rPr>
              <a:t> hybridized have 50 percent </a:t>
            </a:r>
            <a:r>
              <a:rPr lang="en-US" sz="2400" i="1" dirty="0">
                <a:latin typeface="Times New Roman" pitchFamily="18" charset="0"/>
                <a:cs typeface="Times New Roman" pitchFamily="18" charset="0"/>
              </a:rPr>
              <a:t>s</a:t>
            </a:r>
            <a:r>
              <a:rPr lang="en-US" sz="2400" dirty="0">
                <a:latin typeface="Times New Roman" pitchFamily="18" charset="0"/>
                <a:cs typeface="Times New Roman" pitchFamily="18" charset="0"/>
              </a:rPr>
              <a:t> character, </a:t>
            </a:r>
            <a:r>
              <a:rPr lang="en-US" sz="2400" dirty="0" err="1">
                <a:latin typeface="Times New Roman" pitchFamily="18" charset="0"/>
                <a:cs typeface="Times New Roman" pitchFamily="18" charset="0"/>
              </a:rPr>
              <a:t>orbitals</a:t>
            </a:r>
            <a:r>
              <a:rPr lang="en-US" sz="2400" dirty="0">
                <a:latin typeface="Times New Roman" pitchFamily="18" charset="0"/>
                <a:cs typeface="Times New Roman" pitchFamily="18" charset="0"/>
              </a:rPr>
              <a:t> that are </a:t>
            </a:r>
            <a:r>
              <a:rPr lang="en-US" sz="2400" i="1" dirty="0">
                <a:latin typeface="Times New Roman" pitchFamily="18" charset="0"/>
                <a:cs typeface="Times New Roman" pitchFamily="18" charset="0"/>
              </a:rPr>
              <a:t>sp</a:t>
            </a:r>
            <a:r>
              <a:rPr lang="en-US" sz="2400" baseline="30000" dirty="0">
                <a:latin typeface="Times New Roman" pitchFamily="18" charset="0"/>
                <a:cs typeface="Times New Roman" pitchFamily="18" charset="0"/>
              </a:rPr>
              <a:t>2</a:t>
            </a:r>
            <a:r>
              <a:rPr lang="en-US" sz="2400" dirty="0">
                <a:latin typeface="Times New Roman" pitchFamily="18" charset="0"/>
                <a:cs typeface="Times New Roman" pitchFamily="18" charset="0"/>
              </a:rPr>
              <a:t> hybridized have 33 percent </a:t>
            </a:r>
            <a:r>
              <a:rPr lang="en-US" sz="2400" i="1" dirty="0">
                <a:latin typeface="Times New Roman" pitchFamily="18" charset="0"/>
                <a:cs typeface="Times New Roman" pitchFamily="18" charset="0"/>
              </a:rPr>
              <a:t>s</a:t>
            </a:r>
            <a:r>
              <a:rPr lang="en-US" sz="2400" dirty="0">
                <a:latin typeface="Times New Roman" pitchFamily="18" charset="0"/>
                <a:cs typeface="Times New Roman" pitchFamily="18" charset="0"/>
              </a:rPr>
              <a:t> character, and </a:t>
            </a:r>
            <a:r>
              <a:rPr lang="en-US" sz="2400" dirty="0" err="1">
                <a:latin typeface="Times New Roman" pitchFamily="18" charset="0"/>
                <a:cs typeface="Times New Roman" pitchFamily="18" charset="0"/>
              </a:rPr>
              <a:t>orbitals</a:t>
            </a:r>
            <a:r>
              <a:rPr lang="en-US" sz="2400" dirty="0">
                <a:latin typeface="Times New Roman" pitchFamily="18" charset="0"/>
                <a:cs typeface="Times New Roman" pitchFamily="18" charset="0"/>
              </a:rPr>
              <a:t> that are </a:t>
            </a:r>
            <a:r>
              <a:rPr lang="en-US" sz="2400" i="1" dirty="0">
                <a:latin typeface="Times New Roman" pitchFamily="18" charset="0"/>
                <a:cs typeface="Times New Roman" pitchFamily="18" charset="0"/>
              </a:rPr>
              <a:t>sp</a:t>
            </a:r>
            <a:r>
              <a:rPr lang="en-US" sz="2400" baseline="30000" dirty="0">
                <a:latin typeface="Times New Roman" pitchFamily="18" charset="0"/>
                <a:cs typeface="Times New Roman" pitchFamily="18" charset="0"/>
              </a:rPr>
              <a:t>3</a:t>
            </a:r>
            <a:r>
              <a:rPr lang="en-US" sz="2400" dirty="0">
                <a:latin typeface="Times New Roman" pitchFamily="18" charset="0"/>
                <a:cs typeface="Times New Roman" pitchFamily="18" charset="0"/>
              </a:rPr>
              <a:t> hybridized have 25 percent </a:t>
            </a:r>
            <a:r>
              <a:rPr lang="en-US" sz="2400" i="1" dirty="0">
                <a:latin typeface="Times New Roman" pitchFamily="18" charset="0"/>
                <a:cs typeface="Times New Roman" pitchFamily="18" charset="0"/>
              </a:rPr>
              <a:t>s</a:t>
            </a:r>
            <a:r>
              <a:rPr lang="en-US" sz="2400" dirty="0">
                <a:latin typeface="Times New Roman" pitchFamily="18" charset="0"/>
                <a:cs typeface="Times New Roman" pitchFamily="18" charset="0"/>
              </a:rPr>
              <a:t> character. Therefore, anions prefer to be in </a:t>
            </a:r>
            <a:r>
              <a:rPr lang="en-US" sz="2400" dirty="0" err="1">
                <a:latin typeface="Times New Roman" pitchFamily="18" charset="0"/>
                <a:cs typeface="Times New Roman" pitchFamily="18" charset="0"/>
              </a:rPr>
              <a:t>orbitals</a:t>
            </a:r>
            <a:r>
              <a:rPr lang="en-US" sz="2400" dirty="0">
                <a:latin typeface="Times New Roman" pitchFamily="18" charset="0"/>
                <a:cs typeface="Times New Roman" pitchFamily="18" charset="0"/>
              </a:rPr>
              <a:t> that are </a:t>
            </a:r>
            <a:r>
              <a:rPr lang="en-US" sz="2400" i="1" dirty="0">
                <a:latin typeface="Times New Roman" pitchFamily="18" charset="0"/>
                <a:cs typeface="Times New Roman" pitchFamily="18" charset="0"/>
              </a:rPr>
              <a:t>sp</a:t>
            </a:r>
            <a:r>
              <a:rPr lang="en-US" sz="2400" dirty="0">
                <a:latin typeface="Times New Roman" pitchFamily="18" charset="0"/>
                <a:cs typeface="Times New Roman" pitchFamily="18" charset="0"/>
              </a:rPr>
              <a:t> hybridized over those that are </a:t>
            </a:r>
            <a:r>
              <a:rPr lang="en-US" sz="2400" i="1" dirty="0">
                <a:latin typeface="Times New Roman" pitchFamily="18" charset="0"/>
                <a:cs typeface="Times New Roman" pitchFamily="18" charset="0"/>
              </a:rPr>
              <a:t>sp</a:t>
            </a:r>
            <a:r>
              <a:rPr lang="en-US" sz="2400" baseline="30000" dirty="0">
                <a:latin typeface="Times New Roman" pitchFamily="18" charset="0"/>
                <a:cs typeface="Times New Roman" pitchFamily="18" charset="0"/>
              </a:rPr>
              <a:t>2</a:t>
            </a:r>
            <a:r>
              <a:rPr lang="en-US" sz="2400" dirty="0">
                <a:latin typeface="Times New Roman" pitchFamily="18" charset="0"/>
                <a:cs typeface="Times New Roman" pitchFamily="18" charset="0"/>
              </a:rPr>
              <a:t> hybridized </a:t>
            </a:r>
            <a:r>
              <a:rPr lang="en-US" sz="2400" dirty="0" err="1">
                <a:latin typeface="Times New Roman" pitchFamily="18" charset="0"/>
                <a:cs typeface="Times New Roman" pitchFamily="18" charset="0"/>
              </a:rPr>
              <a:t>orbitals</a:t>
            </a:r>
            <a:r>
              <a:rPr lang="en-US" sz="2400" dirty="0">
                <a:latin typeface="Times New Roman" pitchFamily="18" charset="0"/>
                <a:cs typeface="Times New Roman" pitchFamily="18" charset="0"/>
              </a:rPr>
              <a:t>, and they prefer to be in </a:t>
            </a:r>
            <a:r>
              <a:rPr lang="en-US" sz="2400" dirty="0" err="1">
                <a:latin typeface="Times New Roman" pitchFamily="18" charset="0"/>
                <a:cs typeface="Times New Roman" pitchFamily="18" charset="0"/>
              </a:rPr>
              <a:t>orbitals</a:t>
            </a:r>
            <a:r>
              <a:rPr lang="en-US" sz="2400" dirty="0">
                <a:latin typeface="Times New Roman" pitchFamily="18" charset="0"/>
                <a:cs typeface="Times New Roman" pitchFamily="18" charset="0"/>
              </a:rPr>
              <a:t> that are </a:t>
            </a:r>
            <a:r>
              <a:rPr lang="en-US" sz="2400" i="1" dirty="0">
                <a:latin typeface="Times New Roman" pitchFamily="18" charset="0"/>
                <a:cs typeface="Times New Roman" pitchFamily="18" charset="0"/>
              </a:rPr>
              <a:t>sp</a:t>
            </a:r>
            <a:r>
              <a:rPr lang="en-US" sz="2400" baseline="30000" dirty="0">
                <a:latin typeface="Times New Roman" pitchFamily="18" charset="0"/>
                <a:cs typeface="Times New Roman" pitchFamily="18" charset="0"/>
              </a:rPr>
              <a:t>2</a:t>
            </a:r>
            <a:r>
              <a:rPr lang="en-US" sz="2400" dirty="0">
                <a:latin typeface="Times New Roman" pitchFamily="18" charset="0"/>
                <a:cs typeface="Times New Roman" pitchFamily="18" charset="0"/>
              </a:rPr>
              <a:t> hybridized over those that are </a:t>
            </a:r>
            <a:r>
              <a:rPr lang="en-US" sz="2400" i="1" dirty="0">
                <a:latin typeface="Times New Roman" pitchFamily="18" charset="0"/>
                <a:cs typeface="Times New Roman" pitchFamily="18" charset="0"/>
              </a:rPr>
              <a:t>sp</a:t>
            </a:r>
            <a:r>
              <a:rPr lang="en-US" sz="2400" baseline="30000" dirty="0">
                <a:latin typeface="Times New Roman" pitchFamily="18" charset="0"/>
                <a:cs typeface="Times New Roman" pitchFamily="18" charset="0"/>
              </a:rPr>
              <a:t>3</a:t>
            </a:r>
            <a:r>
              <a:rPr lang="en-US" sz="2400" dirty="0">
                <a:latin typeface="Times New Roman" pitchFamily="18" charset="0"/>
                <a:cs typeface="Times New Roman" pitchFamily="18" charset="0"/>
              </a:rPr>
              <a:t> hybridized. The effect of orbital type on acidity is shown here.</a:t>
            </a:r>
          </a:p>
          <a:p>
            <a:r>
              <a:rPr lang="en-US" dirty="0"/>
              <a:t/>
            </a: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The types of orbitals affect acidity."/>
          <p:cNvPicPr>
            <a:picLocks noChangeAspect="1" noChangeArrowheads="1"/>
          </p:cNvPicPr>
          <p:nvPr/>
        </p:nvPicPr>
        <p:blipFill>
          <a:blip r:embed="rId2"/>
          <a:srcRect/>
          <a:stretch>
            <a:fillRect/>
          </a:stretch>
        </p:blipFill>
        <p:spPr bwMode="auto">
          <a:xfrm>
            <a:off x="914400" y="533400"/>
            <a:ext cx="7772400" cy="4724400"/>
          </a:xfrm>
          <a:prstGeom prst="rect">
            <a:avLst/>
          </a:prstGeom>
          <a:noFill/>
        </p:spPr>
      </p:pic>
      <p:sp>
        <p:nvSpPr>
          <p:cNvPr id="17410" name="Rectangle 2"/>
          <p:cNvSpPr>
            <a:spLocks noChangeArrowheads="1"/>
          </p:cNvSpPr>
          <p:nvPr/>
        </p:nvSpPr>
        <p:spPr bwMode="auto">
          <a:xfrm>
            <a:off x="0" y="0"/>
            <a:ext cx="3514725"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444444"/>
                </a:solidFill>
                <a:effectLst/>
                <a:latin typeface="open-sans"/>
                <a:cs typeface="Arial" pitchFamily="34" charset="0"/>
              </a:rPr>
              <a:t>The types of orbitals affect acidity.</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
            <a:ext cx="8229600" cy="1938992"/>
          </a:xfrm>
          <a:prstGeom prst="rect">
            <a:avLst/>
          </a:prstGeom>
        </p:spPr>
        <p:txBody>
          <a:bodyPr wrap="square">
            <a:spAutoFit/>
          </a:bodyPr>
          <a:lstStyle/>
          <a:p>
            <a:pPr algn="just"/>
            <a:r>
              <a:rPr lang="en-US" sz="2400" b="1" dirty="0">
                <a:latin typeface="Times New Roman" pitchFamily="18" charset="0"/>
                <a:cs typeface="Times New Roman" pitchFamily="18" charset="0"/>
              </a:rPr>
              <a:t>How </a:t>
            </a:r>
            <a:r>
              <a:rPr lang="en-US" sz="2400" b="1" dirty="0" err="1">
                <a:latin typeface="Times New Roman" pitchFamily="18" charset="0"/>
                <a:cs typeface="Times New Roman" pitchFamily="18" charset="0"/>
              </a:rPr>
              <a:t>electronegativity</a:t>
            </a:r>
            <a:r>
              <a:rPr lang="en-US" sz="2400" b="1" dirty="0">
                <a:latin typeface="Times New Roman" pitchFamily="18" charset="0"/>
                <a:cs typeface="Times New Roman" pitchFamily="18" charset="0"/>
              </a:rPr>
              <a:t> affects acid strength</a:t>
            </a:r>
          </a:p>
          <a:p>
            <a:pPr algn="just"/>
            <a:r>
              <a:rPr lang="en-US" sz="2400" dirty="0" smtClean="0">
                <a:latin typeface="Times New Roman" pitchFamily="18" charset="0"/>
                <a:cs typeface="Times New Roman" pitchFamily="18" charset="0"/>
              </a:rPr>
              <a:t>     Electron-withdrawing </a:t>
            </a:r>
            <a:r>
              <a:rPr lang="en-US" sz="2400" dirty="0">
                <a:latin typeface="Times New Roman" pitchFamily="18" charset="0"/>
                <a:cs typeface="Times New Roman" pitchFamily="18" charset="0"/>
              </a:rPr>
              <a:t>groups on an acid also stabilize the conjugate base anion by allowing some of the charge on the anion to delocalize to other parts of the molecule. For example, </a:t>
            </a:r>
            <a:r>
              <a:rPr lang="en-US" sz="2400" dirty="0" err="1">
                <a:latin typeface="Times New Roman" pitchFamily="18" charset="0"/>
                <a:cs typeface="Times New Roman" pitchFamily="18" charset="0"/>
              </a:rPr>
              <a:t>trifluoroethanol</a:t>
            </a:r>
            <a:r>
              <a:rPr lang="en-US" sz="2400" dirty="0">
                <a:latin typeface="Times New Roman" pitchFamily="18" charset="0"/>
                <a:cs typeface="Times New Roman" pitchFamily="18" charset="0"/>
              </a:rPr>
              <a:t> (shown here) is more acidic than </a:t>
            </a:r>
            <a:r>
              <a:rPr lang="en-US" sz="2400" dirty="0" smtClean="0">
                <a:latin typeface="Times New Roman" pitchFamily="18" charset="0"/>
                <a:cs typeface="Times New Roman" pitchFamily="18" charset="0"/>
              </a:rPr>
              <a:t>ethanol   </a:t>
            </a:r>
            <a:endParaRPr lang="en-US" sz="2400" dirty="0">
              <a:latin typeface="Times New Roman" pitchFamily="18" charset="0"/>
              <a:cs typeface="Times New Roman" pitchFamily="18" charset="0"/>
            </a:endParaRPr>
          </a:p>
        </p:txBody>
      </p:sp>
      <p:sp>
        <p:nvSpPr>
          <p:cNvPr id="19457" name="Rectangle 1"/>
          <p:cNvSpPr>
            <a:spLocks noChangeArrowheads="1"/>
          </p:cNvSpPr>
          <p:nvPr/>
        </p:nvSpPr>
        <p:spPr bwMode="auto">
          <a:xfrm>
            <a:off x="0" y="0"/>
            <a:ext cx="216726" cy="2308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444444"/>
                </a:solidFill>
                <a:effectLst/>
                <a:latin typeface="open-sans"/>
                <a:cs typeface="Arial" pitchFamily="34" charset="0"/>
              </a:rPr>
              <a:t>.</a:t>
            </a:r>
            <a:endParaRPr kumimoji="0" lang="en-US" sz="1200" b="0" i="0" u="none" strike="noStrike" cap="none" normalizeH="0" baseline="0" dirty="0" smtClean="0">
              <a:ln>
                <a:noFill/>
              </a:ln>
              <a:solidFill>
                <a:srgbClr val="000000"/>
              </a:solidFill>
              <a:effectLst/>
              <a:latin typeface="open-sans"/>
              <a:cs typeface="Arial" pitchFamily="34" charset="0"/>
            </a:endParaRPr>
          </a:p>
        </p:txBody>
      </p:sp>
      <p:pic>
        <p:nvPicPr>
          <p:cNvPr id="19458" name="Picture 2" descr="Electron-withdrawing groups add to a molecule's acidity by stabilizing its conjugate base anion."/>
          <p:cNvPicPr>
            <a:picLocks noChangeAspect="1" noChangeArrowheads="1"/>
          </p:cNvPicPr>
          <p:nvPr/>
        </p:nvPicPr>
        <p:blipFill>
          <a:blip r:embed="rId2"/>
          <a:srcRect/>
          <a:stretch>
            <a:fillRect/>
          </a:stretch>
        </p:blipFill>
        <p:spPr bwMode="auto">
          <a:xfrm>
            <a:off x="533400" y="2133600"/>
            <a:ext cx="8305800" cy="3581400"/>
          </a:xfrm>
          <a:prstGeom prst="rect">
            <a:avLst/>
          </a:prstGeom>
          <a:noFill/>
        </p:spPr>
      </p:pic>
      <p:sp>
        <p:nvSpPr>
          <p:cNvPr id="5" name="Rectangle 4"/>
          <p:cNvSpPr/>
          <p:nvPr/>
        </p:nvSpPr>
        <p:spPr>
          <a:xfrm>
            <a:off x="152400" y="5715000"/>
            <a:ext cx="8763000" cy="830997"/>
          </a:xfrm>
          <a:prstGeom prst="rect">
            <a:avLst/>
          </a:prstGeom>
        </p:spPr>
        <p:txBody>
          <a:bodyPr wrap="square">
            <a:spAutoFit/>
          </a:bodyPr>
          <a:lstStyle/>
          <a:p>
            <a:pPr lvl="0" eaLnBrk="0" fontAlgn="base" hangingPunct="0">
              <a:spcBef>
                <a:spcPct val="0"/>
              </a:spcBef>
              <a:spcAft>
                <a:spcPct val="0"/>
              </a:spcAft>
            </a:pPr>
            <a:r>
              <a:rPr kumimoji="0" lang="en-US" sz="2400" b="0" i="0" u="none" strike="noStrike" cap="none" normalizeH="0" baseline="0" dirty="0" smtClean="0">
                <a:ln>
                  <a:noFill/>
                </a:ln>
                <a:solidFill>
                  <a:srgbClr val="444444"/>
                </a:solidFill>
                <a:effectLst/>
                <a:latin typeface="Times New Roman" pitchFamily="18" charset="0"/>
                <a:cs typeface="Times New Roman" pitchFamily="18" charset="0"/>
              </a:rPr>
              <a:t>Electron-withdrawing groups add to a molecule’s acidity by stabilizing its conjugate base anion.</a:t>
            </a:r>
            <a:endParaRPr kumimoji="0" lang="en-US" sz="2400" b="0" i="0" u="none" strike="noStrike" cap="none" normalizeH="0" baseline="0" dirty="0" smtClean="0">
              <a:ln>
                <a:noFill/>
              </a:ln>
              <a:solidFill>
                <a:srgbClr val="000000"/>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38542"/>
            <a:ext cx="8458200" cy="2369880"/>
          </a:xfrm>
          <a:prstGeom prst="rect">
            <a:avLst/>
          </a:prstGeom>
        </p:spPr>
        <p:txBody>
          <a:bodyPr wrap="square">
            <a:spAutoFit/>
          </a:bodyPr>
          <a:lstStyle/>
          <a:p>
            <a:pPr algn="just"/>
            <a:r>
              <a:rPr lang="en-US" dirty="0" smtClean="0"/>
              <a:t>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highly electronegative fluorine atoms (which are electron pigs) on </a:t>
            </a:r>
            <a:r>
              <a:rPr lang="en-US" sz="2800" dirty="0" err="1">
                <a:latin typeface="Times New Roman" pitchFamily="18" charset="0"/>
                <a:cs typeface="Times New Roman" pitchFamily="18" charset="0"/>
              </a:rPr>
              <a:t>trifluoroethanol</a:t>
            </a:r>
            <a:r>
              <a:rPr lang="en-US" sz="2800" dirty="0">
                <a:latin typeface="Times New Roman" pitchFamily="18" charset="0"/>
                <a:cs typeface="Times New Roman" pitchFamily="18" charset="0"/>
              </a:rPr>
              <a:t> pull electron density away from the anion, taking away some of the negative charge from the oxygen, thereby stabilizing the molecule.</a:t>
            </a:r>
          </a:p>
          <a:p>
            <a:r>
              <a:rPr lang="en-US" dirty="0" smtClean="0"/>
              <a:t/>
            </a:r>
            <a:br>
              <a:rPr lang="en-US" dirty="0" smtClean="0"/>
            </a:br>
            <a:endParaRPr lang="en-US" dirty="0"/>
          </a:p>
        </p:txBody>
      </p:sp>
      <p:sp>
        <p:nvSpPr>
          <p:cNvPr id="3" name="Rectangle 2"/>
          <p:cNvSpPr/>
          <p:nvPr/>
        </p:nvSpPr>
        <p:spPr>
          <a:xfrm>
            <a:off x="457200" y="1981201"/>
            <a:ext cx="8686800" cy="5078313"/>
          </a:xfrm>
          <a:prstGeom prst="rect">
            <a:avLst/>
          </a:prstGeom>
        </p:spPr>
        <p:txBody>
          <a:bodyPr wrap="square">
            <a:spAutoFit/>
          </a:bodyPr>
          <a:lstStyle/>
          <a:p>
            <a:pPr algn="just"/>
            <a:r>
              <a:rPr lang="en-US" b="1" dirty="0" smtClean="0"/>
              <a:t> </a:t>
            </a:r>
            <a:r>
              <a:rPr lang="en-US" sz="3200" b="1" dirty="0" smtClean="0">
                <a:latin typeface="Times New Roman" pitchFamily="18" charset="0"/>
                <a:cs typeface="Times New Roman" pitchFamily="18" charset="0"/>
              </a:rPr>
              <a:t>How </a:t>
            </a:r>
            <a:r>
              <a:rPr lang="en-US" sz="3200" b="1" dirty="0">
                <a:latin typeface="Times New Roman" pitchFamily="18" charset="0"/>
                <a:cs typeface="Times New Roman" pitchFamily="18" charset="0"/>
              </a:rPr>
              <a:t>resonance structures affect acid strength</a:t>
            </a:r>
          </a:p>
          <a:p>
            <a:pPr algn="just"/>
            <a:r>
              <a:rPr lang="en-US" sz="3200" dirty="0">
                <a:latin typeface="Times New Roman" pitchFamily="18" charset="0"/>
                <a:cs typeface="Times New Roman" pitchFamily="18" charset="0"/>
              </a:rPr>
              <a:t>Acids with conjugate bases that allow the negative charge to be delocalized through resonance are stronger acids than acids whose conjugate bases don’t have resonance structures. For example, acetic acid, shown here, is much more acidic than ethanol because the conjugate base anion of acetic acid can delocalize the negative charge through resonance.</a:t>
            </a:r>
          </a:p>
          <a:p>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Resonance effects contribute to acidity."/>
          <p:cNvPicPr>
            <a:picLocks noChangeAspect="1" noChangeArrowheads="1"/>
          </p:cNvPicPr>
          <p:nvPr/>
        </p:nvPicPr>
        <p:blipFill>
          <a:blip r:embed="rId2"/>
          <a:srcRect/>
          <a:stretch>
            <a:fillRect/>
          </a:stretch>
        </p:blipFill>
        <p:spPr bwMode="auto">
          <a:xfrm>
            <a:off x="914400" y="685800"/>
            <a:ext cx="7696200" cy="4248150"/>
          </a:xfrm>
          <a:prstGeom prst="rect">
            <a:avLst/>
          </a:prstGeom>
          <a:noFill/>
        </p:spPr>
      </p:pic>
      <p:sp>
        <p:nvSpPr>
          <p:cNvPr id="4" name="Rectangle 3"/>
          <p:cNvSpPr/>
          <p:nvPr/>
        </p:nvSpPr>
        <p:spPr>
          <a:xfrm>
            <a:off x="762000" y="5105400"/>
            <a:ext cx="7772400" cy="523220"/>
          </a:xfrm>
          <a:prstGeom prst="rect">
            <a:avLst/>
          </a:prstGeom>
        </p:spPr>
        <p:txBody>
          <a:bodyPr wrap="square">
            <a:spAutoFit/>
          </a:bodyPr>
          <a:lstStyle/>
          <a:p>
            <a:pPr lvl="0" algn="ctr" eaLnBrk="0" fontAlgn="base" hangingPunct="0">
              <a:spcBef>
                <a:spcPct val="0"/>
              </a:spcBef>
              <a:spcAft>
                <a:spcPct val="0"/>
              </a:spcAft>
            </a:pPr>
            <a:r>
              <a:rPr kumimoji="0" lang="en-US" sz="2800" b="1" i="0" u="none" strike="noStrike" cap="none" normalizeH="0" baseline="0" dirty="0" smtClean="0">
                <a:ln>
                  <a:noFill/>
                </a:ln>
                <a:solidFill>
                  <a:srgbClr val="444444"/>
                </a:solidFill>
                <a:effectLst/>
                <a:latin typeface="Times New Roman" pitchFamily="18" charset="0"/>
                <a:cs typeface="Times New Roman" pitchFamily="18" charset="0"/>
              </a:rPr>
              <a:t>Resonance effects contribute to acidity.</a:t>
            </a:r>
            <a:endParaRPr kumimoji="0" lang="en-US" sz="2800" b="1" i="0" u="none" strike="noStrike" cap="none" normalizeH="0" baseline="0" dirty="0" smtClean="0">
              <a:ln>
                <a:noFill/>
              </a:ln>
              <a:solidFill>
                <a:srgbClr val="000000"/>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1096</Words>
  <Application>Microsoft Office PowerPoint</Application>
  <PresentationFormat>On-screen Show (4:3)</PresentationFormat>
  <Paragraphs>78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Comparison of acid Strengths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of acid Strengths</dc:title>
  <dc:creator>welcome</dc:creator>
  <cp:lastModifiedBy>welcome</cp:lastModifiedBy>
  <cp:revision>16</cp:revision>
  <dcterms:created xsi:type="dcterms:W3CDTF">2020-08-18T04:49:19Z</dcterms:created>
  <dcterms:modified xsi:type="dcterms:W3CDTF">2020-08-19T07:30:03Z</dcterms:modified>
</cp:coreProperties>
</file>