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93570D-FCCE-4E4C-AC15-87191DF85BBB}"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3570D-FCCE-4E4C-AC15-87191DF85BBB}"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3570D-FCCE-4E4C-AC15-87191DF85BBB}"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3570D-FCCE-4E4C-AC15-87191DF85BBB}"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93570D-FCCE-4E4C-AC15-87191DF85BBB}"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93570D-FCCE-4E4C-AC15-87191DF85BBB}"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93570D-FCCE-4E4C-AC15-87191DF85BBB}"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93570D-FCCE-4E4C-AC15-87191DF85BBB}"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3570D-FCCE-4E4C-AC15-87191DF85BBB}"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3570D-FCCE-4E4C-AC15-87191DF85BBB}"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3570D-FCCE-4E4C-AC15-87191DF85BBB}"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02EBE-077A-4DB6-A308-D7B90E0166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3570D-FCCE-4E4C-AC15-87191DF85BBB}" type="datetimeFigureOut">
              <a:rPr lang="en-US" smtClean="0"/>
              <a:t>8/26/2020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002EBE-077A-4DB6-A308-D7B90E0166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itchFamily="18" charset="0"/>
                <a:cs typeface="Times New Roman" pitchFamily="18" charset="0"/>
              </a:rPr>
              <a:t>Hammett equation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Linear free energy relationship</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51344"/>
            <a:ext cx="7848600" cy="5262979"/>
          </a:xfrm>
          <a:prstGeom prst="rect">
            <a:avLst/>
          </a:prstGeom>
        </p:spPr>
        <p:txBody>
          <a:bodyPr wrap="square">
            <a:spAutoFit/>
          </a:bodyPr>
          <a:lstStyle/>
          <a:p>
            <a:pPr algn="just">
              <a:buFont typeface="Arial" pitchFamily="34" charset="0"/>
              <a:buChar char="•"/>
            </a:pPr>
            <a:r>
              <a:rPr lang="en-US" sz="2400" dirty="0" err="1">
                <a:latin typeface="Times New Roman" pitchFamily="18" charset="0"/>
                <a:cs typeface="Times New Roman" pitchFamily="18" charset="0"/>
              </a:rPr>
              <a:t>Substituents</a:t>
            </a:r>
            <a:r>
              <a:rPr lang="en-US" sz="2400" dirty="0">
                <a:latin typeface="Times New Roman" pitchFamily="18" charset="0"/>
                <a:cs typeface="Times New Roman" pitchFamily="18" charset="0"/>
              </a:rPr>
              <a:t> can have a profound influence on the dissociation of benzoic acid.</a:t>
            </a:r>
          </a:p>
          <a:p>
            <a:pPr algn="just">
              <a:buFont typeface="Arial" pitchFamily="34" charset="0"/>
              <a:buChar char="•"/>
            </a:pPr>
            <a:r>
              <a:rPr lang="en-US" sz="2400" dirty="0">
                <a:latin typeface="Times New Roman" pitchFamily="18" charset="0"/>
                <a:cs typeface="Times New Roman" pitchFamily="18" charset="0"/>
              </a:rPr>
              <a:t>Thus </a:t>
            </a:r>
            <a:r>
              <a:rPr lang="en-US" sz="2400" dirty="0" err="1">
                <a:latin typeface="Times New Roman" pitchFamily="18" charset="0"/>
                <a:cs typeface="Times New Roman" pitchFamily="18" charset="0"/>
              </a:rPr>
              <a:t>substituents</a:t>
            </a:r>
            <a:r>
              <a:rPr lang="en-US" sz="2400" dirty="0">
                <a:latin typeface="Times New Roman" pitchFamily="18" charset="0"/>
                <a:cs typeface="Times New Roman" pitchFamily="18" charset="0"/>
              </a:rPr>
              <a:t> can have influence on the acidity of benzoic acid.</a:t>
            </a:r>
          </a:p>
          <a:p>
            <a:pPr algn="just">
              <a:buFont typeface="Arial" pitchFamily="34" charset="0"/>
              <a:buChar char="•"/>
            </a:pPr>
            <a:r>
              <a:rPr lang="en-US" sz="2400" dirty="0">
                <a:latin typeface="Times New Roman" pitchFamily="18" charset="0"/>
                <a:cs typeface="Times New Roman" pitchFamily="18" charset="0"/>
              </a:rPr>
              <a:t>Hammett equation attempts to quantify this influence of </a:t>
            </a:r>
            <a:r>
              <a:rPr lang="en-US" sz="2400" dirty="0" err="1">
                <a:latin typeface="Times New Roman" pitchFamily="18" charset="0"/>
                <a:cs typeface="Times New Roman" pitchFamily="18" charset="0"/>
              </a:rPr>
              <a:t>substituents</a:t>
            </a:r>
            <a:r>
              <a:rPr lang="en-US" sz="2400" dirty="0">
                <a:latin typeface="Times New Roman" pitchFamily="18" charset="0"/>
                <a:cs typeface="Times New Roman" pitchFamily="18" charset="0"/>
              </a:rPr>
              <a:t>.</a:t>
            </a:r>
          </a:p>
          <a:p>
            <a:pPr algn="just">
              <a:buFont typeface="Arial" pitchFamily="34" charset="0"/>
              <a:buChar char="•"/>
            </a:pPr>
            <a:r>
              <a:rPr lang="en-US" sz="2400" dirty="0">
                <a:latin typeface="Times New Roman" pitchFamily="18" charset="0"/>
                <a:cs typeface="Times New Roman" pitchFamily="18" charset="0"/>
              </a:rPr>
              <a:t>To derive a relation only the </a:t>
            </a:r>
            <a:r>
              <a:rPr lang="en-US" sz="2400" dirty="0" err="1">
                <a:latin typeface="Times New Roman" pitchFamily="18" charset="0"/>
                <a:cs typeface="Times New Roman" pitchFamily="18" charset="0"/>
              </a:rPr>
              <a:t>para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subtituents</a:t>
            </a:r>
            <a:r>
              <a:rPr lang="en-US" sz="2400" dirty="0">
                <a:latin typeface="Times New Roman" pitchFamily="18" charset="0"/>
                <a:cs typeface="Times New Roman" pitchFamily="18" charset="0"/>
              </a:rPr>
              <a:t> are considered.</a:t>
            </a:r>
          </a:p>
          <a:p>
            <a:pPr algn="just">
              <a:buFont typeface="Arial" pitchFamily="34" charset="0"/>
              <a:buChar char="•"/>
            </a:pPr>
            <a:r>
              <a:rPr lang="en-US" sz="2400" dirty="0">
                <a:latin typeface="Times New Roman" pitchFamily="18" charset="0"/>
                <a:cs typeface="Times New Roman" pitchFamily="18" charset="0"/>
              </a:rPr>
              <a:t>Ortho </a:t>
            </a:r>
            <a:r>
              <a:rPr lang="en-US" sz="2400" dirty="0" err="1">
                <a:latin typeface="Times New Roman" pitchFamily="18" charset="0"/>
                <a:cs typeface="Times New Roman" pitchFamily="18" charset="0"/>
              </a:rPr>
              <a:t>substituents</a:t>
            </a:r>
            <a:r>
              <a:rPr lang="en-US" sz="2400" dirty="0">
                <a:latin typeface="Times New Roman" pitchFamily="18" charset="0"/>
                <a:cs typeface="Times New Roman" pitchFamily="18" charset="0"/>
              </a:rPr>
              <a:t> complicate due to </a:t>
            </a:r>
            <a:r>
              <a:rPr lang="en-US" sz="2400" dirty="0" err="1">
                <a:latin typeface="Times New Roman" pitchFamily="18" charset="0"/>
                <a:cs typeface="Times New Roman" pitchFamily="18" charset="0"/>
              </a:rPr>
              <a:t>steric</a:t>
            </a:r>
            <a:r>
              <a:rPr lang="en-US" sz="2400" dirty="0">
                <a:latin typeface="Times New Roman" pitchFamily="18" charset="0"/>
                <a:cs typeface="Times New Roman" pitchFamily="18" charset="0"/>
              </a:rPr>
              <a:t> influence as well.</a:t>
            </a:r>
          </a:p>
          <a:p>
            <a:pPr algn="just">
              <a:buFont typeface="Arial" pitchFamily="34" charset="0"/>
              <a:buChar char="•"/>
            </a:pPr>
            <a:r>
              <a:rPr lang="en-US" sz="2400" dirty="0">
                <a:latin typeface="Times New Roman" pitchFamily="18" charset="0"/>
                <a:cs typeface="Times New Roman" pitchFamily="18" charset="0"/>
              </a:rPr>
              <a:t>Meta </a:t>
            </a:r>
            <a:r>
              <a:rPr lang="en-US" sz="2400" dirty="0" err="1">
                <a:latin typeface="Times New Roman" pitchFamily="18" charset="0"/>
                <a:cs typeface="Times New Roman" pitchFamily="18" charset="0"/>
              </a:rPr>
              <a:t>substituents</a:t>
            </a:r>
            <a:r>
              <a:rPr lang="en-US" sz="2400" dirty="0">
                <a:latin typeface="Times New Roman" pitchFamily="18" charset="0"/>
                <a:cs typeface="Times New Roman" pitchFamily="18" charset="0"/>
              </a:rPr>
              <a:t> are not in through resonance with the carbonyl group of benzoic acid.</a:t>
            </a:r>
          </a:p>
          <a:p>
            <a:pPr algn="just">
              <a:buFont typeface="Arial" pitchFamily="34" charset="0"/>
              <a:buChar char="•"/>
            </a:pPr>
            <a:r>
              <a:rPr lang="en-US" sz="2400" dirty="0">
                <a:latin typeface="Times New Roman" pitchFamily="18" charset="0"/>
                <a:cs typeface="Times New Roman" pitchFamily="18" charset="0"/>
              </a:rPr>
              <a:t>Electron withdrawing group increases dissociation while electron donating decrease dissociation of benzoic acid.</a:t>
            </a:r>
          </a:p>
          <a:p>
            <a:pPr algn="just">
              <a:buFont typeface="Arial" pitchFamily="34" charset="0"/>
              <a:buChar char="•"/>
            </a:pPr>
            <a:r>
              <a:rPr lang="en-US" sz="2400" dirty="0">
                <a:latin typeface="Times New Roman" pitchFamily="18" charset="0"/>
                <a:cs typeface="Times New Roman" pitchFamily="18" charset="0"/>
              </a:rPr>
              <a:t>The influence is studied at a specific temperature (25</a:t>
            </a:r>
            <a:r>
              <a:rPr lang="en-US" sz="2400" baseline="30000" dirty="0">
                <a:latin typeface="Times New Roman" pitchFamily="18" charset="0"/>
                <a:cs typeface="Times New Roman" pitchFamily="18" charset="0"/>
              </a:rPr>
              <a:t>0</a:t>
            </a:r>
            <a:r>
              <a:rPr lang="en-US" sz="2400" dirty="0">
                <a:latin typeface="Times New Roman" pitchFamily="18" charset="0"/>
                <a:cs typeface="Times New Roman" pitchFamily="18" charset="0"/>
              </a:rPr>
              <a:t>C) and a specific solvent like water.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381000" y="152400"/>
            <a:ext cx="8763000" cy="2862322"/>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The relation may be derived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If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ΔG</a:t>
            </a:r>
            <a:r>
              <a:rPr kumimoji="0" lang="en-US" sz="2400" b="0" i="0" u="none" strike="noStrike" cap="none" normalizeH="0" baseline="30000" dirty="0" err="1" smtClean="0">
                <a:ln>
                  <a:noFill/>
                </a:ln>
                <a:solidFill>
                  <a:srgbClr val="000000"/>
                </a:solidFill>
                <a:effectLst/>
                <a:latin typeface="Times New Roman" pitchFamily="18" charset="0"/>
                <a:cs typeface="Times New Roman" pitchFamily="18" charset="0"/>
              </a:rPr>
              <a:t>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is the free energy change for the dissociation of substituted benzoic acid it must be a combination of free energy change of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unsubstituted</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benzoic acid and the influence due to the substituent which can be represented as an equation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6" descr="Derivation of Hammett equation"/>
          <p:cNvPicPr>
            <a:picLocks noChangeAspect="1" noChangeArrowheads="1"/>
          </p:cNvPicPr>
          <p:nvPr/>
        </p:nvPicPr>
        <p:blipFill>
          <a:blip r:embed="rId2"/>
          <a:srcRect/>
          <a:stretch>
            <a:fillRect/>
          </a:stretch>
        </p:blipFill>
        <p:spPr bwMode="auto">
          <a:xfrm>
            <a:off x="1828800" y="2971800"/>
            <a:ext cx="4733925" cy="1828801"/>
          </a:xfrm>
          <a:prstGeom prst="rect">
            <a:avLst/>
          </a:prstGeom>
          <a:noFill/>
        </p:spPr>
      </p:pic>
      <p:sp>
        <p:nvSpPr>
          <p:cNvPr id="1031" name="Rectangle 7"/>
          <p:cNvSpPr>
            <a:spLocks noChangeArrowheads="1"/>
          </p:cNvSpPr>
          <p:nvPr/>
        </p:nvSpPr>
        <p:spPr bwMode="auto">
          <a:xfrm>
            <a:off x="838200" y="5029200"/>
            <a:ext cx="8001000" cy="1384995"/>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A parameter σ is defined for each substituent in order to express the relation in more convenient form.</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descr="Hammett equation"/>
          <p:cNvPicPr>
            <a:picLocks noChangeAspect="1" noChangeArrowheads="1"/>
          </p:cNvPicPr>
          <p:nvPr/>
        </p:nvPicPr>
        <p:blipFill>
          <a:blip r:embed="rId2"/>
          <a:srcRect/>
          <a:stretch>
            <a:fillRect/>
          </a:stretch>
        </p:blipFill>
        <p:spPr bwMode="auto">
          <a:xfrm>
            <a:off x="1752600" y="381000"/>
            <a:ext cx="6019800" cy="1295400"/>
          </a:xfrm>
          <a:prstGeom prst="rect">
            <a:avLst/>
          </a:prstGeom>
          <a:noFill/>
        </p:spPr>
      </p:pic>
      <p:sp>
        <p:nvSpPr>
          <p:cNvPr id="16386" name="Rectangle 2"/>
          <p:cNvSpPr>
            <a:spLocks noChangeArrowheads="1"/>
          </p:cNvSpPr>
          <p:nvPr/>
        </p:nvSpPr>
        <p:spPr bwMode="auto">
          <a:xfrm>
            <a:off x="0" y="0"/>
            <a:ext cx="6627813" cy="0"/>
          </a:xfrm>
          <a:prstGeom prst="rect">
            <a:avLst/>
          </a:prstGeom>
          <a:solidFill>
            <a:srgbClr val="FFCCCC"/>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0" y="175260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Thus the relation can be expressed as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b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388" name="Rectangle 4"/>
          <p:cNvSpPr>
            <a:spLocks noChangeArrowheads="1"/>
          </p:cNvSpPr>
          <p:nvPr/>
        </p:nvSpPr>
        <p:spPr bwMode="auto">
          <a:xfrm>
            <a:off x="228600" y="3581401"/>
            <a:ext cx="8686800" cy="1908215"/>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2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The relation between free energy and equilibrium constant is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2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Verdana" pitchFamily="34" charset="0"/>
                <a:cs typeface="Times New Roman" pitchFamily="18" charset="0"/>
              </a:rPr>
              <a:t/>
            </a:r>
            <a:br>
              <a:rPr kumimoji="0" lang="en-US" sz="1000" b="0" i="0" u="none" strike="noStrike" cap="none" normalizeH="0" baseline="0" dirty="0" smtClean="0">
                <a:ln>
                  <a:noFill/>
                </a:ln>
                <a:solidFill>
                  <a:srgbClr val="000000"/>
                </a:solidFill>
                <a:effectLst/>
                <a:latin typeface="Verdana" pitchFamily="34" charset="0"/>
                <a:cs typeface="Times New Roman" pitchFamily="18" charset="0"/>
              </a:rPr>
            </a:br>
            <a:endParaRPr kumimoji="0" lang="en-US" sz="29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6389" name="Picture 5" descr="hammett equation"/>
          <p:cNvPicPr>
            <a:picLocks noChangeAspect="1" noChangeArrowheads="1"/>
          </p:cNvPicPr>
          <p:nvPr/>
        </p:nvPicPr>
        <p:blipFill>
          <a:blip r:embed="rId3"/>
          <a:srcRect/>
          <a:stretch>
            <a:fillRect/>
          </a:stretch>
        </p:blipFill>
        <p:spPr bwMode="auto">
          <a:xfrm>
            <a:off x="2895600" y="2514600"/>
            <a:ext cx="3200400" cy="923925"/>
          </a:xfrm>
          <a:prstGeom prst="rect">
            <a:avLst/>
          </a:prstGeom>
          <a:noFill/>
        </p:spPr>
      </p:pic>
      <p:pic>
        <p:nvPicPr>
          <p:cNvPr id="16390" name="Picture 6" descr="Hammett equation"/>
          <p:cNvPicPr>
            <a:picLocks noChangeAspect="1" noChangeArrowheads="1"/>
          </p:cNvPicPr>
          <p:nvPr/>
        </p:nvPicPr>
        <p:blipFill>
          <a:blip r:embed="rId4"/>
          <a:srcRect/>
          <a:stretch>
            <a:fillRect/>
          </a:stretch>
        </p:blipFill>
        <p:spPr bwMode="auto">
          <a:xfrm>
            <a:off x="2590800" y="5105400"/>
            <a:ext cx="3429000" cy="1143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81000" y="228600"/>
            <a:ext cx="8077200" cy="1015663"/>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Using the above relation and substituting in the first equation.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411" name="Picture 3" descr="Hammett equation"/>
          <p:cNvPicPr>
            <a:picLocks noChangeAspect="1" noChangeArrowheads="1"/>
          </p:cNvPicPr>
          <p:nvPr/>
        </p:nvPicPr>
        <p:blipFill>
          <a:blip r:embed="rId2"/>
          <a:srcRect/>
          <a:stretch>
            <a:fillRect/>
          </a:stretch>
        </p:blipFill>
        <p:spPr bwMode="auto">
          <a:xfrm>
            <a:off x="1676400" y="914400"/>
            <a:ext cx="5257800" cy="1295400"/>
          </a:xfrm>
          <a:prstGeom prst="rect">
            <a:avLst/>
          </a:prstGeom>
          <a:noFill/>
        </p:spPr>
      </p:pic>
      <p:sp>
        <p:nvSpPr>
          <p:cNvPr id="17412" name="Rectangle 4"/>
          <p:cNvSpPr>
            <a:spLocks noChangeArrowheads="1"/>
          </p:cNvSpPr>
          <p:nvPr/>
        </p:nvSpPr>
        <p:spPr bwMode="auto">
          <a:xfrm>
            <a:off x="304800" y="2438400"/>
            <a:ext cx="6246813" cy="800219"/>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Verdana" pitchFamily="34" charset="0"/>
                <a:cs typeface="Arial" pitchFamily="34" charset="0"/>
              </a:rPr>
              <a:t>This is the same as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3" name="Rectangle 5"/>
          <p:cNvSpPr>
            <a:spLocks noChangeArrowheads="1"/>
          </p:cNvSpPr>
          <p:nvPr/>
        </p:nvSpPr>
        <p:spPr bwMode="auto">
          <a:xfrm>
            <a:off x="533400" y="4267201"/>
            <a:ext cx="8077200" cy="2246769"/>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3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Thus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substituents</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should influence similarly on other processes as well.</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3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33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33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7414" name="Picture 6" descr="Hammett equation"/>
          <p:cNvPicPr>
            <a:picLocks noChangeAspect="1" noChangeArrowheads="1"/>
          </p:cNvPicPr>
          <p:nvPr/>
        </p:nvPicPr>
        <p:blipFill>
          <a:blip r:embed="rId3"/>
          <a:srcRect/>
          <a:stretch>
            <a:fillRect/>
          </a:stretch>
        </p:blipFill>
        <p:spPr bwMode="auto">
          <a:xfrm>
            <a:off x="2133600" y="3048000"/>
            <a:ext cx="3581400" cy="105727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152400" y="457200"/>
            <a:ext cx="6475413" cy="738664"/>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For example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2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8437" name="Picture 5" descr="Hammett Equation"/>
          <p:cNvPicPr>
            <a:picLocks noChangeAspect="1" noChangeArrowheads="1"/>
          </p:cNvPicPr>
          <p:nvPr/>
        </p:nvPicPr>
        <p:blipFill>
          <a:blip r:embed="rId2"/>
          <a:srcRect/>
          <a:stretch>
            <a:fillRect/>
          </a:stretch>
        </p:blipFill>
        <p:spPr bwMode="auto">
          <a:xfrm>
            <a:off x="1066800" y="1143000"/>
            <a:ext cx="7467600" cy="1362075"/>
          </a:xfrm>
          <a:prstGeom prst="rect">
            <a:avLst/>
          </a:prstGeom>
          <a:noFill/>
        </p:spPr>
      </p:pic>
      <p:sp>
        <p:nvSpPr>
          <p:cNvPr id="18438" name="Rectangle 6"/>
          <p:cNvSpPr>
            <a:spLocks noChangeArrowheads="1"/>
          </p:cNvSpPr>
          <p:nvPr/>
        </p:nvSpPr>
        <p:spPr bwMode="auto">
          <a:xfrm>
            <a:off x="381000" y="2590800"/>
            <a:ext cx="8305800" cy="3600986"/>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In the above dissociation though the influence of the substituent is the same but it is farther away from the reaction site.  Hence the increment due to the substituent that is 2.303RT log σ which was appropriate for the dissociation of benzoic acid has to be modified by a factor ρ which is characteristic of the sensitivity of the new reaction towards electron donation or withdrawal by the substituent. Hence the earlier equation is modified including the factor ρ as,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57200" y="1219201"/>
            <a:ext cx="8229600" cy="3400931"/>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This is called as Hammett equation. It can be applied to many other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equilibria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and the influence of the particular substituent on the equilibrium can be predicted. Which means the direction the equilibrium shifts and the strength of the acid can be assessed. Thus it is an important equation which is useful in obtaining information about reaction mechanisms.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FF0080"/>
                </a:solidFill>
                <a:effectLst/>
                <a:latin typeface="Verdana" pitchFamily="34" charset="0"/>
                <a:cs typeface="Times New Roman" pitchFamily="18" charset="0"/>
              </a:rPr>
              <a:t/>
            </a:r>
            <a:br>
              <a:rPr kumimoji="0" lang="en-US" sz="1300" b="0" i="0" u="none" strike="noStrike" cap="none" normalizeH="0" baseline="0" dirty="0" smtClean="0">
                <a:ln>
                  <a:noFill/>
                </a:ln>
                <a:solidFill>
                  <a:srgbClr val="FF0080"/>
                </a:solidFill>
                <a:effectLst/>
                <a:latin typeface="Verdana" pitchFamily="34" charset="0"/>
                <a:cs typeface="Times New Roman" pitchFamily="18" charset="0"/>
              </a:rPr>
            </a:br>
            <a:endParaRPr kumimoji="0" lang="en-US" sz="32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9458" name="Picture 2" descr="Hammett Equation"/>
          <p:cNvPicPr>
            <a:picLocks noChangeAspect="1" noChangeArrowheads="1"/>
          </p:cNvPicPr>
          <p:nvPr/>
        </p:nvPicPr>
        <p:blipFill>
          <a:blip r:embed="rId2"/>
          <a:srcRect/>
          <a:stretch>
            <a:fillRect/>
          </a:stretch>
        </p:blipFill>
        <p:spPr bwMode="auto">
          <a:xfrm>
            <a:off x="1295400" y="304800"/>
            <a:ext cx="4876800" cy="9715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04800"/>
            <a:ext cx="4572000" cy="461665"/>
          </a:xfrm>
          <a:prstGeom prst="rect">
            <a:avLst/>
          </a:prstGeom>
        </p:spPr>
        <p:txBody>
          <a:bodyPr wrap="square">
            <a:spAutoFit/>
          </a:bodyPr>
          <a:lstStyle/>
          <a:p>
            <a:pPr algn="ctr"/>
            <a:r>
              <a:rPr lang="en-US" sz="2400" b="1" dirty="0" smtClean="0">
                <a:latin typeface="Times New Roman" pitchFamily="18" charset="0"/>
                <a:cs typeface="Times New Roman" pitchFamily="18" charset="0"/>
              </a:rPr>
              <a:t>                Hammett </a:t>
            </a:r>
            <a:r>
              <a:rPr lang="en-US" sz="2400" b="1" dirty="0">
                <a:latin typeface="Times New Roman" pitchFamily="18" charset="0"/>
                <a:cs typeface="Times New Roman" pitchFamily="18" charset="0"/>
              </a:rPr>
              <a:t>Plot</a:t>
            </a:r>
          </a:p>
        </p:txBody>
      </p:sp>
      <p:pic>
        <p:nvPicPr>
          <p:cNvPr id="20482" name="Picture 2" descr="Hammett Plot"/>
          <p:cNvPicPr>
            <a:picLocks noChangeAspect="1" noChangeArrowheads="1"/>
          </p:cNvPicPr>
          <p:nvPr/>
        </p:nvPicPr>
        <p:blipFill>
          <a:blip r:embed="rId2"/>
          <a:srcRect/>
          <a:stretch>
            <a:fillRect/>
          </a:stretch>
        </p:blipFill>
        <p:spPr bwMode="auto">
          <a:xfrm>
            <a:off x="990600" y="990600"/>
            <a:ext cx="7696200" cy="4267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52400"/>
            <a:ext cx="9144000" cy="5878532"/>
          </a:xfrm>
          <a:prstGeom prst="rect">
            <a:avLst/>
          </a:prstGeom>
          <a:solidFill>
            <a:srgbClr val="FFCC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80"/>
                </a:solidFill>
                <a:effectLst/>
                <a:latin typeface="Times New Roman" pitchFamily="18" charset="0"/>
                <a:cs typeface="Times New Roman" pitchFamily="18" charset="0"/>
              </a:rPr>
              <a:t>Conclusions from the Hammett Plot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A straight line plot obtained indicates that the free energy relation of the reaction is valid.</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The slope of the line is the ρ of the reaction.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A positive value of ρ indicates that the reaction responds to substituent effects as in benzoic acid i.e., electron withdrawing  groups increase dissociation and donating groups decrease dissociation.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If ρ &gt; 1 then the reaction is more sensitive to the effects than in benzoic acid.</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For benzoic acid ρ is taken as 1. If the value of ρ is between 0 &amp;1 then the effect is as in benzoic acid but lower.</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A negative value of ρ indicates that the influence of the substituent is opposite to that of benzoic acid i.e., electron withdrawing groups decrease dissociation and electron donating groups increase dissociation.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If the value of ρ is very small, it indicates that the reaction may involve radical intermediate or a transition state.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If the slope of the line changes abruptly it is an indication of change in mechanism as the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substituents</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change.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328</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Hammett equation Linear free energy relationship</vt:lpstr>
      <vt:lpstr>Slide 2</vt:lpstr>
      <vt:lpstr>Slide 3</vt:lpstr>
      <vt:lpstr>Slide 4</vt:lpstr>
      <vt:lpstr>Slide 5</vt:lpstr>
      <vt:lpstr>Slide 6</vt:lpstr>
      <vt:lpstr>Slide 7</vt:lpstr>
      <vt:lpstr>Slide 8</vt:lpstr>
      <vt:lpstr>Slide 9</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Hammett equation Linear free energy relationship</dc:title>
  <dc:creator>welcome</dc:creator>
  <cp:lastModifiedBy>welcome</cp:lastModifiedBy>
  <cp:revision>5</cp:revision>
  <dcterms:created xsi:type="dcterms:W3CDTF">2020-08-26T05:32:29Z</dcterms:created>
  <dcterms:modified xsi:type="dcterms:W3CDTF">2020-08-26T05:56:59Z</dcterms:modified>
</cp:coreProperties>
</file>