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BC3D15-7034-42B4-9A35-F1BC4A390BFA}"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C3D15-7034-42B4-9A35-F1BC4A390BFA}"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C3D15-7034-42B4-9A35-F1BC4A390BFA}"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C3D15-7034-42B4-9A35-F1BC4A390BFA}"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BC3D15-7034-42B4-9A35-F1BC4A390BFA}" type="datetimeFigureOut">
              <a:rPr lang="en-US" smtClean="0"/>
              <a:pPr/>
              <a:t>8/28/2020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BC3D15-7034-42B4-9A35-F1BC4A390BFA}" type="datetimeFigureOut">
              <a:rPr lang="en-US" smtClean="0"/>
              <a:pPr/>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BC3D15-7034-42B4-9A35-F1BC4A390BFA}" type="datetimeFigureOut">
              <a:rPr lang="en-US" smtClean="0"/>
              <a:pPr/>
              <a:t>8/28/2020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BC3D15-7034-42B4-9A35-F1BC4A390BFA}" type="datetimeFigureOut">
              <a:rPr lang="en-US" smtClean="0"/>
              <a:pPr/>
              <a:t>8/28/2020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C3D15-7034-42B4-9A35-F1BC4A390BFA}" type="datetimeFigureOut">
              <a:rPr lang="en-US" smtClean="0"/>
              <a:pPr/>
              <a:t>8/28/2020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BC3D15-7034-42B4-9A35-F1BC4A390BFA}" type="datetimeFigureOut">
              <a:rPr lang="en-US" smtClean="0"/>
              <a:pPr/>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BC3D15-7034-42B4-9A35-F1BC4A390BFA}" type="datetimeFigureOut">
              <a:rPr lang="en-US" smtClean="0"/>
              <a:pPr/>
              <a:t>8/28/2020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61C653-044A-4A43-B9B6-FE393B4B01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BC3D15-7034-42B4-9A35-F1BC4A390BFA}" type="datetimeFigureOut">
              <a:rPr lang="en-US" smtClean="0"/>
              <a:pPr/>
              <a:t>8/28/2020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1C653-044A-4A43-B9B6-FE393B4B01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yjus.com/chemistry/carboxylic-acid-propertie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byjus.com/jee/chemical-bondin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Times New Roman" pitchFamily="18" charset="0"/>
                <a:cs typeface="Times New Roman" pitchFamily="18" charset="0"/>
              </a:rPr>
              <a:t>Hell </a:t>
            </a:r>
            <a:r>
              <a:rPr lang="en-US" dirty="0" err="1">
                <a:latin typeface="Times New Roman" pitchFamily="18" charset="0"/>
                <a:cs typeface="Times New Roman" pitchFamily="18" charset="0"/>
              </a:rPr>
              <a:t>Volhard</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Zelinsky</a:t>
            </a:r>
            <a:r>
              <a:rPr lang="en-US" dirty="0">
                <a:latin typeface="Times New Roman" pitchFamily="18" charset="0"/>
                <a:cs typeface="Times New Roman" pitchFamily="18" charset="0"/>
              </a:rPr>
              <a:t> Reaction Mechanism</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153400" cy="3600986"/>
          </a:xfrm>
          <a:prstGeom prst="rect">
            <a:avLst/>
          </a:prstGeom>
        </p:spPr>
        <p:txBody>
          <a:bodyPr wrap="square">
            <a:spAutoFit/>
          </a:bodyPr>
          <a:lstStyle/>
          <a:p>
            <a:pPr algn="just"/>
            <a:r>
              <a:rPr lang="en-US" dirty="0" smtClean="0"/>
              <a:t>     </a:t>
            </a:r>
            <a:r>
              <a:rPr lang="en-US" sz="2400" dirty="0" smtClean="0">
                <a:latin typeface="Times New Roman" pitchFamily="18" charset="0"/>
                <a:cs typeface="Times New Roman" pitchFamily="18" charset="0"/>
              </a:rPr>
              <a:t>Hell </a:t>
            </a:r>
            <a:r>
              <a:rPr lang="en-US" sz="2400" dirty="0" err="1">
                <a:latin typeface="Times New Roman" pitchFamily="18" charset="0"/>
                <a:cs typeface="Times New Roman" pitchFamily="18" charset="0"/>
              </a:rPr>
              <a:t>Volhard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Zelinsky</a:t>
            </a:r>
            <a:r>
              <a:rPr lang="en-US" sz="2400" dirty="0">
                <a:latin typeface="Times New Roman" pitchFamily="18" charset="0"/>
                <a:cs typeface="Times New Roman" pitchFamily="18" charset="0"/>
              </a:rPr>
              <a:t> Reaction Mechanism is quite different from other </a:t>
            </a:r>
            <a:r>
              <a:rPr lang="en-US" sz="2400" dirty="0" err="1">
                <a:latin typeface="Times New Roman" pitchFamily="18" charset="0"/>
                <a:cs typeface="Times New Roman" pitchFamily="18" charset="0"/>
              </a:rPr>
              <a:t>halogenation</a:t>
            </a:r>
            <a:r>
              <a:rPr lang="en-US" sz="2400" dirty="0">
                <a:latin typeface="Times New Roman" pitchFamily="18" charset="0"/>
                <a:cs typeface="Times New Roman" pitchFamily="18" charset="0"/>
              </a:rPr>
              <a:t> reactions as it takes place in the absence of a halogen carrier. The reaction is used for the </a:t>
            </a:r>
            <a:r>
              <a:rPr lang="en-US" sz="2400" b="1" dirty="0" err="1">
                <a:latin typeface="Times New Roman" pitchFamily="18" charset="0"/>
                <a:cs typeface="Times New Roman" pitchFamily="18" charset="0"/>
              </a:rPr>
              <a:t>halogenation</a:t>
            </a:r>
            <a:r>
              <a:rPr lang="en-US" sz="2400" b="1" dirty="0">
                <a:latin typeface="Times New Roman" pitchFamily="18" charset="0"/>
                <a:cs typeface="Times New Roman" pitchFamily="18" charset="0"/>
              </a:rPr>
              <a:t> of carboxylic acids at the alpha carbon</a:t>
            </a:r>
            <a:r>
              <a:rPr lang="en-US" sz="2400" dirty="0">
                <a:latin typeface="Times New Roman" pitchFamily="18" charset="0"/>
                <a:cs typeface="Times New Roman" pitchFamily="18" charset="0"/>
              </a:rPr>
              <a:t>. This reaction is named after the chemists – Carl Magnus Von Hell, Jacob </a:t>
            </a:r>
            <a:r>
              <a:rPr lang="en-US" sz="2400" dirty="0" err="1">
                <a:latin typeface="Times New Roman" pitchFamily="18" charset="0"/>
                <a:cs typeface="Times New Roman" pitchFamily="18" charset="0"/>
              </a:rPr>
              <a:t>Volhard</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Nikolay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Zelinsky</a:t>
            </a:r>
            <a:r>
              <a:rPr lang="en-US" sz="2400" dirty="0">
                <a:latin typeface="Times New Roman" pitchFamily="18" charset="0"/>
                <a:cs typeface="Times New Roman" pitchFamily="18" charset="0"/>
              </a:rPr>
              <a:t>. The reaction is initiated by the addition of phosphorus </a:t>
            </a:r>
            <a:r>
              <a:rPr lang="en-US" sz="2400" dirty="0" err="1">
                <a:latin typeface="Times New Roman" pitchFamily="18" charset="0"/>
                <a:cs typeface="Times New Roman" pitchFamily="18" charset="0"/>
              </a:rPr>
              <a:t>tribromide</a:t>
            </a:r>
            <a:r>
              <a:rPr lang="en-US" sz="2400" dirty="0">
                <a:latin typeface="Times New Roman" pitchFamily="18" charset="0"/>
                <a:cs typeface="Times New Roman" pitchFamily="18" charset="0"/>
              </a:rPr>
              <a:t> (catalytic amount) and the further addition of one molar equivalent of diatomic bromine.</a:t>
            </a:r>
          </a:p>
          <a:p>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57201"/>
            <a:ext cx="7772400" cy="3970318"/>
          </a:xfrm>
          <a:prstGeom prst="rect">
            <a:avLst/>
          </a:prstGeom>
        </p:spPr>
        <p:txBody>
          <a:bodyPr wrap="square">
            <a:spAutoFit/>
          </a:bodyPr>
          <a:lstStyle/>
          <a:p>
            <a:pPr algn="just"/>
            <a:r>
              <a:rPr lang="en-US" sz="2400" b="1" dirty="0">
                <a:latin typeface="Times New Roman" pitchFamily="18" charset="0"/>
                <a:cs typeface="Times New Roman" pitchFamily="18" charset="0"/>
              </a:rPr>
              <a:t>Hell </a:t>
            </a:r>
            <a:r>
              <a:rPr lang="en-US" sz="2400" b="1" dirty="0" err="1">
                <a:latin typeface="Times New Roman" pitchFamily="18" charset="0"/>
                <a:cs typeface="Times New Roman" pitchFamily="18" charset="0"/>
              </a:rPr>
              <a:t>Volhard</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Zelinsky</a:t>
            </a:r>
            <a:r>
              <a:rPr lang="en-US" sz="2400" b="1" dirty="0">
                <a:latin typeface="Times New Roman" pitchFamily="18" charset="0"/>
                <a:cs typeface="Times New Roman" pitchFamily="18" charset="0"/>
              </a:rPr>
              <a:t> Reaction</a:t>
            </a:r>
          </a:p>
          <a:p>
            <a:pPr algn="just"/>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reaction conditions for the hell </a:t>
            </a:r>
            <a:r>
              <a:rPr lang="en-US" sz="2400" dirty="0" err="1">
                <a:latin typeface="Times New Roman" pitchFamily="18" charset="0"/>
                <a:cs typeface="Times New Roman" pitchFamily="18" charset="0"/>
              </a:rPr>
              <a:t>volhard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zelinsky</a:t>
            </a:r>
            <a:r>
              <a:rPr lang="en-US" sz="2400" dirty="0">
                <a:latin typeface="Times New Roman" pitchFamily="18" charset="0"/>
                <a:cs typeface="Times New Roman" pitchFamily="18" charset="0"/>
              </a:rPr>
              <a:t> reaction are quite severe- involving reaction temperatures above 373 K and increased reaction time. The reaction usually requires less than one equivalent of phosphorous (or a </a:t>
            </a:r>
            <a:r>
              <a:rPr lang="en-US" sz="2400" dirty="0" err="1">
                <a:latin typeface="Times New Roman" pitchFamily="18" charset="0"/>
                <a:cs typeface="Times New Roman" pitchFamily="18" charset="0"/>
              </a:rPr>
              <a:t>trihalide</a:t>
            </a:r>
            <a:r>
              <a:rPr lang="en-US" sz="2400" dirty="0">
                <a:latin typeface="Times New Roman" pitchFamily="18" charset="0"/>
                <a:cs typeface="Times New Roman" pitchFamily="18" charset="0"/>
              </a:rPr>
              <a:t> of phosphorous). Some </a:t>
            </a:r>
            <a:r>
              <a:rPr lang="en-US" sz="2400" dirty="0">
                <a:latin typeface="Times New Roman" pitchFamily="18" charset="0"/>
                <a:cs typeface="Times New Roman" pitchFamily="18" charset="0"/>
                <a:hlinkClick r:id="rId2"/>
              </a:rPr>
              <a:t>carboxylic acids</a:t>
            </a:r>
            <a:r>
              <a:rPr lang="en-US" sz="2400" dirty="0">
                <a:latin typeface="Times New Roman" pitchFamily="18" charset="0"/>
                <a:cs typeface="Times New Roman" pitchFamily="18" charset="0"/>
              </a:rPr>
              <a:t> and acid derivatives such as </a:t>
            </a:r>
            <a:r>
              <a:rPr lang="en-US" sz="2400" dirty="0" err="1">
                <a:latin typeface="Times New Roman" pitchFamily="18" charset="0"/>
                <a:cs typeface="Times New Roman" pitchFamily="18" charset="0"/>
              </a:rPr>
              <a:t>acyl</a:t>
            </a:r>
            <a:r>
              <a:rPr lang="en-US" sz="2400" dirty="0">
                <a:latin typeface="Times New Roman" pitchFamily="18" charset="0"/>
                <a:cs typeface="Times New Roman" pitchFamily="18" charset="0"/>
              </a:rPr>
              <a:t> halides or anhydrides can be halogenated in the absence of a catalyst. An example of the HVZ Reaction is given below.</a:t>
            </a:r>
          </a:p>
          <a:p>
            <a:r>
              <a:rPr lang="en-US" dirty="0" smtClean="0"/>
              <a:t/>
            </a:r>
            <a:br>
              <a:rPr lang="en-US" dirty="0" smtClean="0"/>
            </a:br>
            <a:endParaRPr lang="en-US" dirty="0"/>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below.</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800" b="0" i="0" u="none" strike="noStrike" cap="none" normalizeH="0" baseline="0" smtClean="0">
                <a:ln>
                  <a:noFill/>
                </a:ln>
                <a:solidFill>
                  <a:srgbClr val="333333"/>
                </a:solidFill>
                <a:effectLst/>
                <a:latin typeface="Roboto"/>
                <a:cs typeface="Arial" pitchFamily="34" charset="0"/>
              </a:rPr>
              <a:t/>
            </a:r>
            <a:br>
              <a:rPr kumimoji="0" lang="en-US" sz="16800" b="0" i="0" u="none" strike="noStrike" cap="none" normalizeH="0" baseline="0" smtClean="0">
                <a:ln>
                  <a:noFill/>
                </a:ln>
                <a:solidFill>
                  <a:srgbClr val="333333"/>
                </a:solidFill>
                <a:effectLst/>
                <a:latin typeface="Roboto"/>
                <a:cs typeface="Arial" pitchFamily="34" charset="0"/>
              </a:rPr>
            </a:br>
            <a:endParaRPr kumimoji="0" lang="en-US" sz="16800" b="0" i="0" u="none" strike="noStrike" cap="none" normalizeH="0" baseline="0" smtClean="0">
              <a:ln>
                <a:noFill/>
              </a:ln>
              <a:solidFill>
                <a:srgbClr val="333333"/>
              </a:solidFill>
              <a:effectLst/>
              <a:latin typeface="Roboto"/>
              <a:cs typeface="Arial" pitchFamily="34" charset="0"/>
            </a:endParaRPr>
          </a:p>
        </p:txBody>
      </p:sp>
      <p:pic>
        <p:nvPicPr>
          <p:cNvPr id="1026" name="Picture 2" descr="Hell Volhard Zelinsky Reaction Mechanism"/>
          <p:cNvPicPr>
            <a:picLocks noChangeAspect="1" noChangeArrowheads="1"/>
          </p:cNvPicPr>
          <p:nvPr/>
        </p:nvPicPr>
        <p:blipFill>
          <a:blip r:embed="rId3"/>
          <a:srcRect/>
          <a:stretch>
            <a:fillRect/>
          </a:stretch>
        </p:blipFill>
        <p:spPr bwMode="auto">
          <a:xfrm>
            <a:off x="1219200" y="3876674"/>
            <a:ext cx="6981825" cy="26765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763000" cy="5816977"/>
          </a:xfrm>
          <a:prstGeom prst="rect">
            <a:avLst/>
          </a:prstGeom>
        </p:spPr>
        <p:txBody>
          <a:bodyPr wrap="square">
            <a:spAutoFit/>
          </a:bodyPr>
          <a:lstStyle/>
          <a:p>
            <a:pPr algn="just"/>
            <a:r>
              <a:rPr lang="en-US" dirty="0" smtClean="0"/>
              <a:t>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HVZ reaction fails to accomplish the fluorination and iodination of carboxylic acids. If the Hell </a:t>
            </a:r>
            <a:r>
              <a:rPr lang="en-US" sz="2400" dirty="0" err="1">
                <a:latin typeface="Times New Roman" pitchFamily="18" charset="0"/>
                <a:cs typeface="Times New Roman" pitchFamily="18" charset="0"/>
              </a:rPr>
              <a:t>Volhard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Zelinsky</a:t>
            </a:r>
            <a:r>
              <a:rPr lang="en-US" sz="2400" dirty="0">
                <a:latin typeface="Times New Roman" pitchFamily="18" charset="0"/>
                <a:cs typeface="Times New Roman" pitchFamily="18" charset="0"/>
              </a:rPr>
              <a:t> reaction is conducted at extremely high temperatures, there may be an elimination of hydrogen halide from the product, thereby resulting the formation of beta unsaturated carboxylic acids.</a:t>
            </a:r>
          </a:p>
          <a:p>
            <a:pPr algn="just"/>
            <a:r>
              <a:rPr lang="en-US" sz="2400" dirty="0">
                <a:latin typeface="Times New Roman" pitchFamily="18" charset="0"/>
                <a:cs typeface="Times New Roman" pitchFamily="18" charset="0"/>
              </a:rPr>
              <a:t>Hell </a:t>
            </a:r>
            <a:r>
              <a:rPr lang="en-US" sz="2400" dirty="0" err="1">
                <a:latin typeface="Times New Roman" pitchFamily="18" charset="0"/>
                <a:cs typeface="Times New Roman" pitchFamily="18" charset="0"/>
              </a:rPr>
              <a:t>Volhard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Zelinsky</a:t>
            </a:r>
            <a:r>
              <a:rPr lang="en-US" sz="2400" dirty="0">
                <a:latin typeface="Times New Roman" pitchFamily="18" charset="0"/>
                <a:cs typeface="Times New Roman" pitchFamily="18" charset="0"/>
              </a:rPr>
              <a:t> Reaction Mechanism</a:t>
            </a:r>
          </a:p>
          <a:p>
            <a:pPr algn="just"/>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Step </a:t>
            </a:r>
            <a:r>
              <a:rPr lang="en-US" sz="2400" b="1" dirty="0">
                <a:latin typeface="Times New Roman" pitchFamily="18" charset="0"/>
                <a:cs typeface="Times New Roman" pitchFamily="18" charset="0"/>
              </a:rPr>
              <a:t>1</a:t>
            </a:r>
          </a:p>
          <a:p>
            <a:pPr algn="just"/>
            <a:r>
              <a:rPr lang="en-US" sz="2400" dirty="0" smtClean="0">
                <a:latin typeface="Times New Roman" pitchFamily="18" charset="0"/>
                <a:cs typeface="Times New Roman" pitchFamily="18" charset="0"/>
              </a:rPr>
              <a:t>     When </a:t>
            </a:r>
            <a:r>
              <a:rPr lang="en-US" sz="2400" dirty="0">
                <a:latin typeface="Times New Roman" pitchFamily="18" charset="0"/>
                <a:cs typeface="Times New Roman" pitchFamily="18" charset="0"/>
              </a:rPr>
              <a:t>the oxygen attacks the phosphorous, the hydroxide becomes a good leaving group. The bromide ion now attacks the carbonyl </a:t>
            </a:r>
            <a:r>
              <a:rPr lang="en-US" sz="2400" dirty="0" err="1">
                <a:latin typeface="Times New Roman" pitchFamily="18" charset="0"/>
                <a:cs typeface="Times New Roman" pitchFamily="18" charset="0"/>
              </a:rPr>
              <a:t>cation</a:t>
            </a:r>
            <a:r>
              <a:rPr lang="en-US" sz="2400" dirty="0">
                <a:latin typeface="Times New Roman" pitchFamily="18" charset="0"/>
                <a:cs typeface="Times New Roman" pitchFamily="18" charset="0"/>
              </a:rPr>
              <a:t>, breaking carbon-oxygen pi bond and forming a tetrahedral intermediate. Since the hydroxide ion is now a good leaving group, it is expelled from the tetrahedral intermediate as shown in the reactions below.</a:t>
            </a:r>
          </a:p>
          <a:p>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below.</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6000" b="0" i="0" u="none" strike="noStrike" cap="none" normalizeH="0" baseline="0" smtClean="0">
                <a:ln>
                  <a:noFill/>
                </a:ln>
                <a:solidFill>
                  <a:srgbClr val="333333"/>
                </a:solidFill>
                <a:effectLst/>
                <a:latin typeface="Roboto"/>
                <a:cs typeface="Arial" pitchFamily="34" charset="0"/>
              </a:rPr>
              <a:t/>
            </a:r>
            <a:br>
              <a:rPr kumimoji="0" lang="en-US" sz="26000" b="0" i="0" u="none" strike="noStrike" cap="none" normalizeH="0" baseline="0" smtClean="0">
                <a:ln>
                  <a:noFill/>
                </a:ln>
                <a:solidFill>
                  <a:srgbClr val="333333"/>
                </a:solidFill>
                <a:effectLst/>
                <a:latin typeface="Roboto"/>
                <a:cs typeface="Arial" pitchFamily="34" charset="0"/>
              </a:rPr>
            </a:br>
            <a:endParaRPr kumimoji="0" lang="en-US" sz="26000" b="0" i="0" u="none" strike="noStrike" cap="none" normalizeH="0" baseline="0" smtClean="0">
              <a:ln>
                <a:noFill/>
              </a:ln>
              <a:solidFill>
                <a:srgbClr val="333333"/>
              </a:solidFill>
              <a:effectLst/>
              <a:latin typeface="Roboto"/>
              <a:cs typeface="Arial" pitchFamily="34" charset="0"/>
            </a:endParaRPr>
          </a:p>
        </p:txBody>
      </p:sp>
      <p:pic>
        <p:nvPicPr>
          <p:cNvPr id="16386" name="Picture 2" descr="Hell Volhard Zelinsky Reaction Mechanism"/>
          <p:cNvPicPr>
            <a:picLocks noChangeAspect="1" noChangeArrowheads="1"/>
          </p:cNvPicPr>
          <p:nvPr/>
        </p:nvPicPr>
        <p:blipFill>
          <a:blip r:embed="rId2"/>
          <a:srcRect/>
          <a:stretch>
            <a:fillRect/>
          </a:stretch>
        </p:blipFill>
        <p:spPr bwMode="auto">
          <a:xfrm>
            <a:off x="609600" y="609600"/>
            <a:ext cx="8172450" cy="5181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305800" cy="4339650"/>
          </a:xfrm>
          <a:prstGeom prst="rect">
            <a:avLst/>
          </a:prstGeom>
        </p:spPr>
        <p:txBody>
          <a:bodyPr wrap="square">
            <a:spAutoFit/>
          </a:bodyPr>
          <a:lstStyle/>
          <a:p>
            <a:pPr algn="just"/>
            <a:r>
              <a:rPr lang="en-US" sz="2400" b="1" dirty="0">
                <a:latin typeface="Times New Roman" pitchFamily="18" charset="0"/>
                <a:cs typeface="Times New Roman" pitchFamily="18" charset="0"/>
              </a:rPr>
              <a:t>Step 2</a:t>
            </a:r>
          </a:p>
          <a:p>
            <a:pPr algn="just"/>
            <a:r>
              <a:rPr lang="en-US" sz="2400" dirty="0" smtClean="0">
                <a:latin typeface="Times New Roman" pitchFamily="18" charset="0"/>
                <a:cs typeface="Times New Roman" pitchFamily="18" charset="0"/>
              </a:rPr>
              <a:t>     The </a:t>
            </a:r>
            <a:r>
              <a:rPr lang="en-US" sz="2400" dirty="0">
                <a:latin typeface="Times New Roman" pitchFamily="18" charset="0"/>
                <a:cs typeface="Times New Roman" pitchFamily="18" charset="0"/>
              </a:rPr>
              <a:t>hydrogen bromide donates a proton to the carbonyl oxygen. The resulting bromide ion formed is a weak base and therefore captures the hydrogen which was in the alpha position. The extra electron is used to form a double bond with the adjacent carbon and push the pi electrons of the carbon-oxygen </a:t>
            </a:r>
            <a:r>
              <a:rPr lang="en-US" sz="2400" dirty="0">
                <a:latin typeface="Times New Roman" pitchFamily="18" charset="0"/>
                <a:cs typeface="Times New Roman" pitchFamily="18" charset="0"/>
                <a:hlinkClick r:id="rId2"/>
              </a:rPr>
              <a:t>double bond</a:t>
            </a:r>
            <a:r>
              <a:rPr lang="en-US" sz="2400" dirty="0">
                <a:latin typeface="Times New Roman" pitchFamily="18" charset="0"/>
                <a:cs typeface="Times New Roman" pitchFamily="18" charset="0"/>
              </a:rPr>
              <a:t> towards the oxygen. The positive charge of the oxygen is removed. Since the bromide ion recaptures a hydrogen, the catalyst is regenerated. Thus, the </a:t>
            </a:r>
            <a:r>
              <a:rPr lang="en-US" sz="2400" dirty="0" err="1">
                <a:latin typeface="Times New Roman" pitchFamily="18" charset="0"/>
                <a:cs typeface="Times New Roman" pitchFamily="18" charset="0"/>
              </a:rPr>
              <a:t>keto-enol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tautomerization</a:t>
            </a:r>
            <a:r>
              <a:rPr lang="en-US" sz="2400" dirty="0">
                <a:latin typeface="Times New Roman" pitchFamily="18" charset="0"/>
                <a:cs typeface="Times New Roman" pitchFamily="18" charset="0"/>
              </a:rPr>
              <a:t> of the carboxylic acid achieved.</a:t>
            </a:r>
          </a:p>
          <a:p>
            <a:r>
              <a:rPr lang="en-US" dirty="0" smtClean="0"/>
              <a:t/>
            </a:r>
            <a:br>
              <a:rPr lang="en-US" dirty="0" smtClean="0"/>
            </a:br>
            <a:endParaRPr lang="en-US" dirty="0"/>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achieved.</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300" b="0" i="0" u="none" strike="noStrike" cap="none" normalizeH="0" baseline="0" smtClean="0">
                <a:ln>
                  <a:noFill/>
                </a:ln>
                <a:solidFill>
                  <a:srgbClr val="333333"/>
                </a:solidFill>
                <a:effectLst/>
                <a:latin typeface="Roboto"/>
                <a:cs typeface="Arial" pitchFamily="34" charset="0"/>
              </a:rPr>
              <a:t/>
            </a:r>
            <a:br>
              <a:rPr kumimoji="0" lang="en-US" sz="10300" b="0" i="0" u="none" strike="noStrike" cap="none" normalizeH="0" baseline="0" smtClean="0">
                <a:ln>
                  <a:noFill/>
                </a:ln>
                <a:solidFill>
                  <a:srgbClr val="333333"/>
                </a:solidFill>
                <a:effectLst/>
                <a:latin typeface="Roboto"/>
                <a:cs typeface="Arial" pitchFamily="34" charset="0"/>
              </a:rPr>
            </a:br>
            <a:endParaRPr kumimoji="0" lang="en-US" sz="10300" b="0" i="0" u="none" strike="noStrike" cap="none" normalizeH="0" baseline="0" smtClean="0">
              <a:ln>
                <a:noFill/>
              </a:ln>
              <a:solidFill>
                <a:srgbClr val="333333"/>
              </a:solidFill>
              <a:effectLst/>
              <a:latin typeface="Roboto"/>
              <a:cs typeface="Arial" pitchFamily="34" charset="0"/>
            </a:endParaRPr>
          </a:p>
        </p:txBody>
      </p:sp>
      <p:pic>
        <p:nvPicPr>
          <p:cNvPr id="18434" name="Picture 2" descr="Hell Volhard Zelinsky Reaction Mechanism"/>
          <p:cNvPicPr>
            <a:picLocks noChangeAspect="1" noChangeArrowheads="1"/>
          </p:cNvPicPr>
          <p:nvPr/>
        </p:nvPicPr>
        <p:blipFill>
          <a:blip r:embed="rId3"/>
          <a:srcRect/>
          <a:stretch>
            <a:fillRect/>
          </a:stretch>
        </p:blipFill>
        <p:spPr bwMode="auto">
          <a:xfrm>
            <a:off x="533400" y="4114800"/>
            <a:ext cx="8305800" cy="2362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3600986"/>
          </a:xfrm>
          <a:prstGeom prst="rect">
            <a:avLst/>
          </a:prstGeom>
        </p:spPr>
        <p:txBody>
          <a:bodyPr wrap="square">
            <a:spAutoFit/>
          </a:bodyPr>
          <a:lstStyle/>
          <a:p>
            <a:pPr algn="just"/>
            <a:r>
              <a:rPr lang="en-US" sz="2400" b="1" dirty="0">
                <a:latin typeface="Times New Roman" pitchFamily="18" charset="0"/>
                <a:cs typeface="Times New Roman" pitchFamily="18" charset="0"/>
              </a:rPr>
              <a:t>Step 3</a:t>
            </a:r>
          </a:p>
          <a:p>
            <a:pPr algn="just"/>
            <a:r>
              <a:rPr lang="en-US" sz="2400" dirty="0" smtClean="0">
                <a:latin typeface="Times New Roman" pitchFamily="18" charset="0"/>
                <a:cs typeface="Times New Roman" pitchFamily="18" charset="0"/>
              </a:rPr>
              <a:t>     The oxygen in the </a:t>
            </a:r>
            <a:r>
              <a:rPr lang="en-US" sz="2400" dirty="0" err="1" smtClean="0">
                <a:latin typeface="Times New Roman" pitchFamily="18" charset="0"/>
                <a:cs typeface="Times New Roman" pitchFamily="18" charset="0"/>
              </a:rPr>
              <a:t>enol</a:t>
            </a:r>
            <a:r>
              <a:rPr lang="en-US" sz="2400" dirty="0" smtClean="0">
                <a:latin typeface="Times New Roman" pitchFamily="18" charset="0"/>
                <a:cs typeface="Times New Roman" pitchFamily="18" charset="0"/>
              </a:rPr>
              <a:t> form puts forth an electron pair to form a double bond with the carbon. The existing carbon-carbon double bond then attacks a bromine atom and thus, the </a:t>
            </a:r>
            <a:r>
              <a:rPr lang="en-US" sz="2400" dirty="0" err="1" smtClean="0">
                <a:latin typeface="Times New Roman" pitchFamily="18" charset="0"/>
                <a:cs typeface="Times New Roman" pitchFamily="18" charset="0"/>
              </a:rPr>
              <a:t>bromination</a:t>
            </a:r>
            <a:r>
              <a:rPr lang="en-US" sz="2400" dirty="0" smtClean="0">
                <a:latin typeface="Times New Roman" pitchFamily="18" charset="0"/>
                <a:cs typeface="Times New Roman" pitchFamily="18" charset="0"/>
              </a:rPr>
              <a:t> of the </a:t>
            </a:r>
            <a:r>
              <a:rPr lang="en-US" sz="2400" dirty="0" err="1" smtClean="0">
                <a:latin typeface="Times New Roman" pitchFamily="18" charset="0"/>
                <a:cs typeface="Times New Roman" pitchFamily="18" charset="0"/>
              </a:rPr>
              <a:t>enol</a:t>
            </a:r>
            <a:r>
              <a:rPr lang="en-US" sz="2400" dirty="0" smtClean="0">
                <a:latin typeface="Times New Roman" pitchFamily="18" charset="0"/>
                <a:cs typeface="Times New Roman" pitchFamily="18" charset="0"/>
              </a:rPr>
              <a:t> at the alpha carbon occurs. The bromide ion also removes the hydrogen bonded to the oxygen atom and forms another hydrogen bromide molecule which evaporates from the system due to the absence of water.</a:t>
            </a:r>
          </a:p>
          <a:p>
            <a:r>
              <a:rPr lang="en-US" dirty="0" smtClean="0"/>
              <a:t/>
            </a:r>
            <a:br>
              <a:rPr lang="en-US" dirty="0" smtClean="0"/>
            </a:br>
            <a:endParaRPr lang="en-US" dirty="0"/>
          </a:p>
        </p:txBody>
      </p:sp>
      <p:sp>
        <p:nvSpPr>
          <p:cNvPr id="1945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water.</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900" b="0" i="0" u="none" strike="noStrike" cap="none" normalizeH="0" baseline="0" smtClean="0">
                <a:ln>
                  <a:noFill/>
                </a:ln>
                <a:solidFill>
                  <a:srgbClr val="333333"/>
                </a:solidFill>
                <a:effectLst/>
                <a:latin typeface="Roboto"/>
                <a:cs typeface="Arial" pitchFamily="34" charset="0"/>
              </a:rPr>
              <a:t/>
            </a:r>
            <a:br>
              <a:rPr kumimoji="0" lang="en-US" sz="13900" b="0" i="0" u="none" strike="noStrike" cap="none" normalizeH="0" baseline="0" smtClean="0">
                <a:ln>
                  <a:noFill/>
                </a:ln>
                <a:solidFill>
                  <a:srgbClr val="333333"/>
                </a:solidFill>
                <a:effectLst/>
                <a:latin typeface="Roboto"/>
                <a:cs typeface="Arial" pitchFamily="34" charset="0"/>
              </a:rPr>
            </a:br>
            <a:endParaRPr kumimoji="0" lang="en-US" sz="13900" b="0" i="0" u="none" strike="noStrike" cap="none" normalizeH="0" baseline="0" smtClean="0">
              <a:ln>
                <a:noFill/>
              </a:ln>
              <a:solidFill>
                <a:srgbClr val="333333"/>
              </a:solidFill>
              <a:effectLst/>
              <a:latin typeface="Roboto"/>
              <a:cs typeface="Arial" pitchFamily="34" charset="0"/>
            </a:endParaRPr>
          </a:p>
        </p:txBody>
      </p:sp>
      <p:pic>
        <p:nvPicPr>
          <p:cNvPr id="19458" name="Picture 2" descr="Hell Volhard Zelinsky Reaction Mechanism"/>
          <p:cNvPicPr>
            <a:picLocks noChangeAspect="1" noChangeArrowheads="1"/>
          </p:cNvPicPr>
          <p:nvPr/>
        </p:nvPicPr>
        <p:blipFill>
          <a:blip r:embed="rId2"/>
          <a:srcRect/>
          <a:stretch>
            <a:fillRect/>
          </a:stretch>
        </p:blipFill>
        <p:spPr bwMode="auto">
          <a:xfrm>
            <a:off x="304800" y="3352800"/>
            <a:ext cx="8610600" cy="29813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3600986"/>
          </a:xfrm>
          <a:prstGeom prst="rect">
            <a:avLst/>
          </a:prstGeom>
        </p:spPr>
        <p:txBody>
          <a:bodyPr wrap="square">
            <a:spAutoFit/>
          </a:bodyPr>
          <a:lstStyle/>
          <a:p>
            <a:pPr algn="just"/>
            <a:r>
              <a:rPr lang="en-US" sz="2400" b="1" dirty="0">
                <a:latin typeface="Times New Roman" pitchFamily="18" charset="0"/>
                <a:cs typeface="Times New Roman" pitchFamily="18" charset="0"/>
              </a:rPr>
              <a:t>Step 4</a:t>
            </a:r>
          </a:p>
          <a:p>
            <a:pPr algn="just"/>
            <a:r>
              <a:rPr lang="en-US" sz="2400" dirty="0" smtClean="0">
                <a:latin typeface="Times New Roman" pitchFamily="18" charset="0"/>
                <a:cs typeface="Times New Roman" pitchFamily="18" charset="0"/>
              </a:rPr>
              <a:t>     With </a:t>
            </a:r>
            <a:r>
              <a:rPr lang="en-US" sz="2400" dirty="0">
                <a:latin typeface="Times New Roman" pitchFamily="18" charset="0"/>
                <a:cs typeface="Times New Roman" pitchFamily="18" charset="0"/>
              </a:rPr>
              <a:t>the addition of water, the </a:t>
            </a:r>
            <a:r>
              <a:rPr lang="en-US" sz="2400" dirty="0" err="1">
                <a:latin typeface="Times New Roman" pitchFamily="18" charset="0"/>
                <a:cs typeface="Times New Roman" pitchFamily="18" charset="0"/>
              </a:rPr>
              <a:t>acyl</a:t>
            </a:r>
            <a:r>
              <a:rPr lang="en-US" sz="2400" dirty="0">
                <a:latin typeface="Times New Roman" pitchFamily="18" charset="0"/>
                <a:cs typeface="Times New Roman" pitchFamily="18" charset="0"/>
              </a:rPr>
              <a:t> bromide is hydrolyzed to the carboxylic acid. The oxygen from water attacks the carbonyl group, forming an intermediate. When the reformation of the carbonyl group occurs the bromide ion is expelled (due to the high reactivity of </a:t>
            </a:r>
            <a:r>
              <a:rPr lang="en-US" sz="2400" dirty="0" err="1">
                <a:latin typeface="Times New Roman" pitchFamily="18" charset="0"/>
                <a:cs typeface="Times New Roman" pitchFamily="18" charset="0"/>
              </a:rPr>
              <a:t>acyl</a:t>
            </a:r>
            <a:r>
              <a:rPr lang="en-US" sz="2400" dirty="0">
                <a:latin typeface="Times New Roman" pitchFamily="18" charset="0"/>
                <a:cs typeface="Times New Roman" pitchFamily="18" charset="0"/>
              </a:rPr>
              <a:t> bromide, it is a good leaving group). The water removed hydrogen then moves back into the carboxylic acid as shown below.</a:t>
            </a:r>
          </a:p>
          <a:p>
            <a:r>
              <a:rPr lang="en-US" dirty="0" smtClean="0"/>
              <a:t/>
            </a:r>
            <a:br>
              <a:rPr lang="en-US" dirty="0" smtClean="0"/>
            </a:br>
            <a:endParaRPr lang="en-US" dirty="0"/>
          </a:p>
        </p:txBody>
      </p:sp>
      <p:sp>
        <p:nvSpPr>
          <p:cNvPr id="2048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below.</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333333"/>
                </a:solidFill>
                <a:effectLst/>
                <a:latin typeface="Roboto"/>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300" b="0" i="0" u="none" strike="noStrike" cap="none" normalizeH="0" baseline="0" smtClean="0">
                <a:ln>
                  <a:noFill/>
                </a:ln>
                <a:solidFill>
                  <a:srgbClr val="333333"/>
                </a:solidFill>
                <a:effectLst/>
                <a:latin typeface="Roboto"/>
                <a:cs typeface="Arial" pitchFamily="34" charset="0"/>
              </a:rPr>
              <a:t/>
            </a:r>
            <a:br>
              <a:rPr kumimoji="0" lang="en-US" sz="11300" b="0" i="0" u="none" strike="noStrike" cap="none" normalizeH="0" baseline="0" smtClean="0">
                <a:ln>
                  <a:noFill/>
                </a:ln>
                <a:solidFill>
                  <a:srgbClr val="333333"/>
                </a:solidFill>
                <a:effectLst/>
                <a:latin typeface="Roboto"/>
                <a:cs typeface="Arial" pitchFamily="34" charset="0"/>
              </a:rPr>
            </a:br>
            <a:endParaRPr kumimoji="0" lang="en-US" sz="11300" b="0" i="0" u="none" strike="noStrike" cap="none" normalizeH="0" baseline="0" smtClean="0">
              <a:ln>
                <a:noFill/>
              </a:ln>
              <a:solidFill>
                <a:srgbClr val="333333"/>
              </a:solidFill>
              <a:effectLst/>
              <a:latin typeface="Roboto"/>
              <a:cs typeface="Arial" pitchFamily="34" charset="0"/>
            </a:endParaRPr>
          </a:p>
        </p:txBody>
      </p:sp>
      <p:pic>
        <p:nvPicPr>
          <p:cNvPr id="20482" name="Picture 2" descr="Hell Volhard Zelinsky Reaction Mechanism"/>
          <p:cNvPicPr>
            <a:picLocks noChangeAspect="1" noChangeArrowheads="1"/>
          </p:cNvPicPr>
          <p:nvPr/>
        </p:nvPicPr>
        <p:blipFill>
          <a:blip r:embed="rId2"/>
          <a:srcRect/>
          <a:stretch>
            <a:fillRect/>
          </a:stretch>
        </p:blipFill>
        <p:spPr bwMode="auto">
          <a:xfrm>
            <a:off x="533400" y="3276600"/>
            <a:ext cx="8153400" cy="29718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425</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Hell Volhard Zelinsky Reaction Mechanism  </vt:lpstr>
      <vt:lpstr>Slide 2</vt:lpstr>
      <vt:lpstr>Slide 3</vt:lpstr>
      <vt:lpstr>Slide 4</vt:lpstr>
      <vt:lpstr>Slide 5</vt:lpstr>
      <vt:lpstr>Slide 6</vt:lpstr>
      <vt:lpstr>Slide 7</vt:lpstr>
      <vt:lpstr>Slide 8</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 Volhard Zelinsky Reaction Mechanism</dc:title>
  <dc:creator>welcome</dc:creator>
  <cp:lastModifiedBy>welcome</cp:lastModifiedBy>
  <cp:revision>6</cp:revision>
  <dcterms:created xsi:type="dcterms:W3CDTF">2020-08-27T15:24:32Z</dcterms:created>
  <dcterms:modified xsi:type="dcterms:W3CDTF">2020-08-28T04:51:46Z</dcterms:modified>
</cp:coreProperties>
</file>