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567C33-770F-4F6E-A9B8-BCE3B4E8EBE1}" type="datetimeFigureOut">
              <a:rPr lang="en-US" smtClean="0"/>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08A03D-DD0E-4279-8840-C85D5275F50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567C33-770F-4F6E-A9B8-BCE3B4E8EBE1}" type="datetimeFigureOut">
              <a:rPr lang="en-US" smtClean="0"/>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08A03D-DD0E-4279-8840-C85D5275F50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567C33-770F-4F6E-A9B8-BCE3B4E8EBE1}" type="datetimeFigureOut">
              <a:rPr lang="en-US" smtClean="0"/>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08A03D-DD0E-4279-8840-C85D5275F50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567C33-770F-4F6E-A9B8-BCE3B4E8EBE1}" type="datetimeFigureOut">
              <a:rPr lang="en-US" smtClean="0"/>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08A03D-DD0E-4279-8840-C85D5275F50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567C33-770F-4F6E-A9B8-BCE3B4E8EBE1}" type="datetimeFigureOut">
              <a:rPr lang="en-US" smtClean="0"/>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08A03D-DD0E-4279-8840-C85D5275F50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567C33-770F-4F6E-A9B8-BCE3B4E8EBE1}" type="datetimeFigureOut">
              <a:rPr lang="en-US" smtClean="0"/>
              <a:t>9/2/2020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08A03D-DD0E-4279-8840-C85D5275F50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567C33-770F-4F6E-A9B8-BCE3B4E8EBE1}" type="datetimeFigureOut">
              <a:rPr lang="en-US" smtClean="0"/>
              <a:t>9/2/2020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08A03D-DD0E-4279-8840-C85D5275F50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567C33-770F-4F6E-A9B8-BCE3B4E8EBE1}" type="datetimeFigureOut">
              <a:rPr lang="en-US" smtClean="0"/>
              <a:t>9/2/2020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08A03D-DD0E-4279-8840-C85D5275F50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567C33-770F-4F6E-A9B8-BCE3B4E8EBE1}" type="datetimeFigureOut">
              <a:rPr lang="en-US" smtClean="0"/>
              <a:t>9/2/2020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08A03D-DD0E-4279-8840-C85D5275F50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567C33-770F-4F6E-A9B8-BCE3B4E8EBE1}" type="datetimeFigureOut">
              <a:rPr lang="en-US" smtClean="0"/>
              <a:t>9/2/2020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08A03D-DD0E-4279-8840-C85D5275F50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567C33-770F-4F6E-A9B8-BCE3B4E8EBE1}" type="datetimeFigureOut">
              <a:rPr lang="en-US" smtClean="0"/>
              <a:t>9/2/2020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08A03D-DD0E-4279-8840-C85D5275F50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67C33-770F-4F6E-A9B8-BCE3B4E8EBE1}" type="datetimeFigureOut">
              <a:rPr lang="en-US" smtClean="0"/>
              <a:t>9/2/2020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08A03D-DD0E-4279-8840-C85D5275F50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Dicarboxylic_acid" TargetMode="External"/><Relationship Id="rId3" Type="http://schemas.openxmlformats.org/officeDocument/2006/relationships/hyperlink" Target="https://en.wikipedia.org/wiki/Carboxyl" TargetMode="External"/><Relationship Id="rId7" Type="http://schemas.openxmlformats.org/officeDocument/2006/relationships/hyperlink" Target="https://en.wikipedia.org/wiki/Condensed_formula" TargetMode="External"/><Relationship Id="rId2" Type="http://schemas.openxmlformats.org/officeDocument/2006/relationships/hyperlink" Target="https://en.wikipedia.org/wiki/Organic_compound" TargetMode="External"/><Relationship Id="rId1" Type="http://schemas.openxmlformats.org/officeDocument/2006/relationships/slideLayout" Target="../slideLayouts/slideLayout7.xml"/><Relationship Id="rId6" Type="http://schemas.openxmlformats.org/officeDocument/2006/relationships/hyperlink" Target="https://en.wikipedia.org/wiki/Chemical_formula" TargetMode="External"/><Relationship Id="rId5" Type="http://schemas.openxmlformats.org/officeDocument/2006/relationships/hyperlink" Target="https://en.wikipedia.org/wiki/Molecular_formula" TargetMode="External"/><Relationship Id="rId4" Type="http://schemas.openxmlformats.org/officeDocument/2006/relationships/hyperlink" Target="https://en.wikipedia.org/wiki/Functional_group"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Di carboxylic acid</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63417"/>
          </a:xfrm>
          <a:prstGeom prst="rect">
            <a:avLst/>
          </a:prstGeom>
        </p:spPr>
        <p:txBody>
          <a:bodyPr wrap="square">
            <a:spAutoFit/>
          </a:bodyPr>
          <a:lstStyle/>
          <a:p>
            <a:pPr algn="just"/>
            <a:r>
              <a:rPr lang="en-US" sz="2000" dirty="0" smtClean="0">
                <a:latin typeface="Times New Roman" pitchFamily="18" charset="0"/>
                <a:cs typeface="Times New Roman" pitchFamily="18" charset="0"/>
              </a:rPr>
              <a:t>   Talking </a:t>
            </a:r>
            <a:r>
              <a:rPr lang="en-US" sz="2000" dirty="0">
                <a:latin typeface="Times New Roman" pitchFamily="18" charset="0"/>
                <a:cs typeface="Times New Roman" pitchFamily="18" charset="0"/>
              </a:rPr>
              <a:t>about some uses of Oxalic acid, this chemical is basically an essential household product that is used mainly as a cleaner for various things. In any case, we will look at some applications of this acid below.</a:t>
            </a:r>
          </a:p>
          <a:p>
            <a:pPr algn="just"/>
            <a:r>
              <a:rPr lang="en-US" sz="2000" b="1" dirty="0">
                <a:latin typeface="Times New Roman" pitchFamily="18" charset="0"/>
                <a:cs typeface="Times New Roman" pitchFamily="18" charset="0"/>
              </a:rPr>
              <a:t>Cleaning Agent</a:t>
            </a:r>
          </a:p>
          <a:p>
            <a:pPr algn="just"/>
            <a:r>
              <a:rPr lang="en-US" sz="2000" dirty="0">
                <a:latin typeface="Times New Roman" pitchFamily="18" charset="0"/>
                <a:cs typeface="Times New Roman" pitchFamily="18" charset="0"/>
              </a:rPr>
              <a:t>Industrial Uses</a:t>
            </a:r>
          </a:p>
          <a:p>
            <a:pPr algn="just"/>
            <a:r>
              <a:rPr lang="en-US" sz="2000" dirty="0">
                <a:latin typeface="Times New Roman" pitchFamily="18" charset="0"/>
                <a:cs typeface="Times New Roman" pitchFamily="18" charset="0"/>
              </a:rPr>
              <a:t>Medicinal uses</a:t>
            </a:r>
          </a:p>
          <a:p>
            <a:pPr algn="just"/>
            <a:r>
              <a:rPr lang="en-US" sz="2000" dirty="0">
                <a:latin typeface="Times New Roman" pitchFamily="18" charset="0"/>
                <a:cs typeface="Times New Roman" pitchFamily="18" charset="0"/>
              </a:rPr>
              <a:t>Other Uses</a:t>
            </a:r>
          </a:p>
          <a:p>
            <a:pPr algn="just"/>
            <a:r>
              <a:rPr lang="en-US" sz="2000" b="1" dirty="0">
                <a:latin typeface="Times New Roman" pitchFamily="18" charset="0"/>
                <a:cs typeface="Times New Roman" pitchFamily="18" charset="0"/>
              </a:rPr>
              <a:t>Cleaning Agent</a:t>
            </a:r>
          </a:p>
          <a:p>
            <a:pPr algn="just"/>
            <a:r>
              <a:rPr lang="en-US" sz="2000" dirty="0">
                <a:latin typeface="Times New Roman" pitchFamily="18" charset="0"/>
                <a:cs typeface="Times New Roman" pitchFamily="18" charset="0"/>
              </a:rPr>
              <a:t>Oxalic acid as mentioned above is mainly used for the toughest cleaning duties. The acid features bleach-like qualities and can be used for things like removing rust and stains on objects and metals. This acid is found in some quantity in several cleaning products, detergents and bleaches. Oxalic acid is also ideal for polishing practically any stone and treating old wood.</a:t>
            </a:r>
          </a:p>
          <a:p>
            <a:pPr algn="just"/>
            <a:r>
              <a:rPr lang="en-US" sz="2000" b="1" dirty="0">
                <a:latin typeface="Times New Roman" pitchFamily="18" charset="0"/>
                <a:cs typeface="Times New Roman" pitchFamily="18" charset="0"/>
              </a:rPr>
              <a:t>Industrial Uses</a:t>
            </a:r>
          </a:p>
          <a:p>
            <a:pPr algn="just"/>
            <a:r>
              <a:rPr lang="en-US" sz="2000" dirty="0">
                <a:latin typeface="Times New Roman" pitchFamily="18" charset="0"/>
                <a:cs typeface="Times New Roman" pitchFamily="18" charset="0"/>
              </a:rPr>
              <a:t>In industries, this chemical is applied mostly for mineral processing mechanisms. Additionally, Oxalic acid can be used to sterilize equipments and people in the textile space use it for bleaching clothes.</a:t>
            </a:r>
          </a:p>
          <a:p>
            <a:pPr algn="just"/>
            <a:r>
              <a:rPr lang="en-US" sz="2000" b="1" dirty="0">
                <a:latin typeface="Times New Roman" pitchFamily="18" charset="0"/>
                <a:cs typeface="Times New Roman" pitchFamily="18" charset="0"/>
              </a:rPr>
              <a:t>Medicinal Uses of Oxalic Acid</a:t>
            </a:r>
          </a:p>
          <a:p>
            <a:pPr algn="just"/>
            <a:r>
              <a:rPr lang="en-US" sz="2000" dirty="0">
                <a:latin typeface="Times New Roman" pitchFamily="18" charset="0"/>
                <a:cs typeface="Times New Roman" pitchFamily="18" charset="0"/>
              </a:rPr>
              <a:t>In the medical field, companies make use of the acid to further purify certain chemicals or dilute them. However, there is very fewer data on the health benefits of this acid. Oxalic acid in organic and raw form is non-lethal. But sometimes it can have harmful effects in the body as well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533400" y="533400"/>
            <a:ext cx="8077200" cy="5562599"/>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763000" cy="2246769"/>
          </a:xfrm>
          <a:prstGeom prst="rect">
            <a:avLst/>
          </a:prstGeom>
        </p:spPr>
        <p:txBody>
          <a:bodyPr wrap="square">
            <a:spAutoFit/>
          </a:bodyPr>
          <a:lstStyle/>
          <a:p>
            <a:pPr algn="just"/>
            <a:r>
              <a:rPr lang="en-US" dirty="0" smtClean="0"/>
              <a:t>    </a:t>
            </a:r>
            <a:r>
              <a:rPr lang="en-US" sz="2800" dirty="0" smtClean="0">
                <a:latin typeface="Times New Roman" pitchFamily="18" charset="0"/>
                <a:cs typeface="Times New Roman" pitchFamily="18" charset="0"/>
              </a:rPr>
              <a:t>A</a:t>
            </a:r>
            <a:r>
              <a:rPr lang="en-US" sz="2800" dirty="0">
                <a:latin typeface="Times New Roman" pitchFamily="18" charset="0"/>
                <a:cs typeface="Times New Roman" pitchFamily="18" charset="0"/>
              </a:rPr>
              <a:t> </a:t>
            </a:r>
            <a:r>
              <a:rPr lang="en-US" sz="2800" b="1" dirty="0" err="1">
                <a:latin typeface="Times New Roman" pitchFamily="18" charset="0"/>
                <a:cs typeface="Times New Roman" pitchFamily="18" charset="0"/>
              </a:rPr>
              <a:t>dicarboxylic</a:t>
            </a:r>
            <a:r>
              <a:rPr lang="en-US" sz="2800" b="1" dirty="0">
                <a:latin typeface="Times New Roman" pitchFamily="18" charset="0"/>
                <a:cs typeface="Times New Roman" pitchFamily="18" charset="0"/>
              </a:rPr>
              <a:t> acid</a:t>
            </a:r>
            <a:r>
              <a:rPr lang="en-US" sz="2800" dirty="0">
                <a:latin typeface="Times New Roman" pitchFamily="18" charset="0"/>
                <a:cs typeface="Times New Roman" pitchFamily="18" charset="0"/>
              </a:rPr>
              <a:t> is an </a:t>
            </a:r>
            <a:r>
              <a:rPr lang="en-US" sz="2800" dirty="0">
                <a:latin typeface="Times New Roman" pitchFamily="18" charset="0"/>
                <a:cs typeface="Times New Roman" pitchFamily="18" charset="0"/>
                <a:hlinkClick r:id="rId2" tooltip="Organic compound"/>
              </a:rPr>
              <a:t>organic compound</a:t>
            </a:r>
            <a:r>
              <a:rPr lang="en-US" sz="2800" dirty="0">
                <a:latin typeface="Times New Roman" pitchFamily="18" charset="0"/>
                <a:cs typeface="Times New Roman" pitchFamily="18" charset="0"/>
              </a:rPr>
              <a:t> containing two </a:t>
            </a:r>
            <a:r>
              <a:rPr lang="en-US" sz="2800" dirty="0">
                <a:latin typeface="Times New Roman" pitchFamily="18" charset="0"/>
                <a:cs typeface="Times New Roman" pitchFamily="18" charset="0"/>
                <a:hlinkClick r:id="rId3" tooltip="Carboxyl"/>
              </a:rPr>
              <a:t>carboxyl</a:t>
            </a:r>
            <a:r>
              <a:rPr lang="en-US" sz="2800" dirty="0">
                <a:latin typeface="Times New Roman" pitchFamily="18" charset="0"/>
                <a:cs typeface="Times New Roman" pitchFamily="18" charset="0"/>
              </a:rPr>
              <a:t> </a:t>
            </a:r>
            <a:r>
              <a:rPr lang="en-US" sz="2800" dirty="0">
                <a:latin typeface="Times New Roman" pitchFamily="18" charset="0"/>
                <a:cs typeface="Times New Roman" pitchFamily="18" charset="0"/>
                <a:hlinkClick r:id="rId4" tooltip="Functional group"/>
              </a:rPr>
              <a:t>functional groups</a:t>
            </a:r>
            <a:r>
              <a:rPr lang="en-US" sz="2800" dirty="0">
                <a:latin typeface="Times New Roman" pitchFamily="18" charset="0"/>
                <a:cs typeface="Times New Roman" pitchFamily="18" charset="0"/>
              </a:rPr>
              <a:t> (−COOH). The general </a:t>
            </a:r>
            <a:r>
              <a:rPr lang="en-US" sz="2800" dirty="0">
                <a:latin typeface="Times New Roman" pitchFamily="18" charset="0"/>
                <a:cs typeface="Times New Roman" pitchFamily="18" charset="0"/>
                <a:hlinkClick r:id="rId5" tooltip="Molecular formula"/>
              </a:rPr>
              <a:t>molecular formula</a:t>
            </a:r>
            <a:r>
              <a:rPr lang="en-US" sz="2800" dirty="0">
                <a:latin typeface="Times New Roman" pitchFamily="18" charset="0"/>
                <a:cs typeface="Times New Roman" pitchFamily="18" charset="0"/>
              </a:rPr>
              <a:t> for </a:t>
            </a:r>
            <a:r>
              <a:rPr lang="en-US" sz="2800" dirty="0" err="1">
                <a:latin typeface="Times New Roman" pitchFamily="18" charset="0"/>
                <a:cs typeface="Times New Roman" pitchFamily="18" charset="0"/>
              </a:rPr>
              <a:t>dicarboxylic</a:t>
            </a:r>
            <a:r>
              <a:rPr lang="en-US" sz="2800" dirty="0">
                <a:latin typeface="Times New Roman" pitchFamily="18" charset="0"/>
                <a:cs typeface="Times New Roman" pitchFamily="18" charset="0"/>
              </a:rPr>
              <a:t> acids can be written as HO</a:t>
            </a:r>
            <a:r>
              <a:rPr lang="en-US" sz="2800" baseline="-25000" dirty="0">
                <a:latin typeface="Times New Roman" pitchFamily="18" charset="0"/>
                <a:cs typeface="Times New Roman" pitchFamily="18" charset="0"/>
              </a:rPr>
              <a:t>2</a:t>
            </a:r>
            <a:r>
              <a:rPr lang="en-US" sz="2800" dirty="0">
                <a:latin typeface="Times New Roman" pitchFamily="18" charset="0"/>
                <a:cs typeface="Times New Roman" pitchFamily="18" charset="0"/>
              </a:rPr>
              <a:t>C−R−CO</a:t>
            </a:r>
            <a:r>
              <a:rPr lang="en-US" sz="2800" baseline="-25000" dirty="0">
                <a:latin typeface="Times New Roman" pitchFamily="18" charset="0"/>
                <a:cs typeface="Times New Roman" pitchFamily="18" charset="0"/>
              </a:rPr>
              <a:t>2</a:t>
            </a:r>
            <a:r>
              <a:rPr lang="en-US" sz="2800" dirty="0">
                <a:latin typeface="Times New Roman" pitchFamily="18" charset="0"/>
                <a:cs typeface="Times New Roman" pitchFamily="18" charset="0"/>
              </a:rPr>
              <a:t>H, where R can be aliphatic or aromatic.</a:t>
            </a:r>
          </a:p>
        </p:txBody>
      </p:sp>
      <p:sp>
        <p:nvSpPr>
          <p:cNvPr id="10" name="Rectangle 9"/>
          <p:cNvSpPr/>
          <p:nvPr/>
        </p:nvSpPr>
        <p:spPr>
          <a:xfrm>
            <a:off x="152400" y="2438401"/>
            <a:ext cx="8686800" cy="2800767"/>
          </a:xfrm>
          <a:prstGeom prst="rect">
            <a:avLst/>
          </a:prstGeom>
        </p:spPr>
        <p:txBody>
          <a:bodyPr wrap="square">
            <a:spAutoFit/>
          </a:bodyPr>
          <a:lstStyle/>
          <a:p>
            <a:pPr algn="just"/>
            <a:r>
              <a:rPr lang="en-US" sz="2800" b="1" dirty="0" smtClean="0">
                <a:latin typeface="Times New Roman" pitchFamily="18" charset="0"/>
                <a:cs typeface="Times New Roman" pitchFamily="18" charset="0"/>
              </a:rPr>
              <a:t>    Oxalic </a:t>
            </a:r>
            <a:r>
              <a:rPr lang="en-US" sz="2800" b="1" dirty="0">
                <a:latin typeface="Times New Roman" pitchFamily="18" charset="0"/>
                <a:cs typeface="Times New Roman" pitchFamily="18" charset="0"/>
              </a:rPr>
              <a:t>acid</a:t>
            </a:r>
            <a:r>
              <a:rPr lang="en-US" sz="2800" dirty="0">
                <a:latin typeface="Times New Roman" pitchFamily="18" charset="0"/>
                <a:cs typeface="Times New Roman" pitchFamily="18" charset="0"/>
              </a:rPr>
              <a:t> is an </a:t>
            </a:r>
            <a:r>
              <a:rPr lang="en-US" sz="2800" dirty="0">
                <a:latin typeface="Times New Roman" pitchFamily="18" charset="0"/>
                <a:cs typeface="Times New Roman" pitchFamily="18" charset="0"/>
                <a:hlinkClick r:id="rId2" tooltip="Organic compound"/>
              </a:rPr>
              <a:t>organic compound</a:t>
            </a:r>
            <a:r>
              <a:rPr lang="en-US" sz="2800" dirty="0">
                <a:latin typeface="Times New Roman" pitchFamily="18" charset="0"/>
                <a:cs typeface="Times New Roman" pitchFamily="18" charset="0"/>
              </a:rPr>
              <a:t> with the </a:t>
            </a:r>
            <a:r>
              <a:rPr lang="en-US" sz="2800" dirty="0">
                <a:latin typeface="Times New Roman" pitchFamily="18" charset="0"/>
                <a:cs typeface="Times New Roman" pitchFamily="18" charset="0"/>
                <a:hlinkClick r:id="rId6" tooltip="Chemical formula"/>
              </a:rPr>
              <a:t>formula</a:t>
            </a:r>
            <a:r>
              <a:rPr lang="en-US" sz="2800" dirty="0">
                <a:latin typeface="Times New Roman" pitchFamily="18" charset="0"/>
                <a:cs typeface="Times New Roman" pitchFamily="18" charset="0"/>
              </a:rPr>
              <a:t> C</a:t>
            </a:r>
            <a:r>
              <a:rPr lang="en-US" sz="2800" baseline="-25000" dirty="0">
                <a:latin typeface="Times New Roman" pitchFamily="18" charset="0"/>
                <a:cs typeface="Times New Roman" pitchFamily="18" charset="0"/>
              </a:rPr>
              <a:t>2</a:t>
            </a:r>
            <a:r>
              <a:rPr lang="en-US" sz="2800" dirty="0">
                <a:latin typeface="Times New Roman" pitchFamily="18" charset="0"/>
                <a:cs typeface="Times New Roman" pitchFamily="18" charset="0"/>
              </a:rPr>
              <a:t>H</a:t>
            </a:r>
            <a:r>
              <a:rPr lang="en-US" sz="2800" baseline="-25000" dirty="0">
                <a:latin typeface="Times New Roman" pitchFamily="18" charset="0"/>
                <a:cs typeface="Times New Roman" pitchFamily="18" charset="0"/>
              </a:rPr>
              <a:t>2</a:t>
            </a:r>
            <a:r>
              <a:rPr lang="en-US" sz="2800" dirty="0">
                <a:latin typeface="Times New Roman" pitchFamily="18" charset="0"/>
                <a:cs typeface="Times New Roman" pitchFamily="18" charset="0"/>
              </a:rPr>
              <a:t>O</a:t>
            </a:r>
            <a:r>
              <a:rPr lang="en-US" sz="2800" baseline="-25000" dirty="0">
                <a:latin typeface="Times New Roman" pitchFamily="18" charset="0"/>
                <a:cs typeface="Times New Roman" pitchFamily="18" charset="0"/>
              </a:rPr>
              <a:t>4</a:t>
            </a:r>
            <a:r>
              <a:rPr lang="en-US" sz="2800" dirty="0">
                <a:latin typeface="Times New Roman" pitchFamily="18" charset="0"/>
                <a:cs typeface="Times New Roman" pitchFamily="18" charset="0"/>
              </a:rPr>
              <a:t>. It is a white crystalline solid that forms a colorless solution in water. Its </a:t>
            </a:r>
            <a:r>
              <a:rPr lang="en-US" sz="2800" dirty="0">
                <a:latin typeface="Times New Roman" pitchFamily="18" charset="0"/>
                <a:cs typeface="Times New Roman" pitchFamily="18" charset="0"/>
                <a:hlinkClick r:id="rId7" tooltip="Condensed formula"/>
              </a:rPr>
              <a:t>condensed formula</a:t>
            </a:r>
            <a:r>
              <a:rPr lang="en-US" sz="2800" dirty="0">
                <a:latin typeface="Times New Roman" pitchFamily="18" charset="0"/>
                <a:cs typeface="Times New Roman" pitchFamily="18" charset="0"/>
              </a:rPr>
              <a:t> is HOOCCOOH, reflecting its classification as the simplest </a:t>
            </a:r>
            <a:r>
              <a:rPr lang="en-US" sz="2800" dirty="0" err="1">
                <a:latin typeface="Times New Roman" pitchFamily="18" charset="0"/>
                <a:cs typeface="Times New Roman" pitchFamily="18" charset="0"/>
                <a:hlinkClick r:id="rId8" tooltip="Dicarboxylic acid"/>
              </a:rPr>
              <a:t>dicarboxylic</a:t>
            </a:r>
            <a:r>
              <a:rPr lang="en-US" sz="2800" dirty="0">
                <a:latin typeface="Times New Roman" pitchFamily="18" charset="0"/>
                <a:cs typeface="Times New Roman" pitchFamily="18" charset="0"/>
                <a:hlinkClick r:id="rId8" tooltip="Dicarboxylic acid"/>
              </a:rPr>
              <a:t> acid</a:t>
            </a:r>
            <a:r>
              <a:rPr lang="en-US" sz="2800" dirty="0">
                <a:latin typeface="Times New Roman" pitchFamily="18" charset="0"/>
                <a:cs typeface="Times New Roman" pitchFamily="18" charset="0"/>
              </a:rPr>
              <a:t>.</a:t>
            </a:r>
          </a:p>
          <a:p>
            <a:r>
              <a:rPr lang="en-US" dirty="0" smtClean="0"/>
              <a:t/>
            </a:r>
            <a:br>
              <a:rPr lang="en-US" dirty="0" smtClean="0"/>
            </a:br>
            <a:endParaRPr lang="en-US" dirty="0"/>
          </a:p>
        </p:txBody>
      </p:sp>
      <p:pic>
        <p:nvPicPr>
          <p:cNvPr id="2057" name="Picture 9" descr="Structural formula of oxalic acid"/>
          <p:cNvPicPr>
            <a:picLocks noChangeAspect="1" noChangeArrowheads="1"/>
          </p:cNvPicPr>
          <p:nvPr/>
        </p:nvPicPr>
        <p:blipFill>
          <a:blip r:embed="rId9"/>
          <a:srcRect/>
          <a:stretch>
            <a:fillRect/>
          </a:stretch>
        </p:blipFill>
        <p:spPr bwMode="auto">
          <a:xfrm>
            <a:off x="4267200" y="4351105"/>
            <a:ext cx="4648200" cy="250689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Oxalic Acid: Preparation, Properties &amp; Uses | - Genuine chemistry - The  ultimate resource for Chemistry."/>
          <p:cNvPicPr>
            <a:picLocks noChangeAspect="1" noChangeArrowheads="1"/>
          </p:cNvPicPr>
          <p:nvPr/>
        </p:nvPicPr>
        <p:blipFill>
          <a:blip r:embed="rId2"/>
          <a:srcRect/>
          <a:stretch>
            <a:fillRect/>
          </a:stretch>
        </p:blipFill>
        <p:spPr bwMode="auto">
          <a:xfrm>
            <a:off x="990600" y="1676400"/>
            <a:ext cx="7315200" cy="3124200"/>
          </a:xfrm>
          <a:prstGeom prst="rect">
            <a:avLst/>
          </a:prstGeom>
          <a:noFill/>
        </p:spPr>
      </p:pic>
      <p:sp>
        <p:nvSpPr>
          <p:cNvPr id="3" name="TextBox 2"/>
          <p:cNvSpPr txBox="1"/>
          <p:nvPr/>
        </p:nvSpPr>
        <p:spPr>
          <a:xfrm>
            <a:off x="1066800" y="685800"/>
            <a:ext cx="4225773" cy="523220"/>
          </a:xfrm>
          <a:prstGeom prst="rect">
            <a:avLst/>
          </a:prstGeom>
          <a:noFill/>
        </p:spPr>
        <p:txBody>
          <a:bodyPr wrap="none" rtlCol="0">
            <a:spAutoFit/>
          </a:bodyPr>
          <a:lstStyle/>
          <a:p>
            <a:pPr algn="ctr"/>
            <a:r>
              <a:rPr lang="en-US" sz="2800" b="1" dirty="0" smtClean="0">
                <a:latin typeface="Times New Roman" pitchFamily="18" charset="0"/>
                <a:cs typeface="Times New Roman" pitchFamily="18" charset="0"/>
              </a:rPr>
              <a:t>Preparation of oxalic acid </a:t>
            </a:r>
            <a:endParaRPr lang="en-US" sz="2800" b="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914400"/>
            <a:ext cx="7924800" cy="1508105"/>
          </a:xfrm>
          <a:prstGeom prst="rect">
            <a:avLst/>
          </a:prstGeom>
        </p:spPr>
        <p:txBody>
          <a:bodyPr wrap="square">
            <a:spAutoFit/>
          </a:bodyPr>
          <a:lstStyle/>
          <a:p>
            <a:pPr algn="just"/>
            <a:r>
              <a:rPr lang="en-US" sz="2800" dirty="0">
                <a:latin typeface="Times New Roman" pitchFamily="18" charset="0"/>
                <a:cs typeface="Times New Roman" pitchFamily="18" charset="0"/>
              </a:rPr>
              <a:t>Oxalic acid is a </a:t>
            </a:r>
            <a:r>
              <a:rPr lang="en-US" sz="2800" dirty="0" err="1">
                <a:latin typeface="Times New Roman" pitchFamily="18" charset="0"/>
                <a:cs typeface="Times New Roman" pitchFamily="18" charset="0"/>
              </a:rPr>
              <a:t>dicarboxylic</a:t>
            </a:r>
            <a:r>
              <a:rPr lang="en-US" sz="2800" dirty="0">
                <a:latin typeface="Times New Roman" pitchFamily="18" charset="0"/>
                <a:cs typeface="Times New Roman" pitchFamily="18" charset="0"/>
              </a:rPr>
              <a:t> acid with the </a:t>
            </a:r>
            <a:r>
              <a:rPr lang="en-US" sz="2800" b="1" i="1" dirty="0">
                <a:latin typeface="Times New Roman" pitchFamily="18" charset="0"/>
                <a:cs typeface="Times New Roman" pitchFamily="18" charset="0"/>
              </a:rPr>
              <a:t>chemical formula C</a:t>
            </a:r>
            <a:r>
              <a:rPr lang="en-US" sz="2800" b="1" i="1" baseline="-25000" dirty="0">
                <a:latin typeface="Times New Roman" pitchFamily="18" charset="0"/>
                <a:cs typeface="Times New Roman" pitchFamily="18" charset="0"/>
              </a:rPr>
              <a:t>2</a:t>
            </a:r>
            <a:r>
              <a:rPr lang="en-US" sz="2800" b="1" i="1" dirty="0">
                <a:latin typeface="Times New Roman" pitchFamily="18" charset="0"/>
                <a:cs typeface="Times New Roman" pitchFamily="18" charset="0"/>
              </a:rPr>
              <a:t>H</a:t>
            </a:r>
            <a:r>
              <a:rPr lang="en-US" sz="2800" b="1" i="1" baseline="-25000" dirty="0">
                <a:latin typeface="Times New Roman" pitchFamily="18" charset="0"/>
                <a:cs typeface="Times New Roman" pitchFamily="18" charset="0"/>
              </a:rPr>
              <a:t>2</a:t>
            </a:r>
            <a:r>
              <a:rPr lang="en-US" sz="2800" b="1" i="1" dirty="0">
                <a:latin typeface="Times New Roman" pitchFamily="18" charset="0"/>
                <a:cs typeface="Times New Roman" pitchFamily="18" charset="0"/>
              </a:rPr>
              <a:t>O</a:t>
            </a:r>
            <a:r>
              <a:rPr lang="en-US" sz="2800" b="1" i="1" baseline="-25000" dirty="0">
                <a:latin typeface="Times New Roman" pitchFamily="18" charset="0"/>
                <a:cs typeface="Times New Roman" pitchFamily="18" charset="0"/>
              </a:rPr>
              <a:t>4</a:t>
            </a:r>
            <a:r>
              <a:rPr lang="en-US" sz="2800" b="1" i="1"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en-US" dirty="0" smtClean="0"/>
              <a:t/>
            </a:r>
            <a:br>
              <a:rPr lang="en-US" dirty="0" smtClean="0"/>
            </a:br>
            <a:endParaRPr lang="en-US" dirty="0"/>
          </a:p>
        </p:txBody>
      </p:sp>
      <p:sp>
        <p:nvSpPr>
          <p:cNvPr id="3" name="Rectangle 2"/>
          <p:cNvSpPr/>
          <p:nvPr/>
        </p:nvSpPr>
        <p:spPr>
          <a:xfrm>
            <a:off x="609600" y="2133601"/>
            <a:ext cx="7848600" cy="5262979"/>
          </a:xfrm>
          <a:prstGeom prst="rect">
            <a:avLst/>
          </a:prstGeom>
        </p:spPr>
        <p:txBody>
          <a:bodyPr wrap="square">
            <a:spAutoFit/>
          </a:bodyPr>
          <a:lstStyle/>
          <a:p>
            <a:r>
              <a:rPr lang="en-US" sz="2400" b="1" dirty="0">
                <a:latin typeface="Times New Roman" pitchFamily="18" charset="0"/>
                <a:cs typeface="Times New Roman" pitchFamily="18" charset="0"/>
              </a:rPr>
              <a:t>P</a:t>
            </a:r>
            <a:r>
              <a:rPr lang="en-US" sz="2400" b="1" dirty="0" smtClean="0">
                <a:latin typeface="Times New Roman" pitchFamily="18" charset="0"/>
                <a:cs typeface="Times New Roman" pitchFamily="18" charset="0"/>
              </a:rPr>
              <a:t>hysical properties of </a:t>
            </a:r>
            <a:r>
              <a:rPr lang="en-US" sz="2400" b="1" dirty="0" smtClean="0">
                <a:latin typeface="Times New Roman" pitchFamily="18" charset="0"/>
                <a:cs typeface="Times New Roman" pitchFamily="18" charset="0"/>
              </a:rPr>
              <a:t>Oxalic acid and </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a:p>
            <a:r>
              <a:rPr lang="en-US" sz="2400" dirty="0">
                <a:latin typeface="Times New Roman" pitchFamily="18" charset="0"/>
                <a:cs typeface="Times New Roman" pitchFamily="18" charset="0"/>
              </a:rPr>
              <a:t>It's colorless</a:t>
            </a:r>
          </a:p>
          <a:p>
            <a:r>
              <a:rPr lang="en-US" sz="2400" dirty="0">
                <a:latin typeface="Times New Roman" pitchFamily="18" charset="0"/>
                <a:cs typeface="Times New Roman" pitchFamily="18" charset="0"/>
              </a:rPr>
              <a:t>It's odorless</a:t>
            </a:r>
          </a:p>
          <a:p>
            <a:r>
              <a:rPr lang="en-US" sz="2400" dirty="0">
                <a:latin typeface="Times New Roman" pitchFamily="18" charset="0"/>
                <a:cs typeface="Times New Roman" pitchFamily="18" charset="0"/>
              </a:rPr>
              <a:t>It's a powder or granular solid at room temperature</a:t>
            </a:r>
          </a:p>
          <a:p>
            <a:r>
              <a:rPr lang="en-US" sz="2400" dirty="0">
                <a:latin typeface="Times New Roman" pitchFamily="18" charset="0"/>
                <a:cs typeface="Times New Roman" pitchFamily="18" charset="0"/>
              </a:rPr>
              <a:t>Its crystals can have a pyramidal shape to them</a:t>
            </a:r>
          </a:p>
          <a:p>
            <a:r>
              <a:rPr lang="en-US" sz="2400" dirty="0">
                <a:latin typeface="Times New Roman" pitchFamily="18" charset="0"/>
                <a:cs typeface="Times New Roman" pitchFamily="18" charset="0"/>
              </a:rPr>
              <a:t>In addition, oxalic acid can react violently with things like alkali metals. It is also sensitive to heat, and it is potentially explosive when mixed with certain compounds.</a:t>
            </a:r>
          </a:p>
          <a:p>
            <a:r>
              <a:rPr lang="en-US" sz="2400" dirty="0">
                <a:latin typeface="Times New Roman" pitchFamily="18" charset="0"/>
                <a:cs typeface="Times New Roman" pitchFamily="18" charset="0"/>
              </a:rPr>
              <a:t>Interestingly, a colorful oxidation reduction reaction occurs when potassium permanganate is mixed with oxalic acid. The reaction turns the purple potassium permanganate into a light brown color.</a:t>
            </a:r>
          </a:p>
          <a:p>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Distinction between oxalic acid, malonic acid and succinic acid ca"/>
          <p:cNvPicPr>
            <a:picLocks noChangeAspect="1" noChangeArrowheads="1"/>
          </p:cNvPicPr>
          <p:nvPr/>
        </p:nvPicPr>
        <p:blipFill>
          <a:blip r:embed="rId2"/>
          <a:srcRect/>
          <a:stretch>
            <a:fillRect/>
          </a:stretch>
        </p:blipFill>
        <p:spPr bwMode="auto">
          <a:xfrm>
            <a:off x="152400" y="1143000"/>
            <a:ext cx="9753600" cy="5715000"/>
          </a:xfrm>
          <a:prstGeom prst="rect">
            <a:avLst/>
          </a:prstGeom>
          <a:noFill/>
        </p:spPr>
      </p:pic>
      <p:sp>
        <p:nvSpPr>
          <p:cNvPr id="3" name="TextBox 2"/>
          <p:cNvSpPr txBox="1"/>
          <p:nvPr/>
        </p:nvSpPr>
        <p:spPr>
          <a:xfrm>
            <a:off x="1219200" y="533400"/>
            <a:ext cx="2852897" cy="461665"/>
          </a:xfrm>
          <a:prstGeom prst="rect">
            <a:avLst/>
          </a:prstGeom>
          <a:noFill/>
        </p:spPr>
        <p:txBody>
          <a:bodyPr wrap="none" rtlCol="0">
            <a:spAutoFit/>
          </a:bodyPr>
          <a:lstStyle/>
          <a:p>
            <a:r>
              <a:rPr lang="en-US" sz="2400" b="1" dirty="0" smtClean="0">
                <a:latin typeface="Times New Roman" pitchFamily="18" charset="0"/>
                <a:cs typeface="Times New Roman" pitchFamily="18" charset="0"/>
              </a:rPr>
              <a:t>Chemical properties</a:t>
            </a:r>
            <a:endParaRPr lang="en-US" sz="2400" b="1"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descr="C:\Users\welcome\Desktop\main-qimg-6a541ce3c9ef793922246e17224c9baa.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484" name="AutoShape 4" descr="C:\Users\welcome\Desktop\main-qimg-6a541ce3c9ef793922246e17224c9baa.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486" name="AutoShape 6" descr="https://qphs.fs.quoracdn.net/main-qimg-6a541ce3c9ef793922246e17224c9baa.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488" name="Picture 8" descr="https://qphs.fs.quoracdn.net/main-qimg-6a541ce3c9ef793922246e17224c9baa-c"/>
          <p:cNvPicPr>
            <a:picLocks noChangeAspect="1" noChangeArrowheads="1"/>
          </p:cNvPicPr>
          <p:nvPr/>
        </p:nvPicPr>
        <p:blipFill>
          <a:blip r:embed="rId2"/>
          <a:srcRect/>
          <a:stretch>
            <a:fillRect/>
          </a:stretch>
        </p:blipFill>
        <p:spPr bwMode="auto">
          <a:xfrm>
            <a:off x="762000" y="381000"/>
            <a:ext cx="7924800" cy="500062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ttps://qphs.fs.quoracdn.net/main-qimg-4caa8555e4ae41821aaf6c9d5eaefc9a-c"/>
          <p:cNvPicPr>
            <a:picLocks noChangeAspect="1" noChangeArrowheads="1"/>
          </p:cNvPicPr>
          <p:nvPr/>
        </p:nvPicPr>
        <p:blipFill>
          <a:blip r:embed="rId2"/>
          <a:srcRect/>
          <a:stretch>
            <a:fillRect/>
          </a:stretch>
        </p:blipFill>
        <p:spPr bwMode="auto">
          <a:xfrm>
            <a:off x="381000" y="228600"/>
            <a:ext cx="8153400" cy="341947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Oxalic acid and its salts are used in industry as bleaching agent and in  calico printing Its household use for bleaching has made it a dangerous  substance. - ppt download"/>
          <p:cNvPicPr>
            <a:picLocks noChangeAspect="1" noChangeArrowheads="1"/>
          </p:cNvPicPr>
          <p:nvPr/>
        </p:nvPicPr>
        <p:blipFill>
          <a:blip r:embed="rId2"/>
          <a:srcRect/>
          <a:stretch>
            <a:fillRect/>
          </a:stretch>
        </p:blipFill>
        <p:spPr bwMode="auto">
          <a:xfrm>
            <a:off x="228600" y="0"/>
            <a:ext cx="8686800" cy="6858001"/>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331</Words>
  <Application>Microsoft Office PowerPoint</Application>
  <PresentationFormat>On-screen Show (4:3)</PresentationFormat>
  <Paragraphs>27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Di carboxylic acid</vt:lpstr>
      <vt:lpstr>Slide 2</vt:lpstr>
      <vt:lpstr>Slide 3</vt:lpstr>
      <vt:lpstr>Slide 4</vt:lpstr>
      <vt:lpstr>Slide 5</vt:lpstr>
      <vt:lpstr>Slide 6</vt:lpstr>
      <vt:lpstr>Slide 7</vt:lpstr>
      <vt:lpstr>Slide 8</vt:lpstr>
      <vt:lpstr>Slide 9</vt:lpstr>
      <vt:lpstr>Slide 10</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 carboxylic acid</dc:title>
  <dc:creator>welcome</dc:creator>
  <cp:lastModifiedBy>welcome</cp:lastModifiedBy>
  <cp:revision>6</cp:revision>
  <dcterms:created xsi:type="dcterms:W3CDTF">2020-09-02T05:10:39Z</dcterms:created>
  <dcterms:modified xsi:type="dcterms:W3CDTF">2020-09-02T06:02:13Z</dcterms:modified>
</cp:coreProperties>
</file>