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4" r:id="rId5"/>
    <p:sldId id="263" r:id="rId6"/>
    <p:sldId id="260" r:id="rId7"/>
    <p:sldId id="262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18A0A-8DB1-4FEF-AC3E-1FB8480F0EF3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A969C-93F9-40AC-B4D3-C1DE28278C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18A0A-8DB1-4FEF-AC3E-1FB8480F0EF3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A969C-93F9-40AC-B4D3-C1DE28278C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18A0A-8DB1-4FEF-AC3E-1FB8480F0EF3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A969C-93F9-40AC-B4D3-C1DE28278C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18A0A-8DB1-4FEF-AC3E-1FB8480F0EF3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A969C-93F9-40AC-B4D3-C1DE28278C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18A0A-8DB1-4FEF-AC3E-1FB8480F0EF3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A969C-93F9-40AC-B4D3-C1DE28278C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18A0A-8DB1-4FEF-AC3E-1FB8480F0EF3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A969C-93F9-40AC-B4D3-C1DE28278C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18A0A-8DB1-4FEF-AC3E-1FB8480F0EF3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A969C-93F9-40AC-B4D3-C1DE28278C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18A0A-8DB1-4FEF-AC3E-1FB8480F0EF3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A969C-93F9-40AC-B4D3-C1DE28278C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18A0A-8DB1-4FEF-AC3E-1FB8480F0EF3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A969C-93F9-40AC-B4D3-C1DE28278C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18A0A-8DB1-4FEF-AC3E-1FB8480F0EF3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A969C-93F9-40AC-B4D3-C1DE28278C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18A0A-8DB1-4FEF-AC3E-1FB8480F0EF3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A969C-93F9-40AC-B4D3-C1DE28278C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18A0A-8DB1-4FEF-AC3E-1FB8480F0EF3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A969C-93F9-40AC-B4D3-C1DE28278C8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byjus.com/chemistry/electroplating-process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b="1" dirty="0" err="1" smtClean="0">
                <a:latin typeface="Times New Roman" pitchFamily="18" charset="0"/>
                <a:cs typeface="Times New Roman" pitchFamily="18" charset="0"/>
              </a:rPr>
              <a:t>Malonic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 acid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57201"/>
            <a:ext cx="8763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IN" sz="2400" b="1" dirty="0" err="1" smtClean="0">
                <a:latin typeface="Times New Roman" pitchFamily="18" charset="0"/>
                <a:cs typeface="Times New Roman" pitchFamily="18" charset="0"/>
              </a:rPr>
              <a:t>Malonic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b="1" dirty="0">
                <a:latin typeface="Times New Roman" pitchFamily="18" charset="0"/>
                <a:cs typeface="Times New Roman" pitchFamily="18" charset="0"/>
              </a:rPr>
              <a:t>acid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 (IUPAC systematic name: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propanedioic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IN" sz="2400" b="1" dirty="0">
                <a:latin typeface="Times New Roman" pitchFamily="18" charset="0"/>
                <a:cs typeface="Times New Roman" pitchFamily="18" charset="0"/>
              </a:rPr>
              <a:t>acid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) is a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dicarboxylic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IN" sz="2400" b="1" dirty="0">
                <a:latin typeface="Times New Roman" pitchFamily="18" charset="0"/>
                <a:cs typeface="Times New Roman" pitchFamily="18" charset="0"/>
              </a:rPr>
              <a:t>acid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 with structure CH2(COOH)2. 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Malonic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acid is also known as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Propanedioic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Acid or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Dicarboxymethane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Malonic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acid was first prepared in the year, 1858 by the 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French chemist Victor </a:t>
            </a:r>
            <a:r>
              <a:rPr lang="en-US" sz="2400" b="1" u="sng" dirty="0" err="1">
                <a:latin typeface="Times New Roman" pitchFamily="18" charset="0"/>
                <a:cs typeface="Times New Roman" pitchFamily="18" charset="0"/>
              </a:rPr>
              <a:t>Dessaignes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by the oxidation of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malic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acid.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Malonic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acid is found in some fruit’s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viz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citrus fruits. The amount of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malonic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acid produced from fruits through organic farming is greater than the fruits grown through conventional agriculture. 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Malonic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acid can be </a:t>
            </a:r>
            <a:r>
              <a:rPr lang="en-US" sz="2800" b="1" dirty="0"/>
              <a:t>produced through the </a:t>
            </a:r>
            <a:r>
              <a:rPr lang="en-US" sz="2800" b="1" u="sng" dirty="0"/>
              <a:t>fermentation of glucose.</a:t>
            </a:r>
            <a:endParaRPr lang="en-US" sz="2800" dirty="0"/>
          </a:p>
          <a:p>
            <a:pPr algn="just"/>
            <a:r>
              <a:rPr lang="en-US" sz="2800" dirty="0" smtClean="0"/>
              <a:t/>
            </a:r>
            <a:br>
              <a:rPr lang="en-US" sz="2800" dirty="0" smtClean="0"/>
            </a:br>
            <a:endParaRPr lang="en-IN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dirty="0"/>
              <a:t/>
            </a:r>
            <a:br>
              <a:rPr lang="en-IN" dirty="0"/>
            </a:br>
            <a:endParaRPr lang="en-US" dirty="0"/>
          </a:p>
        </p:txBody>
      </p:sp>
      <p:pic>
        <p:nvPicPr>
          <p:cNvPr id="1026" name="Picture 2" descr="Technical Grade Powder Malonic Acid (Ready Stock), Grade: Technical, for  Industrial, Rs 1050 /kilogram | ID: 1307651469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4343400"/>
            <a:ext cx="6477000" cy="251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Dicarboxylic Acids and their Derivatives, Chemistry tutori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828800"/>
            <a:ext cx="6705600" cy="3886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133600" y="609600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Preparation of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malonic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acid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2446_Hydrolysis of dicyanides or cyano aci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1921" y="838200"/>
            <a:ext cx="7421479" cy="2971800"/>
          </a:xfrm>
          <a:prstGeom prst="rect">
            <a:avLst/>
          </a:prstGeom>
          <a:noFill/>
        </p:spPr>
      </p:pic>
      <p:pic>
        <p:nvPicPr>
          <p:cNvPr id="3" name="Picture 6" descr="141-82-2 | CAS DataBas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4038600"/>
            <a:ext cx="6477000" cy="243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ow to convert acetic acid to malonic acid? - Quor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143000"/>
            <a:ext cx="5734050" cy="24765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33400" y="914400"/>
          <a:ext cx="7239000" cy="3276600"/>
        </p:xfrm>
        <a:graphic>
          <a:graphicData uri="http://schemas.openxmlformats.org/drawingml/2006/table">
            <a:tbl>
              <a:tblPr/>
              <a:tblGrid>
                <a:gridCol w="3619500"/>
                <a:gridCol w="3619500"/>
              </a:tblGrid>
              <a:tr h="655320">
                <a:tc>
                  <a:txBody>
                    <a:bodyPr/>
                    <a:lstStyle/>
                    <a:p>
                      <a:r>
                        <a:rPr lang="en-US" sz="1700"/>
                        <a:t>C</a:t>
                      </a:r>
                      <a:r>
                        <a:rPr lang="en-US" sz="1700" baseline="-25000"/>
                        <a:t>3</a:t>
                      </a:r>
                      <a:r>
                        <a:rPr lang="en-US" sz="1700"/>
                        <a:t>H</a:t>
                      </a:r>
                      <a:r>
                        <a:rPr lang="en-US" sz="1700" baseline="-25000"/>
                        <a:t>4</a:t>
                      </a:r>
                      <a:r>
                        <a:rPr lang="en-US" sz="1700"/>
                        <a:t>O</a:t>
                      </a:r>
                      <a:r>
                        <a:rPr lang="en-US" sz="1700" baseline="-25000"/>
                        <a:t>4</a:t>
                      </a:r>
                      <a:endParaRPr lang="en-US" sz="1700"/>
                    </a:p>
                  </a:txBody>
                  <a:tcPr marL="96345" marR="96345" marT="70069" marB="7006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Malonic acid</a:t>
                      </a:r>
                    </a:p>
                  </a:txBody>
                  <a:tcPr marL="96345" marR="96345" marT="70069" marB="7006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5320">
                <a:tc>
                  <a:txBody>
                    <a:bodyPr/>
                    <a:lstStyle/>
                    <a:p>
                      <a:r>
                        <a:rPr lang="en-US" sz="1700"/>
                        <a:t>Molecular Weight/ Molar Mass</a:t>
                      </a:r>
                    </a:p>
                  </a:txBody>
                  <a:tcPr marL="96345" marR="96345" marT="70069" marB="7006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104.061 g/mol</a:t>
                      </a:r>
                    </a:p>
                  </a:txBody>
                  <a:tcPr marL="96345" marR="96345" marT="70069" marB="7006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5320">
                <a:tc>
                  <a:txBody>
                    <a:bodyPr/>
                    <a:lstStyle/>
                    <a:p>
                      <a:r>
                        <a:rPr lang="en-US" sz="1700"/>
                        <a:t>Density</a:t>
                      </a:r>
                    </a:p>
                  </a:txBody>
                  <a:tcPr marL="96345" marR="96345" marT="70069" marB="7006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1.619 g/cm³</a:t>
                      </a:r>
                    </a:p>
                  </a:txBody>
                  <a:tcPr marL="96345" marR="96345" marT="70069" marB="7006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5320">
                <a:tc>
                  <a:txBody>
                    <a:bodyPr/>
                    <a:lstStyle/>
                    <a:p>
                      <a:r>
                        <a:rPr lang="en-US" sz="1700"/>
                        <a:t>Boiling Point</a:t>
                      </a:r>
                    </a:p>
                  </a:txBody>
                  <a:tcPr marL="96345" marR="96345" marT="70069" marB="7006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Decomposes</a:t>
                      </a:r>
                    </a:p>
                  </a:txBody>
                  <a:tcPr marL="96345" marR="96345" marT="70069" marB="7006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5320">
                <a:tc>
                  <a:txBody>
                    <a:bodyPr/>
                    <a:lstStyle/>
                    <a:p>
                      <a:r>
                        <a:rPr lang="en-US" sz="1700"/>
                        <a:t>Melting Point</a:t>
                      </a:r>
                    </a:p>
                  </a:txBody>
                  <a:tcPr marL="96345" marR="96345" marT="70069" marB="7006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135 to 137°C</a:t>
                      </a:r>
                    </a:p>
                  </a:txBody>
                  <a:tcPr marL="96345" marR="96345" marT="70069" marB="7006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0"/>
            <a:ext cx="9144000" cy="104026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79331" rIns="91440" bIns="8887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cs typeface="Times New Roman" pitchFamily="18" charset="0"/>
              </a:rPr>
              <a:t>Properties of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cs typeface="Times New Roman" pitchFamily="18" charset="0"/>
              </a:rPr>
              <a:t>Malonic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cs typeface="Times New Roman" pitchFamily="18" charset="0"/>
              </a:rPr>
              <a:t> acid – C</a:t>
            </a:r>
            <a:r>
              <a:rPr kumimoji="0" lang="en-US" sz="2400" b="1" i="0" u="none" strike="noStrike" cap="none" normalizeH="0" baseline="-3000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cs typeface="Times New Roman" pitchFamily="18" charset="0"/>
              </a:rPr>
              <a:t>3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cs typeface="Times New Roman" pitchFamily="18" charset="0"/>
              </a:rPr>
              <a:t>H</a:t>
            </a:r>
            <a:r>
              <a:rPr kumimoji="0" lang="en-US" sz="2400" b="1" i="0" u="none" strike="noStrike" cap="none" normalizeH="0" baseline="-3000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cs typeface="Times New Roman" pitchFamily="18" charset="0"/>
              </a:rPr>
              <a:t>4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cs typeface="Times New Roman" pitchFamily="18" charset="0"/>
              </a:rPr>
              <a:t>O</a:t>
            </a:r>
            <a:r>
              <a:rPr kumimoji="0" lang="en-US" sz="2400" b="1" i="0" u="none" strike="noStrike" cap="none" normalizeH="0" baseline="-3000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cs typeface="Times New Roman" pitchFamily="18" charset="0"/>
              </a:rPr>
              <a:t>4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813588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File:Meldrum-acid-original-synthesis.png - Wikimedia Common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524000"/>
            <a:ext cx="8305800" cy="220979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62000" y="762000"/>
            <a:ext cx="57213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Chemical properties of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malonic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acid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533401"/>
            <a:ext cx="82296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Uses of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Malonic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acid – (C</a:t>
            </a:r>
            <a:r>
              <a:rPr lang="en-US" sz="2400" b="1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="1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b="1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uses of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malonic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acid are listed below.</a:t>
            </a:r>
          </a:p>
          <a:p>
            <a:pPr algn="just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Malonic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acid is used as a precursor in polymers and polyester.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It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used in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flavours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as well as the fragrance industry.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It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used to control the acidity.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It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used in pharmaceutical products.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used as a 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cross-linking agent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between potato starch and cornstarch to enhance its mechanical properties.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It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used in the preparation of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barbituric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salt.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It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used in 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hlinkClick r:id="rId2"/>
              </a:rPr>
              <a:t>electroplating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It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 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used to produce vitamin B1, vitamin B6, vitamin B2, and amino acids.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It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used in chemical synthesis as a building block.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107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Malonic acid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by adguard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Malonic acid</dc:title>
  <dc:creator>welcome</dc:creator>
  <cp:lastModifiedBy>welcome</cp:lastModifiedBy>
  <cp:revision>11</cp:revision>
  <dcterms:created xsi:type="dcterms:W3CDTF">2020-09-04T03:32:33Z</dcterms:created>
  <dcterms:modified xsi:type="dcterms:W3CDTF">2020-09-04T05:10:18Z</dcterms:modified>
</cp:coreProperties>
</file>