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3" r:id="rId5"/>
    <p:sldId id="265" r:id="rId6"/>
    <p:sldId id="258" r:id="rId7"/>
    <p:sldId id="259" r:id="rId8"/>
    <p:sldId id="267" r:id="rId9"/>
    <p:sldId id="264" r:id="rId10"/>
    <p:sldId id="262"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7" d="100"/>
          <a:sy n="47"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69ADB2-4FCF-4250-B59A-A357CE240AAB}"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9ADB2-4FCF-4250-B59A-A357CE240AAB}"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9ADB2-4FCF-4250-B59A-A357CE240AAB}"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9ADB2-4FCF-4250-B59A-A357CE240AAB}"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69ADB2-4FCF-4250-B59A-A357CE240AAB}"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69ADB2-4FCF-4250-B59A-A357CE240AAB}"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69ADB2-4FCF-4250-B59A-A357CE240AAB}" type="datetimeFigureOut">
              <a:rPr lang="en-US" smtClean="0"/>
              <a:pPr/>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69ADB2-4FCF-4250-B59A-A357CE240AAB}" type="datetimeFigureOut">
              <a:rPr lang="en-US" smtClean="0"/>
              <a:pPr/>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9ADB2-4FCF-4250-B59A-A357CE240AAB}" type="datetimeFigureOut">
              <a:rPr lang="en-US" smtClean="0"/>
              <a:pPr/>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9ADB2-4FCF-4250-B59A-A357CE240AAB}"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9ADB2-4FCF-4250-B59A-A357CE240AAB}"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1908D-FF79-475B-8627-D5A751E59E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9ADB2-4FCF-4250-B59A-A357CE240AAB}" type="datetimeFigureOut">
              <a:rPr lang="en-US" smtClean="0"/>
              <a:pPr/>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1908D-FF79-475B-8627-D5A751E59E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Wikipedia:Citation_needed" TargetMode="External"/><Relationship Id="rId3" Type="http://schemas.openxmlformats.org/officeDocument/2006/relationships/hyperlink" Target="https://en.wikipedia.org/wiki/Plasticizer" TargetMode="External"/><Relationship Id="rId7" Type="http://schemas.openxmlformats.org/officeDocument/2006/relationships/hyperlink" Target="https://en.wikipedia.org/wiki/Polyamides" TargetMode="External"/><Relationship Id="rId2" Type="http://schemas.openxmlformats.org/officeDocument/2006/relationships/hyperlink" Target="https://en.wikipedia.org/wiki/1,5-Pentanediol" TargetMode="External"/><Relationship Id="rId1" Type="http://schemas.openxmlformats.org/officeDocument/2006/relationships/slideLayout" Target="../slideLayouts/slideLayout7.xml"/><Relationship Id="rId6" Type="http://schemas.openxmlformats.org/officeDocument/2006/relationships/hyperlink" Target="https://en.wikipedia.org/wiki/Polyols" TargetMode="External"/><Relationship Id="rId5" Type="http://schemas.openxmlformats.org/officeDocument/2006/relationships/hyperlink" Target="https://en.wikipedia.org/wiki/Hydrogenation" TargetMode="External"/><Relationship Id="rId10" Type="http://schemas.openxmlformats.org/officeDocument/2006/relationships/hyperlink" Target="https://en.wikipedia.org/wiki/Ammonia" TargetMode="External"/><Relationship Id="rId4" Type="http://schemas.openxmlformats.org/officeDocument/2006/relationships/hyperlink" Target="https://en.wikipedia.org/wiki/Polyester" TargetMode="External"/><Relationship Id="rId9" Type="http://schemas.openxmlformats.org/officeDocument/2006/relationships/hyperlink" Target="https://en.wikipedia.org/wiki/Uvitonic_acid"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hemical_formula" TargetMode="External"/><Relationship Id="rId7" Type="http://schemas.openxmlformats.org/officeDocument/2006/relationships/image" Target="../media/image1.png"/><Relationship Id="rId2" Type="http://schemas.openxmlformats.org/officeDocument/2006/relationships/hyperlink" Target="https://en.wikipedia.org/wiki/Organic_compound" TargetMode="External"/><Relationship Id="rId1" Type="http://schemas.openxmlformats.org/officeDocument/2006/relationships/slideLayout" Target="../slideLayouts/slideLayout7.xml"/><Relationship Id="rId6" Type="http://schemas.openxmlformats.org/officeDocument/2006/relationships/hyperlink" Target="https://en.wikipedia.org/wiki/Succinic_acid" TargetMode="External"/><Relationship Id="rId5" Type="http://schemas.openxmlformats.org/officeDocument/2006/relationships/hyperlink" Target="https://en.wikipedia.org/wiki/Adipic_acid" TargetMode="External"/><Relationship Id="rId4" Type="http://schemas.openxmlformats.org/officeDocument/2006/relationships/hyperlink" Target="https://en.wikipedia.org/wiki/Dicarboxylic_aci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7.xml"/><Relationship Id="rId4" Type="http://schemas.openxmlformats.org/officeDocument/2006/relationships/hyperlink" Target="https://en.wikipedia.org/wiki/Gamma-butyrolacto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err="1" smtClean="0">
                <a:latin typeface="Times New Roman" pitchFamily="18" charset="0"/>
                <a:cs typeface="Times New Roman" pitchFamily="18" charset="0"/>
              </a:rPr>
              <a:t>Glutaric</a:t>
            </a:r>
            <a:r>
              <a:rPr lang="en-US" b="1" dirty="0" smtClean="0">
                <a:latin typeface="Times New Roman" pitchFamily="18" charset="0"/>
                <a:cs typeface="Times New Roman" pitchFamily="18" charset="0"/>
              </a:rPr>
              <a:t> acid</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PT - Glutaric Aciduria type II a Fatty acid oxidation defect PowerPoint  Presentation - ID:2959762"/>
          <p:cNvPicPr>
            <a:picLocks noChangeAspect="1" noChangeArrowheads="1"/>
          </p:cNvPicPr>
          <p:nvPr/>
        </p:nvPicPr>
        <p:blipFill>
          <a:blip r:embed="rId2"/>
          <a:srcRect/>
          <a:stretch>
            <a:fillRect/>
          </a:stretch>
        </p:blipFill>
        <p:spPr bwMode="auto">
          <a:xfrm>
            <a:off x="0" y="-457200"/>
            <a:ext cx="9753600" cy="7315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305800" cy="4524315"/>
          </a:xfrm>
          <a:prstGeom prst="rect">
            <a:avLst/>
          </a:prstGeom>
        </p:spPr>
        <p:txBody>
          <a:bodyPr wrap="square">
            <a:spAutoFit/>
          </a:bodyPr>
          <a:lstStyle/>
          <a:p>
            <a:pPr algn="just">
              <a:buFont typeface="Arial" pitchFamily="34" charset="0"/>
              <a:buChar char="•"/>
            </a:pPr>
            <a:r>
              <a:rPr lang="en-US" sz="2800" dirty="0" smtClean="0">
                <a:latin typeface="Times New Roman" pitchFamily="18" charset="0"/>
                <a:cs typeface="Times New Roman" pitchFamily="18" charset="0"/>
                <a:hlinkClick r:id="rId2" tooltip="1,5-Pentanediol"/>
              </a:rPr>
              <a:t>1,5-Pentanediol</a:t>
            </a:r>
            <a:r>
              <a:rPr lang="en-US" sz="2800" dirty="0" smtClean="0">
                <a:latin typeface="Times New Roman" pitchFamily="18" charset="0"/>
                <a:cs typeface="Times New Roman" pitchFamily="18" charset="0"/>
              </a:rPr>
              <a:t>, a common </a:t>
            </a:r>
            <a:r>
              <a:rPr lang="en-US" sz="2800" dirty="0" smtClean="0">
                <a:latin typeface="Times New Roman" pitchFamily="18" charset="0"/>
                <a:cs typeface="Times New Roman" pitchFamily="18" charset="0"/>
                <a:hlinkClick r:id="rId3" tooltip="Plasticizer"/>
              </a:rPr>
              <a:t>plasticizer</a:t>
            </a:r>
            <a:r>
              <a:rPr lang="en-US" sz="2800" dirty="0" smtClean="0">
                <a:latin typeface="Times New Roman" pitchFamily="18" charset="0"/>
                <a:cs typeface="Times New Roman" pitchFamily="18" charset="0"/>
              </a:rPr>
              <a:t> and precursor to </a:t>
            </a:r>
            <a:r>
              <a:rPr lang="en-US" sz="2800" dirty="0" smtClean="0">
                <a:latin typeface="Times New Roman" pitchFamily="18" charset="0"/>
                <a:cs typeface="Times New Roman" pitchFamily="18" charset="0"/>
                <a:hlinkClick r:id="rId4" tooltip="Polyester"/>
              </a:rPr>
              <a:t>polyesters</a:t>
            </a:r>
            <a:r>
              <a:rPr lang="en-US" sz="2800" dirty="0" smtClean="0">
                <a:latin typeface="Times New Roman" pitchFamily="18" charset="0"/>
                <a:cs typeface="Times New Roman" pitchFamily="18" charset="0"/>
              </a:rPr>
              <a:t> is manufactured by </a:t>
            </a:r>
            <a:r>
              <a:rPr lang="en-US" sz="2800" dirty="0" smtClean="0">
                <a:latin typeface="Times New Roman" pitchFamily="18" charset="0"/>
                <a:cs typeface="Times New Roman" pitchFamily="18" charset="0"/>
                <a:hlinkClick r:id="rId5" tooltip="Hydrogenation"/>
              </a:rPr>
              <a:t>hydrogenation</a:t>
            </a:r>
            <a:r>
              <a:rPr lang="en-US" sz="2800" dirty="0" smtClean="0">
                <a:latin typeface="Times New Roman" pitchFamily="18" charset="0"/>
                <a:cs typeface="Times New Roman" pitchFamily="18" charset="0"/>
              </a:rPr>
              <a:t> of </a:t>
            </a:r>
            <a:r>
              <a:rPr lang="en-US" sz="2800" dirty="0" err="1" smtClean="0">
                <a:latin typeface="Times New Roman" pitchFamily="18" charset="0"/>
                <a:cs typeface="Times New Roman" pitchFamily="18" charset="0"/>
              </a:rPr>
              <a:t>glutaric</a:t>
            </a:r>
            <a:r>
              <a:rPr lang="en-US" sz="2800" dirty="0" smtClean="0">
                <a:latin typeface="Times New Roman" pitchFamily="18" charset="0"/>
                <a:cs typeface="Times New Roman" pitchFamily="18" charset="0"/>
              </a:rPr>
              <a:t> acid and its derivatives</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buFont typeface="Arial" pitchFamily="34" charset="0"/>
              <a:buChar char="•"/>
            </a:pPr>
            <a:r>
              <a:rPr lang="en-US" sz="2800" dirty="0" err="1" smtClean="0">
                <a:latin typeface="Times New Roman" pitchFamily="18" charset="0"/>
                <a:cs typeface="Times New Roman" pitchFamily="18" charset="0"/>
              </a:rPr>
              <a:t>Glutaric</a:t>
            </a:r>
            <a:r>
              <a:rPr lang="en-US" sz="2800" dirty="0" smtClean="0">
                <a:latin typeface="Times New Roman" pitchFamily="18" charset="0"/>
                <a:cs typeface="Times New Roman" pitchFamily="18" charset="0"/>
              </a:rPr>
              <a:t> acid itself has been used in the production of polymers such as polyester </a:t>
            </a:r>
            <a:r>
              <a:rPr lang="en-US" sz="2800" dirty="0" err="1" smtClean="0">
                <a:latin typeface="Times New Roman" pitchFamily="18" charset="0"/>
                <a:cs typeface="Times New Roman" pitchFamily="18" charset="0"/>
                <a:hlinkClick r:id="rId6" tooltip="Polyols"/>
              </a:rPr>
              <a:t>polyols</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7" tooltip="Polyamides"/>
              </a:rPr>
              <a:t>polyamides</a:t>
            </a:r>
            <a:r>
              <a:rPr lang="en-US" sz="2800" dirty="0" smtClean="0">
                <a:latin typeface="Times New Roman" pitchFamily="18" charset="0"/>
                <a:cs typeface="Times New Roman" pitchFamily="18" charset="0"/>
              </a:rPr>
              <a:t>. The odd number of carbon atoms (i.e. 5) is useful in decreasing polymer elasticity.</a:t>
            </a:r>
            <a:r>
              <a:rPr lang="en-US" sz="2800" baseline="30000" dirty="0" smtClean="0">
                <a:latin typeface="Times New Roman" pitchFamily="18" charset="0"/>
                <a:cs typeface="Times New Roman" pitchFamily="18" charset="0"/>
              </a:rPr>
              <a:t>[</a:t>
            </a:r>
            <a:r>
              <a:rPr lang="en-US" sz="2800" i="1" baseline="30000" dirty="0" smtClean="0">
                <a:latin typeface="Times New Roman" pitchFamily="18" charset="0"/>
                <a:cs typeface="Times New Roman" pitchFamily="18" charset="0"/>
                <a:hlinkClick r:id="rId8" tooltip="Wikipedia:Citation needed"/>
              </a:rPr>
              <a:t>citation needed</a:t>
            </a:r>
            <a:r>
              <a:rPr lang="en-US" sz="2800" baseline="300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buFont typeface="Arial" pitchFamily="34" charset="0"/>
              <a:buChar char="•"/>
            </a:pPr>
            <a:r>
              <a:rPr lang="en-US" sz="2800" dirty="0" err="1" smtClean="0">
                <a:latin typeface="Times New Roman" pitchFamily="18" charset="0"/>
                <a:cs typeface="Times New Roman" pitchFamily="18" charset="0"/>
                <a:hlinkClick r:id="rId9" tooltip="Uvitonic acid"/>
              </a:rPr>
              <a:t>Uvitonic</a:t>
            </a:r>
            <a:r>
              <a:rPr lang="en-US" sz="2800" dirty="0" smtClean="0">
                <a:latin typeface="Times New Roman" pitchFamily="18" charset="0"/>
                <a:cs typeface="Times New Roman" pitchFamily="18" charset="0"/>
                <a:hlinkClick r:id="rId9" tooltip="Uvitonic acid"/>
              </a:rPr>
              <a:t> acid</a:t>
            </a:r>
            <a:r>
              <a:rPr lang="en-US" sz="2800" dirty="0" smtClean="0">
                <a:latin typeface="Times New Roman" pitchFamily="18" charset="0"/>
                <a:cs typeface="Times New Roman" pitchFamily="18" charset="0"/>
              </a:rPr>
              <a:t> is obtained by the action of </a:t>
            </a:r>
            <a:r>
              <a:rPr lang="en-US" sz="2800" dirty="0" smtClean="0">
                <a:latin typeface="Times New Roman" pitchFamily="18" charset="0"/>
                <a:cs typeface="Times New Roman" pitchFamily="18" charset="0"/>
                <a:hlinkClick r:id="rId10" tooltip="Ammonia"/>
              </a:rPr>
              <a:t>ammonia</a:t>
            </a:r>
            <a:r>
              <a:rPr lang="en-US" sz="2800" dirty="0" smtClean="0">
                <a:latin typeface="Times New Roman" pitchFamily="18" charset="0"/>
                <a:cs typeface="Times New Roman" pitchFamily="18" charset="0"/>
              </a:rPr>
              <a:t> on </a:t>
            </a:r>
            <a:r>
              <a:rPr lang="en-US" sz="2800" dirty="0" err="1" smtClean="0">
                <a:latin typeface="Times New Roman" pitchFamily="18" charset="0"/>
                <a:cs typeface="Times New Roman" pitchFamily="18" charset="0"/>
              </a:rPr>
              <a:t>glutaric</a:t>
            </a:r>
            <a:r>
              <a:rPr lang="en-US" sz="2800" dirty="0" smtClean="0">
                <a:latin typeface="Times New Roman" pitchFamily="18" charset="0"/>
                <a:cs typeface="Times New Roman" pitchFamily="18" charset="0"/>
              </a:rPr>
              <a:t> acid.</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arboxylic Acids"/>
          <p:cNvPicPr>
            <a:picLocks noChangeAspect="1" noChangeArrowheads="1"/>
          </p:cNvPicPr>
          <p:nvPr/>
        </p:nvPicPr>
        <p:blipFill>
          <a:blip r:embed="rId2"/>
          <a:srcRect/>
          <a:stretch>
            <a:fillRect/>
          </a:stretch>
        </p:blipFill>
        <p:spPr bwMode="auto">
          <a:xfrm>
            <a:off x="304800" y="-228600"/>
            <a:ext cx="88392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1"/>
            <a:ext cx="8229600" cy="2492990"/>
          </a:xfrm>
          <a:prstGeom prst="rect">
            <a:avLst/>
          </a:prstGeom>
        </p:spPr>
        <p:txBody>
          <a:bodyPr wrap="square">
            <a:spAutoFit/>
          </a:bodyPr>
          <a:lstStyle/>
          <a:p>
            <a:pPr algn="just"/>
            <a:r>
              <a:rPr lang="en-US" sz="2400" b="1" dirty="0" err="1">
                <a:latin typeface="Times New Roman" pitchFamily="18" charset="0"/>
                <a:cs typeface="Times New Roman" pitchFamily="18" charset="0"/>
              </a:rPr>
              <a:t>Glutaric</a:t>
            </a:r>
            <a:r>
              <a:rPr lang="en-US" sz="2400" b="1" dirty="0">
                <a:latin typeface="Times New Roman" pitchFamily="18" charset="0"/>
                <a:cs typeface="Times New Roman" pitchFamily="18" charset="0"/>
              </a:rPr>
              <a:t> acid</a:t>
            </a:r>
            <a:r>
              <a:rPr lang="en-US" sz="2400" dirty="0">
                <a:latin typeface="Times New Roman" pitchFamily="18" charset="0"/>
                <a:cs typeface="Times New Roman" pitchFamily="18" charset="0"/>
              </a:rPr>
              <a:t> is the </a:t>
            </a:r>
            <a:r>
              <a:rPr lang="en-US" sz="2400" dirty="0">
                <a:latin typeface="Times New Roman" pitchFamily="18" charset="0"/>
                <a:cs typeface="Times New Roman" pitchFamily="18" charset="0"/>
                <a:hlinkClick r:id="rId2" tooltip="Organic compound"/>
              </a:rPr>
              <a:t>organic compound</a:t>
            </a:r>
            <a:r>
              <a:rPr lang="en-US" sz="2400" dirty="0">
                <a:latin typeface="Times New Roman" pitchFamily="18" charset="0"/>
                <a:cs typeface="Times New Roman" pitchFamily="18" charset="0"/>
              </a:rPr>
              <a:t> with the </a:t>
            </a:r>
            <a:r>
              <a:rPr lang="en-US" sz="2400" dirty="0">
                <a:latin typeface="Times New Roman" pitchFamily="18" charset="0"/>
                <a:cs typeface="Times New Roman" pitchFamily="18" charset="0"/>
                <a:hlinkClick r:id="rId3" tooltip="Chemical formula"/>
              </a:rPr>
              <a:t>formula</a:t>
            </a:r>
            <a:r>
              <a:rPr lang="en-US" sz="2400" dirty="0">
                <a:latin typeface="Times New Roman" pitchFamily="18" charset="0"/>
                <a:cs typeface="Times New Roman" pitchFamily="18" charset="0"/>
              </a:rPr>
              <a:t> C</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H</a:t>
            </a:r>
            <a:r>
              <a:rPr lang="en-US" sz="2400" baseline="-25000" dirty="0">
                <a:latin typeface="Times New Roman" pitchFamily="18" charset="0"/>
                <a:cs typeface="Times New Roman" pitchFamily="18" charset="0"/>
              </a:rPr>
              <a:t>6</a:t>
            </a:r>
            <a:r>
              <a:rPr lang="en-US" sz="2400" dirty="0">
                <a:latin typeface="Times New Roman" pitchFamily="18" charset="0"/>
                <a:cs typeface="Times New Roman" pitchFamily="18" charset="0"/>
              </a:rPr>
              <a:t>(COOH)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 Although the related "linear" </a:t>
            </a:r>
            <a:r>
              <a:rPr lang="en-US" sz="2400" dirty="0" err="1">
                <a:latin typeface="Times New Roman" pitchFamily="18" charset="0"/>
                <a:cs typeface="Times New Roman" pitchFamily="18" charset="0"/>
                <a:hlinkClick r:id="rId4" tooltip="Dicarboxylic acid"/>
              </a:rPr>
              <a:t>dicarboxylic</a:t>
            </a:r>
            <a:r>
              <a:rPr lang="en-US" sz="2400" dirty="0">
                <a:latin typeface="Times New Roman" pitchFamily="18" charset="0"/>
                <a:cs typeface="Times New Roman" pitchFamily="18" charset="0"/>
                <a:hlinkClick r:id="rId4" tooltip="Dicarboxylic acid"/>
              </a:rPr>
              <a:t> acids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hlinkClick r:id="rId5" tooltip="Adipic acid"/>
              </a:rPr>
              <a:t>adipic</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hlinkClick r:id="rId6" tooltip="Succinic acid"/>
              </a:rPr>
              <a:t>succinic</a:t>
            </a:r>
            <a:r>
              <a:rPr lang="en-US" sz="2400" dirty="0">
                <a:latin typeface="Times New Roman" pitchFamily="18" charset="0"/>
                <a:cs typeface="Times New Roman" pitchFamily="18" charset="0"/>
                <a:hlinkClick r:id="rId6" tooltip="Succinic acid"/>
              </a:rPr>
              <a:t> acids</a:t>
            </a:r>
            <a:r>
              <a:rPr lang="en-US" sz="2400" dirty="0">
                <a:latin typeface="Times New Roman" pitchFamily="18" charset="0"/>
                <a:cs typeface="Times New Roman" pitchFamily="18" charset="0"/>
              </a:rPr>
              <a:t> are water-soluble only to a few percent at room temperature, the water-solubility of </a:t>
            </a:r>
            <a:r>
              <a:rPr lang="en-US" sz="2400" dirty="0" err="1">
                <a:latin typeface="Times New Roman" pitchFamily="18" charset="0"/>
                <a:cs typeface="Times New Roman" pitchFamily="18" charset="0"/>
              </a:rPr>
              <a:t>glutaric</a:t>
            </a:r>
            <a:r>
              <a:rPr lang="en-US" sz="2400" dirty="0">
                <a:latin typeface="Times New Roman" pitchFamily="18" charset="0"/>
                <a:cs typeface="Times New Roman" pitchFamily="18" charset="0"/>
              </a:rPr>
              <a:t> acid is over 50% (w/w).</a:t>
            </a:r>
          </a:p>
          <a:p>
            <a:r>
              <a:rPr lang="en-US" dirty="0" smtClean="0"/>
              <a:t/>
            </a:r>
            <a:br>
              <a:rPr lang="en-US" dirty="0" smtClean="0"/>
            </a:br>
            <a:endParaRPr lang="en-US" dirty="0"/>
          </a:p>
        </p:txBody>
      </p:sp>
      <p:pic>
        <p:nvPicPr>
          <p:cNvPr id="1026" name="Picture 2" descr="Skeletal formula of glutaric acid"/>
          <p:cNvPicPr>
            <a:picLocks noChangeAspect="1" noChangeArrowheads="1"/>
          </p:cNvPicPr>
          <p:nvPr/>
        </p:nvPicPr>
        <p:blipFill>
          <a:blip r:embed="rId7"/>
          <a:srcRect/>
          <a:stretch>
            <a:fillRect/>
          </a:stretch>
        </p:blipFill>
        <p:spPr bwMode="auto">
          <a:xfrm>
            <a:off x="304800" y="2971800"/>
            <a:ext cx="8839200" cy="267253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ynthesis via enolates intro. and eaa"/>
          <p:cNvPicPr>
            <a:picLocks noChangeAspect="1" noChangeArrowheads="1"/>
          </p:cNvPicPr>
          <p:nvPr/>
        </p:nvPicPr>
        <p:blipFill>
          <a:blip r:embed="rId2"/>
          <a:srcRect/>
          <a:stretch>
            <a:fillRect/>
          </a:stretch>
        </p:blipFill>
        <p:spPr bwMode="auto">
          <a:xfrm>
            <a:off x="-1066800" y="152400"/>
            <a:ext cx="11277600" cy="7543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olved: Outline All Steps In A Malonic Ester Synthesis Of ... | Chegg.com"/>
          <p:cNvPicPr>
            <a:picLocks noChangeAspect="1" noChangeArrowheads="1"/>
          </p:cNvPicPr>
          <p:nvPr/>
        </p:nvPicPr>
        <p:blipFill>
          <a:blip r:embed="rId2"/>
          <a:srcRect/>
          <a:stretch>
            <a:fillRect/>
          </a:stretch>
        </p:blipFill>
        <p:spPr bwMode="auto">
          <a:xfrm>
            <a:off x="152400" y="304800"/>
            <a:ext cx="8763000" cy="6553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Verdana" pitchFamily="34" charset="0"/>
                <a:cs typeface="Arial" pitchFamily="34" charset="0"/>
              </a:rPr>
              <a:t>[(</a:t>
            </a:r>
            <a:r>
              <a:rPr kumimoji="0" lang="en-US" sz="1200" b="1" i="1" u="none" strike="noStrike" cap="none" normalizeH="0" baseline="0" dirty="0" smtClean="0">
                <a:ln>
                  <a:noFill/>
                </a:ln>
                <a:solidFill>
                  <a:srgbClr val="000000"/>
                </a:solidFill>
                <a:effectLst/>
                <a:latin typeface="Verdana" pitchFamily="34" charset="0"/>
                <a:cs typeface="Arial" pitchFamily="34" charset="0"/>
              </a:rPr>
              <a:t>A</a:t>
            </a:r>
            <a:r>
              <a:rPr kumimoji="0" lang="en-US" sz="1200" b="1" i="0" u="none" strike="noStrike" cap="none" normalizeH="0" baseline="0" dirty="0" smtClean="0">
                <a:ln>
                  <a:noFill/>
                </a:ln>
                <a:solidFill>
                  <a:srgbClr val="000000"/>
                </a:solidFill>
                <a:effectLst/>
                <a:latin typeface="Verdana" pitchFamily="34" charset="0"/>
                <a:cs typeface="Arial" pitchFamily="34" charset="0"/>
              </a:rPr>
              <a:t>) (</a:t>
            </a:r>
            <a:r>
              <a:rPr kumimoji="0" lang="en-US" sz="1200" b="1" i="1" u="none" strike="noStrike" cap="none" normalizeH="0" baseline="0" dirty="0" smtClean="0">
                <a:ln>
                  <a:noFill/>
                </a:ln>
                <a:solidFill>
                  <a:srgbClr val="000000"/>
                </a:solidFill>
                <a:effectLst/>
                <a:latin typeface="Verdana" pitchFamily="34" charset="0"/>
                <a:cs typeface="Arial" pitchFamily="34" charset="0"/>
              </a:rPr>
              <a:t>from </a:t>
            </a:r>
            <a:r>
              <a:rPr kumimoji="0" lang="en-US" sz="1200" b="1" i="1" u="none" strike="noStrike" cap="none" normalizeH="0" baseline="0" dirty="0" err="1" smtClean="0">
                <a:ln>
                  <a:noFill/>
                </a:ln>
                <a:solidFill>
                  <a:srgbClr val="034AF3"/>
                </a:solidFill>
                <a:effectLst/>
                <a:latin typeface="Verdana" pitchFamily="34" charset="0"/>
                <a:cs typeface="Arial" pitchFamily="34" charset="0"/>
              </a:rPr>
              <a:t>Trimethylene</a:t>
            </a:r>
            <a:r>
              <a:rPr kumimoji="0" lang="en-US" sz="1200" b="1" i="1" u="none" strike="noStrike" cap="none" normalizeH="0" baseline="0" dirty="0" smtClean="0">
                <a:ln>
                  <a:noFill/>
                </a:ln>
                <a:solidFill>
                  <a:srgbClr val="034AF3"/>
                </a:solidFill>
                <a:effectLst/>
                <a:latin typeface="Verdana" pitchFamily="34" charset="0"/>
                <a:cs typeface="Arial" pitchFamily="34" charset="0"/>
              </a:rPr>
              <a:t> Cyanide</a:t>
            </a:r>
            <a:r>
              <a:rPr kumimoji="0" lang="en-US" sz="1200" b="1" i="0" u="none" strike="noStrike" cap="none" normalizeH="0" baseline="0" dirty="0" smtClean="0">
                <a:ln>
                  <a:noFill/>
                </a:ln>
                <a:solidFill>
                  <a:srgbClr val="000000"/>
                </a:solidFill>
                <a:effectLst/>
                <a:latin typeface="Verdana"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Verdana" pitchFamily="34" charset="0"/>
                <a:cs typeface="Arial" pitchFamily="34" charset="0"/>
              </a:rPr>
              <a:t> </a:t>
            </a:r>
            <a:endParaRPr kumimoji="0" lang="en-US" sz="2600" b="0" i="0" u="none" strike="noStrike" cap="none" normalizeH="0" baseline="0" dirty="0" smtClean="0">
              <a:ln>
                <a:noFill/>
              </a:ln>
              <a:solidFill>
                <a:srgbClr val="000000"/>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Verdana" pitchFamily="34" charset="0"/>
                <a:cs typeface="Arial" pitchFamily="34" charset="0"/>
              </a:rPr>
              <a:t/>
            </a:r>
            <a:br>
              <a:rPr kumimoji="0" lang="en-US" sz="2600" b="0" i="0" u="none" strike="noStrike" cap="none" normalizeH="0" baseline="0" dirty="0" smtClean="0">
                <a:ln>
                  <a:noFill/>
                </a:ln>
                <a:solidFill>
                  <a:srgbClr val="000000"/>
                </a:solidFill>
                <a:effectLst/>
                <a:latin typeface="Verdana" pitchFamily="34" charset="0"/>
                <a:cs typeface="Arial" pitchFamily="34" charset="0"/>
              </a:rPr>
            </a:br>
            <a:endParaRPr kumimoji="0" lang="en-US" sz="2600" b="0" i="0" u="none" strike="noStrike" cap="none" normalizeH="0" baseline="0" dirty="0" smtClean="0">
              <a:ln>
                <a:noFill/>
              </a:ln>
              <a:solidFill>
                <a:srgbClr val="000000"/>
              </a:solidFill>
              <a:effectLst/>
              <a:latin typeface="Verdana" pitchFamily="34" charset="0"/>
              <a:cs typeface="Arial" pitchFamily="34" charset="0"/>
            </a:endParaRPr>
          </a:p>
        </p:txBody>
      </p:sp>
      <p:pic>
        <p:nvPicPr>
          <p:cNvPr id="1026" name="Picture 2" descr="http://orgsyn.org/content/figures/CV1P0289.gif"/>
          <p:cNvPicPr>
            <a:picLocks noChangeAspect="1" noChangeArrowheads="1"/>
          </p:cNvPicPr>
          <p:nvPr/>
        </p:nvPicPr>
        <p:blipFill>
          <a:blip r:embed="rId2"/>
          <a:srcRect/>
          <a:stretch>
            <a:fillRect/>
          </a:stretch>
        </p:blipFill>
        <p:spPr bwMode="auto">
          <a:xfrm>
            <a:off x="457200" y="1143000"/>
            <a:ext cx="7620000" cy="1447800"/>
          </a:xfrm>
          <a:prstGeom prst="rect">
            <a:avLst/>
          </a:prstGeom>
          <a:noFill/>
        </p:spPr>
      </p:pic>
      <p:sp>
        <p:nvSpPr>
          <p:cNvPr id="5" name="Rectangle 4"/>
          <p:cNvSpPr/>
          <p:nvPr/>
        </p:nvSpPr>
        <p:spPr>
          <a:xfrm>
            <a:off x="228600" y="2438400"/>
            <a:ext cx="3124200" cy="400110"/>
          </a:xfrm>
          <a:prstGeom prst="rect">
            <a:avLst/>
          </a:prstGeom>
        </p:spPr>
        <p:txBody>
          <a:bodyPr wrap="square">
            <a:spAutoFit/>
          </a:bodyPr>
          <a:lstStyle/>
          <a:p>
            <a:r>
              <a:rPr lang="en-US" sz="2000" b="1" dirty="0" err="1" smtClean="0">
                <a:solidFill>
                  <a:srgbClr val="034AF3"/>
                </a:solidFill>
                <a:latin typeface="Times New Roman" pitchFamily="18" charset="0"/>
                <a:cs typeface="Times New Roman" pitchFamily="18" charset="0"/>
              </a:rPr>
              <a:t>Trimethylene</a:t>
            </a:r>
            <a:r>
              <a:rPr lang="en-US" sz="2000" b="1" dirty="0" smtClean="0">
                <a:solidFill>
                  <a:srgbClr val="034AF3"/>
                </a:solidFill>
                <a:latin typeface="Times New Roman" pitchFamily="18" charset="0"/>
                <a:cs typeface="Times New Roman" pitchFamily="18" charset="0"/>
              </a:rPr>
              <a:t> Cyanide</a:t>
            </a:r>
            <a:endParaRPr lang="en-US" sz="20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descr="logo A Publication of Reliable Methods for the Preparation of Organic  Compounds Search Citation Search Text Annual Volume 97 96 95 94 93 92 91 90  89 88 87 86 85 84 83 82 81 80 79 78 77 76 75 74 73 72 71 70 69 68 67 66 65  64 63 62 61 60 59 58 57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64" name="Picture 4" descr="logo A Publication of Reliable Methods for the Preparation of Organic  Compounds Search Citation Search Text Annual Volume 97 96 95 94 93 92 91 90  89 88 87 86 85 84 83 82 81 80 79 78 77 76 75 74 73 72 71 70 69 68 67 66 65  64 63 62 61 60 59 58 57 ..."/>
          <p:cNvPicPr>
            <a:picLocks noChangeAspect="1" noChangeArrowheads="1"/>
          </p:cNvPicPr>
          <p:nvPr/>
        </p:nvPicPr>
        <p:blipFill>
          <a:blip r:embed="rId2"/>
          <a:srcRect/>
          <a:stretch>
            <a:fillRect/>
          </a:stretch>
        </p:blipFill>
        <p:spPr bwMode="auto">
          <a:xfrm>
            <a:off x="762000" y="685800"/>
            <a:ext cx="7696200" cy="3800475"/>
          </a:xfrm>
          <a:prstGeom prst="rect">
            <a:avLst/>
          </a:prstGeom>
          <a:noFill/>
        </p:spPr>
      </p:pic>
      <p:pic>
        <p:nvPicPr>
          <p:cNvPr id="15366" name="Picture 6" descr="Org. Syn. Coll. Vol. 1, 289"/>
          <p:cNvPicPr>
            <a:picLocks noChangeAspect="1" noChangeArrowheads="1"/>
          </p:cNvPicPr>
          <p:nvPr/>
        </p:nvPicPr>
        <p:blipFill>
          <a:blip r:embed="rId3"/>
          <a:srcRect/>
          <a:stretch>
            <a:fillRect/>
          </a:stretch>
        </p:blipFill>
        <p:spPr bwMode="auto">
          <a:xfrm>
            <a:off x="609600" y="3276600"/>
            <a:ext cx="8001000" cy="3048000"/>
          </a:xfrm>
          <a:prstGeom prst="rect">
            <a:avLst/>
          </a:prstGeom>
          <a:noFill/>
        </p:spPr>
      </p:pic>
      <p:sp>
        <p:nvSpPr>
          <p:cNvPr id="5" name="TextBox 4"/>
          <p:cNvSpPr txBox="1"/>
          <p:nvPr/>
        </p:nvSpPr>
        <p:spPr>
          <a:xfrm>
            <a:off x="990600" y="4495800"/>
            <a:ext cx="2286000" cy="369332"/>
          </a:xfrm>
          <a:prstGeom prst="rect">
            <a:avLst/>
          </a:prstGeom>
          <a:noFill/>
        </p:spPr>
        <p:txBody>
          <a:bodyPr wrap="square" rtlCol="0">
            <a:spAutoFit/>
          </a:bodyPr>
          <a:lstStyle/>
          <a:p>
            <a:r>
              <a:rPr lang="en-US" b="1" i="1" dirty="0" smtClean="0"/>
              <a:t> Ethyl </a:t>
            </a:r>
            <a:r>
              <a:rPr lang="en-US" b="1" i="1" dirty="0" err="1" smtClean="0"/>
              <a:t>Malonate</a:t>
            </a:r>
            <a:endParaRPr lang="en-US" dirty="0"/>
          </a:p>
        </p:txBody>
      </p:sp>
      <p:sp>
        <p:nvSpPr>
          <p:cNvPr id="6" name="TextBox 5"/>
          <p:cNvSpPr txBox="1"/>
          <p:nvPr/>
        </p:nvSpPr>
        <p:spPr>
          <a:xfrm>
            <a:off x="381000" y="4114800"/>
            <a:ext cx="12954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Formalin</a:t>
            </a:r>
            <a:r>
              <a:rPr lang="en-US" dirty="0" smtClean="0"/>
              <a:t> </a:t>
            </a:r>
            <a:endParaRPr lang="en-US" dirty="0"/>
          </a:p>
        </p:txBody>
      </p:sp>
      <p:sp>
        <p:nvSpPr>
          <p:cNvPr id="7" name="TextBox 6"/>
          <p:cNvSpPr txBox="1"/>
          <p:nvPr/>
        </p:nvSpPr>
        <p:spPr>
          <a:xfrm>
            <a:off x="685800" y="1295400"/>
            <a:ext cx="2514600" cy="1015663"/>
          </a:xfrm>
          <a:prstGeom prst="rect">
            <a:avLst/>
          </a:prstGeom>
          <a:noFill/>
        </p:spPr>
        <p:txBody>
          <a:bodyPr wrap="square" rtlCol="0">
            <a:spAutoFit/>
          </a:bodyPr>
          <a:lstStyle/>
          <a:p>
            <a:pPr fontAlgn="t"/>
            <a:r>
              <a:rPr lang="el-GR" sz="2400" dirty="0" smtClean="0">
                <a:latin typeface="Times New Roman" pitchFamily="18" charset="0"/>
                <a:cs typeface="Times New Roman" pitchFamily="18" charset="0"/>
                <a:hlinkClick r:id="rId4" tooltip="Gamma-butyrolactone"/>
              </a:rPr>
              <a:t>γ-</a:t>
            </a:r>
            <a:r>
              <a:rPr lang="en-US" sz="2400" dirty="0" err="1" smtClean="0">
                <a:latin typeface="Times New Roman" pitchFamily="18" charset="0"/>
                <a:cs typeface="Times New Roman" pitchFamily="18" charset="0"/>
                <a:hlinkClick r:id="rId4" tooltip="Gamma-butyrolactone"/>
              </a:rPr>
              <a:t>butyrolactone</a:t>
            </a:r>
            <a:r>
              <a:rPr lang="en-US" sz="2400" dirty="0" smtClean="0">
                <a:latin typeface="Times New Roman" pitchFamily="18" charset="0"/>
                <a:cs typeface="Times New Roman" pitchFamily="18" charset="0"/>
              </a:rPr>
              <a:t> </a:t>
            </a:r>
          </a:p>
          <a:p>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α‐Ketoglutaric Acid - Friedman - - Major Reference Works - Wiley Online  Library"/>
          <p:cNvPicPr>
            <a:picLocks noChangeAspect="1" noChangeArrowheads="1"/>
          </p:cNvPicPr>
          <p:nvPr/>
        </p:nvPicPr>
        <p:blipFill>
          <a:blip r:embed="rId2"/>
          <a:srcRect/>
          <a:stretch>
            <a:fillRect/>
          </a:stretch>
        </p:blipFill>
        <p:spPr bwMode="auto">
          <a:xfrm>
            <a:off x="685800" y="762000"/>
            <a:ext cx="7239000" cy="2362200"/>
          </a:xfrm>
          <a:prstGeom prst="rect">
            <a:avLst/>
          </a:prstGeom>
          <a:noFill/>
        </p:spPr>
      </p:pic>
      <p:pic>
        <p:nvPicPr>
          <p:cNvPr id="16388" name="Picture 4" descr="logo A Publication of Reliable Methods for the Preparation of Organic  Compounds Search Citation Search Text Annual Volume 97 96 95 94 93 92 91 90  89 88 87 86 85 84 83 82 81 80 79 78 77 76 75 74 73 72 71 70 69 68 67 66 65  64 63 62 61 60 59 58 57 ..."/>
          <p:cNvPicPr>
            <a:picLocks noChangeAspect="1" noChangeArrowheads="1"/>
          </p:cNvPicPr>
          <p:nvPr/>
        </p:nvPicPr>
        <p:blipFill>
          <a:blip r:embed="rId3"/>
          <a:srcRect/>
          <a:stretch>
            <a:fillRect/>
          </a:stretch>
        </p:blipFill>
        <p:spPr bwMode="auto">
          <a:xfrm>
            <a:off x="762000" y="3124200"/>
            <a:ext cx="7543800" cy="3733800"/>
          </a:xfrm>
          <a:prstGeom prst="rect">
            <a:avLst/>
          </a:prstGeom>
          <a:noFill/>
        </p:spPr>
      </p:pic>
      <p:sp>
        <p:nvSpPr>
          <p:cNvPr id="4" name="TextBox 3"/>
          <p:cNvSpPr txBox="1"/>
          <p:nvPr/>
        </p:nvSpPr>
        <p:spPr>
          <a:xfrm>
            <a:off x="381000" y="4953000"/>
            <a:ext cx="16002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1H </a:t>
            </a:r>
            <a:r>
              <a:rPr lang="en-US" sz="2000" dirty="0" err="1" smtClean="0">
                <a:latin typeface="Times New Roman" pitchFamily="18" charset="0"/>
                <a:cs typeface="Times New Roman" pitchFamily="18" charset="0"/>
              </a:rPr>
              <a:t>Pyran</a:t>
            </a:r>
            <a:endParaRPr lang="en-US" sz="2000" dirty="0">
              <a:latin typeface="Times New Roman" pitchFamily="18" charset="0"/>
              <a:cs typeface="Times New Roman" pitchFamily="18" charset="0"/>
            </a:endParaRPr>
          </a:p>
        </p:txBody>
      </p:sp>
      <p:sp>
        <p:nvSpPr>
          <p:cNvPr id="5" name="TextBox 4"/>
          <p:cNvSpPr txBox="1"/>
          <p:nvPr/>
        </p:nvSpPr>
        <p:spPr>
          <a:xfrm>
            <a:off x="762000" y="1676400"/>
            <a:ext cx="2703159" cy="369332"/>
          </a:xfrm>
          <a:prstGeom prst="rect">
            <a:avLst/>
          </a:prstGeom>
          <a:noFill/>
        </p:spPr>
        <p:txBody>
          <a:bodyPr wrap="square" rtlCol="0">
            <a:spAutoFit/>
          </a:bodyPr>
          <a:lstStyle/>
          <a:p>
            <a:r>
              <a:rPr lang="en-US" dirty="0" smtClean="0"/>
              <a:t>Diethyl </a:t>
            </a:r>
            <a:r>
              <a:rPr lang="en-US" dirty="0" err="1" smtClean="0"/>
              <a:t>malonate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2630564"/>
          <a:ext cx="6096000" cy="2023592"/>
        </p:xfrm>
        <a:graphic>
          <a:graphicData uri="http://schemas.openxmlformats.org/drawingml/2006/table">
            <a:tbl>
              <a:tblPr/>
              <a:tblGrid>
                <a:gridCol w="3048000"/>
                <a:gridCol w="3048000"/>
              </a:tblGrid>
              <a:tr h="392386">
                <a:tc>
                  <a:txBody>
                    <a:bodyPr/>
                    <a:lstStyle/>
                    <a:p>
                      <a:pPr fontAlgn="t"/>
                      <a:r>
                        <a:rPr lang="en-US" sz="2400" b="1" dirty="0">
                          <a:latin typeface="Times New Roman" pitchFamily="18" charset="0"/>
                          <a:cs typeface="Times New Roman" pitchFamily="18" charset="0"/>
                        </a:rPr>
                        <a:t>Chemical formula </a:t>
                      </a:r>
                      <a:endParaRPr lang="en-US" sz="2400" dirty="0">
                        <a:latin typeface="Times New Roman" pitchFamily="18" charset="0"/>
                        <a:cs typeface="Times New Roman" pitchFamily="18" charset="0"/>
                      </a:endParaRP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2400">
                          <a:latin typeface="Times New Roman" pitchFamily="18" charset="0"/>
                          <a:cs typeface="Times New Roman" pitchFamily="18" charset="0"/>
                        </a:rPr>
                        <a:t>C</a:t>
                      </a:r>
                      <a:r>
                        <a:rPr lang="en-US" sz="2400" baseline="-25000">
                          <a:latin typeface="Times New Roman" pitchFamily="18" charset="0"/>
                          <a:cs typeface="Times New Roman" pitchFamily="18" charset="0"/>
                        </a:rPr>
                        <a:t>5</a:t>
                      </a:r>
                      <a:r>
                        <a:rPr lang="en-US" sz="2400">
                          <a:latin typeface="Times New Roman" pitchFamily="18" charset="0"/>
                          <a:cs typeface="Times New Roman" pitchFamily="18" charset="0"/>
                        </a:rPr>
                        <a:t>H</a:t>
                      </a:r>
                      <a:r>
                        <a:rPr lang="en-US" sz="2400" baseline="-25000">
                          <a:latin typeface="Times New Roman" pitchFamily="18" charset="0"/>
                          <a:cs typeface="Times New Roman" pitchFamily="18" charset="0"/>
                        </a:rPr>
                        <a:t>8</a:t>
                      </a:r>
                      <a:r>
                        <a:rPr lang="en-US" sz="2400">
                          <a:latin typeface="Times New Roman" pitchFamily="18" charset="0"/>
                          <a:cs typeface="Times New Roman" pitchFamily="18" charset="0"/>
                        </a:rPr>
                        <a:t>O</a:t>
                      </a:r>
                      <a:r>
                        <a:rPr lang="en-US" sz="2400" baseline="-25000">
                          <a:latin typeface="Times New Roman" pitchFamily="18" charset="0"/>
                          <a:cs typeface="Times New Roman" pitchFamily="18" charset="0"/>
                        </a:rPr>
                        <a:t>4</a:t>
                      </a:r>
                      <a:endParaRPr lang="en-US" sz="2400">
                        <a:latin typeface="Times New Roman" pitchFamily="18" charset="0"/>
                        <a:cs typeface="Times New Roman" pitchFamily="18" charset="0"/>
                      </a:endParaRP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92386">
                <a:tc>
                  <a:txBody>
                    <a:bodyPr/>
                    <a:lstStyle/>
                    <a:p>
                      <a:pPr fontAlgn="t"/>
                      <a:r>
                        <a:rPr lang="en-US" sz="2400" b="1" dirty="0">
                          <a:latin typeface="Times New Roman" pitchFamily="18" charset="0"/>
                          <a:cs typeface="Times New Roman" pitchFamily="18" charset="0"/>
                        </a:rPr>
                        <a:t>Molecular weight </a:t>
                      </a:r>
                      <a:endParaRPr lang="en-US" sz="2400" dirty="0">
                        <a:latin typeface="Times New Roman" pitchFamily="18" charset="0"/>
                        <a:cs typeface="Times New Roman" pitchFamily="18" charset="0"/>
                      </a:endParaRP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2400">
                          <a:latin typeface="Times New Roman" pitchFamily="18" charset="0"/>
                          <a:cs typeface="Times New Roman" pitchFamily="18" charset="0"/>
                        </a:rPr>
                        <a:t>132.12 g/mol</a:t>
                      </a: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92386">
                <a:tc>
                  <a:txBody>
                    <a:bodyPr/>
                    <a:lstStyle/>
                    <a:p>
                      <a:pPr fontAlgn="t"/>
                      <a:r>
                        <a:rPr lang="en-US" sz="2400" b="1" dirty="0">
                          <a:latin typeface="Times New Roman" pitchFamily="18" charset="0"/>
                          <a:cs typeface="Times New Roman" pitchFamily="18" charset="0"/>
                        </a:rPr>
                        <a:t>Melting point </a:t>
                      </a:r>
                      <a:endParaRPr lang="en-US" sz="2400" dirty="0">
                        <a:latin typeface="Times New Roman" pitchFamily="18" charset="0"/>
                        <a:cs typeface="Times New Roman" pitchFamily="18" charset="0"/>
                      </a:endParaRP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2400">
                          <a:latin typeface="Times New Roman" pitchFamily="18" charset="0"/>
                          <a:cs typeface="Times New Roman" pitchFamily="18" charset="0"/>
                        </a:rPr>
                        <a:t>95 to 98 °C</a:t>
                      </a: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92386">
                <a:tc>
                  <a:txBody>
                    <a:bodyPr/>
                    <a:lstStyle/>
                    <a:p>
                      <a:pPr fontAlgn="t"/>
                      <a:r>
                        <a:rPr lang="en-US" sz="2400" b="1" dirty="0">
                          <a:latin typeface="Times New Roman" pitchFamily="18" charset="0"/>
                          <a:cs typeface="Times New Roman" pitchFamily="18" charset="0"/>
                        </a:rPr>
                        <a:t>Boiling point </a:t>
                      </a:r>
                      <a:endParaRPr lang="en-US" sz="2400" dirty="0">
                        <a:latin typeface="Times New Roman" pitchFamily="18" charset="0"/>
                        <a:cs typeface="Times New Roman" pitchFamily="18" charset="0"/>
                      </a:endParaRP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2400" dirty="0">
                          <a:latin typeface="Times New Roman" pitchFamily="18" charset="0"/>
                          <a:cs typeface="Times New Roman" pitchFamily="18" charset="0"/>
                        </a:rPr>
                        <a:t>200 °C</a:t>
                      </a:r>
                    </a:p>
                  </a:txBody>
                  <a:tcPr marL="70069" marR="70069" marT="70069" marB="7006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
        <p:nvSpPr>
          <p:cNvPr id="3" name="Rectangle 2"/>
          <p:cNvSpPr/>
          <p:nvPr/>
        </p:nvSpPr>
        <p:spPr>
          <a:xfrm>
            <a:off x="1524000" y="1143000"/>
            <a:ext cx="5334000" cy="1015663"/>
          </a:xfrm>
          <a:prstGeom prst="rect">
            <a:avLst/>
          </a:prstGeom>
        </p:spPr>
        <p:txBody>
          <a:bodyPr wrap="square">
            <a:spAutoFit/>
          </a:bodyPr>
          <a:lstStyle/>
          <a:p>
            <a:pPr algn="ctr"/>
            <a:r>
              <a:rPr lang="en-US" sz="2400" b="1" dirty="0">
                <a:latin typeface="Times New Roman" pitchFamily="18" charset="0"/>
                <a:cs typeface="Times New Roman" pitchFamily="18" charset="0"/>
              </a:rPr>
              <a:t>Properties Of </a:t>
            </a:r>
            <a:r>
              <a:rPr lang="en-US" sz="2400" b="1" dirty="0" err="1">
                <a:latin typeface="Times New Roman" pitchFamily="18" charset="0"/>
                <a:cs typeface="Times New Roman" pitchFamily="18" charset="0"/>
              </a:rPr>
              <a:t>Glutaric</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acid</a:t>
            </a:r>
            <a:endParaRPr lang="en-US" sz="2400" b="1" dirty="0">
              <a:latin typeface="Times New Roman" pitchFamily="18" charset="0"/>
              <a:cs typeface="Times New Roman" pitchFamily="18" charset="0"/>
            </a:endParaRPr>
          </a:p>
          <a:p>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Why does adipic acid give a cyclic ketone on heating while glutaric acid  and succinic acid give a cyclic anhydride? - Chemistry Stack Exchange"/>
          <p:cNvPicPr>
            <a:picLocks noChangeAspect="1" noChangeArrowheads="1"/>
          </p:cNvPicPr>
          <p:nvPr/>
        </p:nvPicPr>
        <p:blipFill>
          <a:blip r:embed="rId2"/>
          <a:srcRect/>
          <a:stretch>
            <a:fillRect/>
          </a:stretch>
        </p:blipFill>
        <p:spPr bwMode="auto">
          <a:xfrm>
            <a:off x="-304800" y="0"/>
            <a:ext cx="9448800" cy="6881813"/>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45</Words>
  <Application>Microsoft Office PowerPoint</Application>
  <PresentationFormat>On-screen Show (4:3)</PresentationFormat>
  <Paragraphs>27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Glutaric acid</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Glutaric acid</dc:title>
  <dc:creator>welcome</dc:creator>
  <cp:lastModifiedBy>welcome</cp:lastModifiedBy>
  <cp:revision>26</cp:revision>
  <dcterms:created xsi:type="dcterms:W3CDTF">2020-09-10T17:02:04Z</dcterms:created>
  <dcterms:modified xsi:type="dcterms:W3CDTF">2020-09-16T07:22:05Z</dcterms:modified>
</cp:coreProperties>
</file>