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3" r:id="rId8"/>
    <p:sldId id="268" r:id="rId9"/>
    <p:sldId id="271" r:id="rId10"/>
    <p:sldId id="269" r:id="rId11"/>
    <p:sldId id="270" r:id="rId12"/>
    <p:sldId id="266" r:id="rId13"/>
    <p:sldId id="261" r:id="rId14"/>
    <p:sldId id="264" r:id="rId15"/>
    <p:sldId id="267" r:id="rId16"/>
    <p:sldId id="26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7BA487-E6F3-4FAA-88EC-527BA2CE6EA7}"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BA487-E6F3-4FAA-88EC-527BA2CE6EA7}"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BA487-E6F3-4FAA-88EC-527BA2CE6EA7}"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BA487-E6F3-4FAA-88EC-527BA2CE6EA7}"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7BA487-E6F3-4FAA-88EC-527BA2CE6EA7}"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7BA487-E6F3-4FAA-88EC-527BA2CE6EA7}"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7BA487-E6F3-4FAA-88EC-527BA2CE6EA7}" type="datetimeFigureOut">
              <a:rPr lang="en-US" smtClean="0"/>
              <a:pPr/>
              <a:t>9/25/2020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7BA487-E6F3-4FAA-88EC-527BA2CE6EA7}" type="datetimeFigureOut">
              <a:rPr lang="en-US" smtClean="0"/>
              <a:pPr/>
              <a:t>9/25/2020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7BA487-E6F3-4FAA-88EC-527BA2CE6EA7}" type="datetimeFigureOut">
              <a:rPr lang="en-US" smtClean="0"/>
              <a:pPr/>
              <a:t>9/25/2020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7BA487-E6F3-4FAA-88EC-527BA2CE6EA7}"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7BA487-E6F3-4FAA-88EC-527BA2CE6EA7}"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D8B4-10D5-4B36-B758-09DD19FD08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7BA487-E6F3-4FAA-88EC-527BA2CE6EA7}" type="datetimeFigureOut">
              <a:rPr lang="en-US" smtClean="0"/>
              <a:pPr/>
              <a:t>9/25/2020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BD8B4-10D5-4B36-B758-09DD19FD08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Hydroxyl acids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descr="20.3: The Structure and Properties of D-Glucose - Chemistry LibreTexts"/>
          <p:cNvPicPr>
            <a:picLocks noChangeAspect="1" noChangeArrowheads="1"/>
          </p:cNvPicPr>
          <p:nvPr/>
        </p:nvPicPr>
        <p:blipFill>
          <a:blip r:embed="rId2"/>
          <a:srcRect/>
          <a:stretch>
            <a:fillRect/>
          </a:stretch>
        </p:blipFill>
        <p:spPr bwMode="auto">
          <a:xfrm>
            <a:off x="990600" y="381000"/>
            <a:ext cx="7848600" cy="5562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1"/>
            <a:ext cx="7239000" cy="3662541"/>
          </a:xfrm>
          <a:prstGeom prst="rect">
            <a:avLst/>
          </a:prstGeom>
        </p:spPr>
        <p:txBody>
          <a:bodyPr wrap="square">
            <a:spAutoFit/>
          </a:bodyPr>
          <a:lstStyle/>
          <a:p>
            <a:pPr algn="just"/>
            <a:r>
              <a:rPr lang="en-US" sz="2800" b="1" dirty="0" smtClean="0">
                <a:latin typeface="Times New Roman" pitchFamily="18" charset="0"/>
                <a:cs typeface="Times New Roman" pitchFamily="18" charset="0"/>
              </a:rPr>
              <a:t>Physical Properties : </a:t>
            </a:r>
            <a:r>
              <a:rPr lang="en-US" sz="2800" dirty="0" smtClean="0">
                <a:latin typeface="Times New Roman" pitchFamily="18" charset="0"/>
                <a:cs typeface="Times New Roman" pitchFamily="18" charset="0"/>
              </a:rPr>
              <a:t>It is a </a:t>
            </a:r>
            <a:r>
              <a:rPr lang="en-US" sz="2800" dirty="0" err="1" smtClean="0">
                <a:latin typeface="Times New Roman" pitchFamily="18" charset="0"/>
                <a:cs typeface="Times New Roman" pitchFamily="18" charset="0"/>
              </a:rPr>
              <a:t>colourless</a:t>
            </a:r>
            <a:r>
              <a:rPr lang="en-US" sz="2800" dirty="0" smtClean="0">
                <a:latin typeface="Times New Roman" pitchFamily="18" charset="0"/>
                <a:cs typeface="Times New Roman" pitchFamily="18" charset="0"/>
              </a:rPr>
              <a:t> crystalline compound. It is soluble in water and alcohol but insoluble in ether. It contains two asymmetric carbon atoms and thus shows optical isomerism (four forms). Natural tartaric acid is the </a:t>
            </a:r>
            <a:r>
              <a:rPr lang="en-US" sz="2800" dirty="0" err="1" smtClean="0">
                <a:latin typeface="Times New Roman" pitchFamily="18" charset="0"/>
                <a:cs typeface="Times New Roman" pitchFamily="18" charset="0"/>
              </a:rPr>
              <a:t>dextro</a:t>
            </a:r>
            <a:r>
              <a:rPr lang="en-US" sz="2800" dirty="0" smtClean="0">
                <a:latin typeface="Times New Roman" pitchFamily="18" charset="0"/>
                <a:cs typeface="Times New Roman" pitchFamily="18" charset="0"/>
              </a:rPr>
              <a:t> variety. It contains two secondary alcoholic groups and two carboxylic groups.</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artaric Acid on FlowVella - Presentation Software for Mac iPad and iPhone"/>
          <p:cNvPicPr>
            <a:picLocks noChangeAspect="1" noChangeArrowheads="1"/>
          </p:cNvPicPr>
          <p:nvPr/>
        </p:nvPicPr>
        <p:blipFill>
          <a:blip r:embed="rId2"/>
          <a:srcRect/>
          <a:stretch>
            <a:fillRect/>
          </a:stretch>
        </p:blipFill>
        <p:spPr bwMode="auto">
          <a:xfrm>
            <a:off x="228600" y="457200"/>
            <a:ext cx="8534400" cy="6172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Tautaric acid"/>
          <p:cNvPicPr>
            <a:picLocks noChangeAspect="1" noChangeArrowheads="1"/>
          </p:cNvPicPr>
          <p:nvPr/>
        </p:nvPicPr>
        <p:blipFill>
          <a:blip r:embed="rId2"/>
          <a:srcRect/>
          <a:stretch>
            <a:fillRect/>
          </a:stretch>
        </p:blipFill>
        <p:spPr bwMode="auto">
          <a:xfrm>
            <a:off x="381000" y="304800"/>
            <a:ext cx="8458200" cy="6553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JEE Main, JEE Advanced, CBSE, NEET, IIT, free study packages, test papers,  counselling, ask experts - Studyadda.com"/>
          <p:cNvPicPr>
            <a:picLocks noChangeAspect="1" noChangeArrowheads="1"/>
          </p:cNvPicPr>
          <p:nvPr/>
        </p:nvPicPr>
        <p:blipFill>
          <a:blip r:embed="rId2"/>
          <a:srcRect/>
          <a:stretch>
            <a:fillRect/>
          </a:stretch>
        </p:blipFill>
        <p:spPr bwMode="auto">
          <a:xfrm>
            <a:off x="381000" y="533400"/>
            <a:ext cx="8763000" cy="59436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Tautaric acid"/>
          <p:cNvPicPr>
            <a:picLocks noChangeAspect="1" noChangeArrowheads="1"/>
          </p:cNvPicPr>
          <p:nvPr/>
        </p:nvPicPr>
        <p:blipFill>
          <a:blip r:embed="rId2"/>
          <a:srcRect/>
          <a:stretch>
            <a:fillRect/>
          </a:stretch>
        </p:blipFill>
        <p:spPr bwMode="auto">
          <a:xfrm>
            <a:off x="457200" y="304800"/>
            <a:ext cx="8382000" cy="6096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Tautaric acid"/>
          <p:cNvPicPr>
            <a:picLocks noChangeAspect="1" noChangeArrowheads="1"/>
          </p:cNvPicPr>
          <p:nvPr/>
        </p:nvPicPr>
        <p:blipFill>
          <a:blip r:embed="rId2"/>
          <a:srcRect/>
          <a:stretch>
            <a:fillRect/>
          </a:stretch>
        </p:blipFill>
        <p:spPr bwMode="auto">
          <a:xfrm>
            <a:off x="304800" y="228600"/>
            <a:ext cx="8458200" cy="6172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07 derivatives ii"/>
          <p:cNvPicPr>
            <a:picLocks noChangeAspect="1" noChangeArrowheads="1"/>
          </p:cNvPicPr>
          <p:nvPr/>
        </p:nvPicPr>
        <p:blipFill>
          <a:blip r:embed="rId2"/>
          <a:srcRect/>
          <a:stretch>
            <a:fillRect/>
          </a:stretch>
        </p:blipFill>
        <p:spPr bwMode="auto">
          <a:xfrm>
            <a:off x="1143000" y="838200"/>
            <a:ext cx="6934200" cy="52006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Tartaric acid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Tartaric acid - Wikipedia"/>
          <p:cNvPicPr>
            <a:picLocks noChangeAspect="1" noChangeArrowheads="1"/>
          </p:cNvPicPr>
          <p:nvPr/>
        </p:nvPicPr>
        <p:blipFill>
          <a:blip r:embed="rId2"/>
          <a:srcRect/>
          <a:stretch>
            <a:fillRect/>
          </a:stretch>
        </p:blipFill>
        <p:spPr bwMode="auto">
          <a:xfrm>
            <a:off x="228600" y="533400"/>
            <a:ext cx="8686800" cy="5867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5. L- and D-tartaric acid and mesotartaric acid in Fisher projection... |  Download Scientific Diagram"/>
          <p:cNvPicPr>
            <a:picLocks noChangeAspect="1" noChangeArrowheads="1"/>
          </p:cNvPicPr>
          <p:nvPr/>
        </p:nvPicPr>
        <p:blipFill>
          <a:blip r:embed="rId2"/>
          <a:srcRect/>
          <a:stretch>
            <a:fillRect/>
          </a:stretch>
        </p:blipFill>
        <p:spPr bwMode="auto">
          <a:xfrm>
            <a:off x="838200" y="762000"/>
            <a:ext cx="7543800" cy="5105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Structures and physicochemical properties of tartaric acids. | Download  Scientific Dia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7412" name="Picture 4" descr="Structures and physicochemical properties of tartaric acids. | Download  Scientific Diagram"/>
          <p:cNvPicPr>
            <a:picLocks noChangeAspect="1" noChangeArrowheads="1"/>
          </p:cNvPicPr>
          <p:nvPr/>
        </p:nvPicPr>
        <p:blipFill>
          <a:blip r:embed="rId2"/>
          <a:srcRect/>
          <a:stretch>
            <a:fillRect/>
          </a:stretch>
        </p:blipFill>
        <p:spPr bwMode="auto">
          <a:xfrm>
            <a:off x="304800" y="457200"/>
            <a:ext cx="8477250" cy="5943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Tautaric acid"/>
          <p:cNvPicPr>
            <a:picLocks noChangeAspect="1" noChangeArrowheads="1"/>
          </p:cNvPicPr>
          <p:nvPr/>
        </p:nvPicPr>
        <p:blipFill>
          <a:blip r:embed="rId2"/>
          <a:srcRect/>
          <a:stretch>
            <a:fillRect/>
          </a:stretch>
        </p:blipFill>
        <p:spPr bwMode="auto">
          <a:xfrm>
            <a:off x="457200" y="457200"/>
            <a:ext cx="80772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Physical and Chemical properties of Unsaturated dicarboxylic acids,  Assignment Help, Unsaturated dicarboxylic acids"/>
          <p:cNvPicPr>
            <a:picLocks noChangeAspect="1" noChangeArrowheads="1"/>
          </p:cNvPicPr>
          <p:nvPr/>
        </p:nvPicPr>
        <p:blipFill>
          <a:blip r:embed="rId2"/>
          <a:srcRect/>
          <a:stretch>
            <a:fillRect/>
          </a:stretch>
        </p:blipFill>
        <p:spPr bwMode="auto">
          <a:xfrm>
            <a:off x="990600" y="533400"/>
            <a:ext cx="7620000" cy="5257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s://www.studyadda.com/upload/html_folder/Substituted_Carboxylic_Acids/Substituted_Carboxylic_Acids_files/image005.jpg"/>
          <p:cNvPicPr>
            <a:picLocks noChangeAspect="1" noChangeArrowheads="1"/>
          </p:cNvPicPr>
          <p:nvPr/>
        </p:nvPicPr>
        <p:blipFill>
          <a:blip r:embed="rId2"/>
          <a:srcRect/>
          <a:stretch>
            <a:fillRect/>
          </a:stretch>
        </p:blipFill>
        <p:spPr bwMode="auto">
          <a:xfrm>
            <a:off x="1066800" y="685800"/>
            <a:ext cx="6858000" cy="5029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JEE Main, JEE Advanced, CBSE, NEET, IIT, free study packages, test papers,  counselling, ask experts - Studyadda.com"/>
          <p:cNvPicPr>
            <a:picLocks noChangeAspect="1" noChangeArrowheads="1"/>
          </p:cNvPicPr>
          <p:nvPr/>
        </p:nvPicPr>
        <p:blipFill>
          <a:blip r:embed="rId2"/>
          <a:srcRect/>
          <a:stretch>
            <a:fillRect/>
          </a:stretch>
        </p:blipFill>
        <p:spPr bwMode="auto">
          <a:xfrm>
            <a:off x="685800" y="457200"/>
            <a:ext cx="7696200" cy="5638800"/>
          </a:xfrm>
          <a:prstGeom prst="rect">
            <a:avLst/>
          </a:prstGeom>
          <a:noFill/>
        </p:spPr>
      </p:pic>
    </p:spTree>
  </p:cSld>
  <p:clrMapOvr>
    <a:masterClrMapping/>
  </p:clrMapOvr>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0</TotalTime>
  <Words>5</Words>
  <Application>Microsoft Office PowerPoint</Application>
  <PresentationFormat>On-screen Show (4:3)</PresentationFormat>
  <Paragraphs>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Presentation1</vt:lpstr>
      <vt:lpstr>Hydroxyl acids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Hydroxyl acids</dc:title>
  <dc:creator>welcome</dc:creator>
  <cp:lastModifiedBy>welcome</cp:lastModifiedBy>
  <cp:revision>1</cp:revision>
  <dcterms:created xsi:type="dcterms:W3CDTF">2020-09-25T05:16:28Z</dcterms:created>
  <dcterms:modified xsi:type="dcterms:W3CDTF">2020-09-25T05:16:51Z</dcterms:modified>
</cp:coreProperties>
</file>